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Lst>
  <p:notesMasterIdLst>
    <p:notesMasterId r:id="rId58"/>
  </p:notesMasterIdLst>
  <p:sldIdLst>
    <p:sldId id="258" r:id="rId5"/>
    <p:sldId id="4317" r:id="rId6"/>
    <p:sldId id="4316" r:id="rId7"/>
    <p:sldId id="4315" r:id="rId8"/>
    <p:sldId id="4349" r:id="rId9"/>
    <p:sldId id="4230" r:id="rId10"/>
    <p:sldId id="4334" r:id="rId11"/>
    <p:sldId id="4199" r:id="rId12"/>
    <p:sldId id="4329" r:id="rId13"/>
    <p:sldId id="4308" r:id="rId14"/>
    <p:sldId id="281" r:id="rId15"/>
    <p:sldId id="4305" r:id="rId16"/>
    <p:sldId id="4219" r:id="rId17"/>
    <p:sldId id="4220" r:id="rId18"/>
    <p:sldId id="4221" r:id="rId19"/>
    <p:sldId id="4223" r:id="rId20"/>
    <p:sldId id="4224" r:id="rId21"/>
    <p:sldId id="4236" r:id="rId22"/>
    <p:sldId id="4237" r:id="rId23"/>
    <p:sldId id="4306" r:id="rId24"/>
    <p:sldId id="4235" r:id="rId25"/>
    <p:sldId id="4332" r:id="rId26"/>
    <p:sldId id="4326" r:id="rId27"/>
    <p:sldId id="342" r:id="rId28"/>
    <p:sldId id="4319" r:id="rId29"/>
    <p:sldId id="4320" r:id="rId30"/>
    <p:sldId id="4324" r:id="rId31"/>
    <p:sldId id="4321" r:id="rId32"/>
    <p:sldId id="4322" r:id="rId33"/>
    <p:sldId id="262" r:id="rId34"/>
    <p:sldId id="4340" r:id="rId35"/>
    <p:sldId id="4331" r:id="rId36"/>
    <p:sldId id="4343" r:id="rId37"/>
    <p:sldId id="4346" r:id="rId38"/>
    <p:sldId id="4347" r:id="rId39"/>
    <p:sldId id="4336" r:id="rId40"/>
    <p:sldId id="302" r:id="rId41"/>
    <p:sldId id="4337" r:id="rId42"/>
    <p:sldId id="340" r:id="rId43"/>
    <p:sldId id="321" r:id="rId44"/>
    <p:sldId id="4345" r:id="rId45"/>
    <p:sldId id="644" r:id="rId46"/>
    <p:sldId id="278" r:id="rId47"/>
    <p:sldId id="4351" r:id="rId48"/>
    <p:sldId id="4350" r:id="rId49"/>
    <p:sldId id="298" r:id="rId50"/>
    <p:sldId id="4339" r:id="rId51"/>
    <p:sldId id="306" r:id="rId52"/>
    <p:sldId id="265" r:id="rId53"/>
    <p:sldId id="4313" r:id="rId54"/>
    <p:sldId id="4342" r:id="rId55"/>
    <p:sldId id="4344" r:id="rId56"/>
    <p:sldId id="2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C1E00-882C-D2F9-72B8-845F89C57AB7}" name="Alice Poidevin" initials="AP" userId="S::apoidevin@theisn.org::a71487f9-912c-4cd9-a139-277e548df2be" providerId="AD"/>
  <p188:author id="{9E293203-AEF9-BC8A-D3AA-87960CCA7CF2}" name="Kelci WILFORD" initials="KW" userId="S::kwilford@theisn.org::fab688a2-8963-4d7f-9bd1-b2f1b39ff41f" providerId="AD"/>
  <p188:author id="{240A2404-0BE8-7E16-0072-9863EB5419DE}" name="Anh TRAN" initials="AT" userId="S::atran@theisn.org::f0801369-d398-4873-9815-0ee69cd0685c" providerId="AD"/>
  <p188:author id="{6D2BCF0E-C3EB-8013-C4C9-11F81E60D04A}" name="Mara Rodrigues" initials="MR" userId="S::mrodrigues@theisn.org::49e61c2d-eb1a-424f-9b11-2736563de131" providerId="AD"/>
  <p188:author id="{43581C0F-D483-7E2D-BF10-35ECC67F8B5E}" name="Kelly Hendricks" initials="KH" userId="S::khendricks@theisn.org::838f0aa6-467f-4fe8-8424-e7e6066b4906" providerId="AD"/>
  <p188:author id="{FF40DD10-DC74-3A52-B7CE-A4DA15A4D993}" name="Catherine  DE TIEGE" initials="CT" userId="S::cdetiege@theisn.org::a5f79d23-52a3-47f9-bc8a-80830764c46d" providerId="AD"/>
  <p188:author id="{30532219-6B1E-96B5-A92E-9B125D2D6938}" name="Sandrine Damster" initials="SD" userId="S::sdamster@Theisn.org::fd8099e7-6a31-40dd-a586-fa857c90cfac" providerId="AD"/>
  <p188:author id="{D429542C-4723-EE0C-E16F-86DC0A5E9397}" name="Sandrine Damster" initials="SD" userId="S::sdamster@theisn.org::fd8099e7-6a31-40dd-a586-fa857c90cfac" providerId="AD"/>
  <p188:author id="{BE032F7A-160C-D642-39FE-2AD75B8D1BCF}" name="Marie MICHAEL" initials="MM" userId="S::mmichael@theisn.org::c3df2d3f-f9bc-4ccc-a5df-63fa3db782ce" providerId="AD"/>
  <p188:author id="{0AB715A8-6CFB-8A20-D413-1F12B2345E0B}" name="Monica MOORTHY" initials="MM" userId="S::mmoorthy@theisn.org::f2b06a11-eee9-4f78-84bc-46c2a0bffa08" providerId="AD"/>
  <p188:author id="{A31252AB-9D5A-BAB0-B7A7-4B9F714AA20E}" name="Fernanda Arce" initials="FA" userId="S::farce@theisn.org::e3861829-9069-4f3c-9601-7688aee3c21d" providerId="AD"/>
  <p188:author id="{B65B81AE-A6E5-3421-11CA-D02863804291}" name="Catherine  DE TIEGE" initials="CDT" userId="S::cdetiege@Theisn.org::a5f79d23-52a3-47f9-bc8a-80830764c46d" providerId="AD"/>
  <p188:author id="{03FA1CB6-54B7-9B5F-EB1B-808543048D17}" name="Joni Brown" initials="JB" userId="S::jbrown@theisn.org::3aed590d-4eb8-4ee3-b980-6a21c2bcd6ac" providerId="AD"/>
  <p188:author id="{53B2C7BE-456E-2746-400F-D29129774BC6}" name="Anne Hradsky" initials="AH" userId="S::ahradsky@theisn.org::d8903c8a-c625-4103-87f0-54a482da95df" providerId="AD"/>
  <p188:author id="{68AD27CB-462A-759D-2456-4600BA43381B}" name="Miriam Ravelo" initials="MR" userId="S::mravelo@theisn.org::75c236b9-77ed-4b47-b077-c3ca511024eb" providerId="AD"/>
  <p188:author id="{1E0376D2-016D-E437-C8D9-C63E808B3B63}" name="Angélique DE SMET" initials="AD" userId="S::adesmet@Theisn.org::22a03705-ab92-4453-bdae-49f2551e41f5" providerId="AD"/>
  <p188:author id="{3C449FE0-F239-DF84-3A36-71EF186BF734}" name="Federica De Giorgi" initials="FG" userId="S::fdegiorgi@theisn.org::6a6a375b-20e8-48b0-a90e-db9c27c2e72a" providerId="AD"/>
  <p188:author id="{F857F5E0-DFBC-C852-7FE8-963EA48DF0E3}" name="Edward Pramuk" initials="EP" userId="S::epramuk@theisn.org::3cbe4859-e7ae-45f7-99d5-68eea7f12fae" providerId="AD"/>
  <p188:author id="{291A49E5-324A-A504-6F5F-D26CAB654DDD}" name="Anh TRAN" initials="AT" userId="S::atran@Theisn.org::f0801369-d398-4873-9815-0ee69cd0685c" providerId="AD"/>
  <p188:author id="{38B7C6F2-D743-2CCD-78CA-C14476789933}" name="Silvia ARRUEBO" initials="SA" userId="S::sarruebo@Theisn.org::e9aba99f-2561-4cc4-9a75-fbf1b25c1b57" providerId="AD"/>
  <p188:author id="{744B5CF3-7C7A-504F-AB4F-4618ABD4C87B}" name="Julia Mackinlay" initials="JM" userId="S::jmackinlay@theisn.org::e5f61763-b5c0-4a16-98f5-9ec764974cc2" providerId="AD"/>
  <p188:author id="{5B26C1FD-F0EC-B5BA-C9BC-1DE7B175634D}" name="Sophie Dupuis" initials="SD" userId="S::sdupuis@theisn.org::823a732c-ef5f-415f-8758-2f20af8cf6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FF1D25"/>
    <a:srgbClr val="FFCD1D"/>
    <a:srgbClr val="E83C66"/>
    <a:srgbClr val="FE7055"/>
    <a:srgbClr val="5AB35E"/>
    <a:srgbClr val="6AC8EB"/>
    <a:srgbClr val="2F657C"/>
    <a:srgbClr val="0090FB"/>
    <a:srgbClr val="2A5C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73DF3-6CFB-99CE-81D8-45206EF63EFD}" v="9" dt="2023-10-17T14:35:28.792"/>
    <p1510:client id="{5510430F-5668-41F5-9091-77821A1FE56C}" v="92" dt="2023-10-12T15:44:24.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c:v>
                </c:pt>
              </c:strCache>
            </c:strRef>
          </c:tx>
          <c:spPr>
            <a:ln w="28575">
              <a:solidFill>
                <a:schemeClr val="bg1"/>
              </a:solidFill>
            </a:ln>
          </c:spPr>
          <c:dPt>
            <c:idx val="0"/>
            <c:bubble3D val="0"/>
            <c:spPr>
              <a:solidFill>
                <a:schemeClr val="accent3"/>
              </a:solidFill>
              <a:ln w="28575">
                <a:solidFill>
                  <a:schemeClr val="bg1"/>
                </a:solidFill>
              </a:ln>
              <a:effectLst/>
            </c:spPr>
            <c:extLst>
              <c:ext xmlns:c16="http://schemas.microsoft.com/office/drawing/2014/chart" uri="{C3380CC4-5D6E-409C-BE32-E72D297353CC}">
                <c16:uniqueId val="{0000000C-A64F-4E14-B4C8-F61D75E1CE16}"/>
              </c:ext>
            </c:extLst>
          </c:dPt>
          <c:dPt>
            <c:idx val="1"/>
            <c:bubble3D val="0"/>
            <c:spPr>
              <a:solidFill>
                <a:schemeClr val="accent5"/>
              </a:solidFill>
              <a:ln w="28575">
                <a:solidFill>
                  <a:schemeClr val="bg1"/>
                </a:solidFill>
              </a:ln>
              <a:effectLst/>
            </c:spPr>
            <c:extLst>
              <c:ext xmlns:c16="http://schemas.microsoft.com/office/drawing/2014/chart" uri="{C3380CC4-5D6E-409C-BE32-E72D297353CC}">
                <c16:uniqueId val="{0000000A-A64F-4E14-B4C8-F61D75E1CE16}"/>
              </c:ext>
            </c:extLst>
          </c:dPt>
          <c:dPt>
            <c:idx val="2"/>
            <c:bubble3D val="0"/>
            <c:spPr>
              <a:solidFill>
                <a:schemeClr val="accent4"/>
              </a:solidFill>
              <a:ln w="28575">
                <a:solidFill>
                  <a:schemeClr val="bg1"/>
                </a:solidFill>
              </a:ln>
              <a:effectLst/>
            </c:spPr>
            <c:extLst>
              <c:ext xmlns:c16="http://schemas.microsoft.com/office/drawing/2014/chart" uri="{C3380CC4-5D6E-409C-BE32-E72D297353CC}">
                <c16:uniqueId val="{00000009-A64F-4E14-B4C8-F61D75E1CE16}"/>
              </c:ext>
            </c:extLst>
          </c:dPt>
          <c:dPt>
            <c:idx val="3"/>
            <c:bubble3D val="0"/>
            <c:spPr>
              <a:solidFill>
                <a:schemeClr val="accent1"/>
              </a:solidFill>
              <a:ln w="28575">
                <a:solidFill>
                  <a:schemeClr val="bg1"/>
                </a:solidFill>
              </a:ln>
              <a:effectLst/>
            </c:spPr>
            <c:extLst>
              <c:ext xmlns:c16="http://schemas.microsoft.com/office/drawing/2014/chart" uri="{C3380CC4-5D6E-409C-BE32-E72D297353CC}">
                <c16:uniqueId val="{00000008-A64F-4E14-B4C8-F61D75E1CE16}"/>
              </c:ext>
            </c:extLst>
          </c:dPt>
          <c:dPt>
            <c:idx val="4"/>
            <c:bubble3D val="0"/>
            <c:spPr>
              <a:solidFill>
                <a:schemeClr val="accent3">
                  <a:lumMod val="40000"/>
                  <a:lumOff val="60000"/>
                </a:schemeClr>
              </a:solidFill>
              <a:ln w="28575">
                <a:solidFill>
                  <a:schemeClr val="bg1"/>
                </a:solidFill>
              </a:ln>
              <a:effectLst/>
            </c:spPr>
            <c:extLst>
              <c:ext xmlns:c16="http://schemas.microsoft.com/office/drawing/2014/chart" uri="{C3380CC4-5D6E-409C-BE32-E72D297353CC}">
                <c16:uniqueId val="{00000007-A64F-4E14-B4C8-F61D75E1CE16}"/>
              </c:ext>
            </c:extLst>
          </c:dPt>
          <c:dPt>
            <c:idx val="5"/>
            <c:bubble3D val="0"/>
            <c:spPr>
              <a:solidFill>
                <a:schemeClr val="accent2">
                  <a:lumMod val="40000"/>
                  <a:lumOff val="60000"/>
                </a:schemeClr>
              </a:solidFill>
              <a:ln w="28575">
                <a:solidFill>
                  <a:schemeClr val="bg1"/>
                </a:solidFill>
              </a:ln>
              <a:effectLst/>
            </c:spPr>
            <c:extLst>
              <c:ext xmlns:c16="http://schemas.microsoft.com/office/drawing/2014/chart" uri="{C3380CC4-5D6E-409C-BE32-E72D297353CC}">
                <c16:uniqueId val="{00000006-A64F-4E14-B4C8-F61D75E1CE16}"/>
              </c:ext>
            </c:extLst>
          </c:dPt>
          <c:dPt>
            <c:idx val="6"/>
            <c:bubble3D val="0"/>
            <c:spPr>
              <a:solidFill>
                <a:schemeClr val="accent4">
                  <a:lumMod val="40000"/>
                  <a:lumOff val="60000"/>
                </a:schemeClr>
              </a:solidFill>
              <a:ln w="28575">
                <a:solidFill>
                  <a:schemeClr val="bg1"/>
                </a:solidFill>
              </a:ln>
              <a:effectLst/>
            </c:spPr>
            <c:extLst>
              <c:ext xmlns:c16="http://schemas.microsoft.com/office/drawing/2014/chart" uri="{C3380CC4-5D6E-409C-BE32-E72D297353CC}">
                <c16:uniqueId val="{00000005-A64F-4E14-B4C8-F61D75E1CE16}"/>
              </c:ext>
            </c:extLst>
          </c:dPt>
          <c:dPt>
            <c:idx val="7"/>
            <c:bubble3D val="0"/>
            <c:spPr>
              <a:solidFill>
                <a:schemeClr val="accent5">
                  <a:lumMod val="40000"/>
                  <a:lumOff val="60000"/>
                </a:schemeClr>
              </a:solidFill>
              <a:ln w="28575">
                <a:solidFill>
                  <a:schemeClr val="bg1"/>
                </a:solidFill>
              </a:ln>
              <a:effectLst/>
            </c:spPr>
            <c:extLst>
              <c:ext xmlns:c16="http://schemas.microsoft.com/office/drawing/2014/chart" uri="{C3380CC4-5D6E-409C-BE32-E72D297353CC}">
                <c16:uniqueId val="{0000000B-A64F-4E14-B4C8-F61D75E1CE16}"/>
              </c:ext>
            </c:extLst>
          </c:dPt>
          <c:dPt>
            <c:idx val="8"/>
            <c:bubble3D val="0"/>
            <c:spPr>
              <a:solidFill>
                <a:schemeClr val="accent4">
                  <a:lumMod val="20000"/>
                  <a:lumOff val="80000"/>
                </a:schemeClr>
              </a:solidFill>
              <a:ln w="28575">
                <a:solidFill>
                  <a:schemeClr val="bg1"/>
                </a:solidFill>
              </a:ln>
              <a:effectLst/>
            </c:spPr>
            <c:extLst>
              <c:ext xmlns:c16="http://schemas.microsoft.com/office/drawing/2014/chart" uri="{C3380CC4-5D6E-409C-BE32-E72D297353CC}">
                <c16:uniqueId val="{00000004-A64F-4E14-B4C8-F61D75E1CE16}"/>
              </c:ext>
            </c:extLst>
          </c:dPt>
          <c:dPt>
            <c:idx val="9"/>
            <c:bubble3D val="0"/>
            <c:spPr>
              <a:solidFill>
                <a:schemeClr val="accent2">
                  <a:lumMod val="60000"/>
                  <a:lumOff val="40000"/>
                </a:schemeClr>
              </a:solidFill>
              <a:ln w="28575">
                <a:solidFill>
                  <a:schemeClr val="bg1"/>
                </a:solidFill>
              </a:ln>
              <a:effectLst/>
            </c:spPr>
            <c:extLst>
              <c:ext xmlns:c16="http://schemas.microsoft.com/office/drawing/2014/chart" uri="{C3380CC4-5D6E-409C-BE32-E72D297353CC}">
                <c16:uniqueId val="{00000003-A64F-4E14-B4C8-F61D75E1CE16}"/>
              </c:ext>
            </c:extLst>
          </c:dPt>
          <c:cat>
            <c:strRef>
              <c:f>Sheet1!$A$2:$A$11</c:f>
              <c:strCache>
                <c:ptCount val="10"/>
                <c:pt idx="0">
                  <c:v>Oceania and South East Asia</c:v>
                </c:pt>
                <c:pt idx="1">
                  <c:v>North and East Asia</c:v>
                </c:pt>
                <c:pt idx="2">
                  <c:v>North America and the Caribbean</c:v>
                </c:pt>
                <c:pt idx="3">
                  <c:v>South Asia</c:v>
                </c:pt>
                <c:pt idx="4">
                  <c:v>Africa</c:v>
                </c:pt>
                <c:pt idx="5">
                  <c:v>Latin America</c:v>
                </c:pt>
                <c:pt idx="6">
                  <c:v>Western Europe</c:v>
                </c:pt>
                <c:pt idx="7">
                  <c:v>Middle East</c:v>
                </c:pt>
                <c:pt idx="8">
                  <c:v>Eastern and Central Europe</c:v>
                </c:pt>
                <c:pt idx="9">
                  <c:v>NIS and Russia</c:v>
                </c:pt>
              </c:strCache>
            </c:strRef>
          </c:cat>
          <c:val>
            <c:numRef>
              <c:f>Sheet1!$B$2:$B$11</c:f>
              <c:numCache>
                <c:formatCode>0%</c:formatCode>
                <c:ptCount val="10"/>
                <c:pt idx="0">
                  <c:v>0.23</c:v>
                </c:pt>
                <c:pt idx="1">
                  <c:v>0.19</c:v>
                </c:pt>
                <c:pt idx="2">
                  <c:v>0.15</c:v>
                </c:pt>
                <c:pt idx="3">
                  <c:v>0.1</c:v>
                </c:pt>
                <c:pt idx="4">
                  <c:v>0.09</c:v>
                </c:pt>
                <c:pt idx="5">
                  <c:v>0.08</c:v>
                </c:pt>
                <c:pt idx="6">
                  <c:v>0.08</c:v>
                </c:pt>
                <c:pt idx="7">
                  <c:v>0.05</c:v>
                </c:pt>
                <c:pt idx="8">
                  <c:v>0.02</c:v>
                </c:pt>
                <c:pt idx="9">
                  <c:v>0.01</c:v>
                </c:pt>
              </c:numCache>
            </c:numRef>
          </c:val>
          <c:extLst>
            <c:ext xmlns:c16="http://schemas.microsoft.com/office/drawing/2014/chart" uri="{C3380CC4-5D6E-409C-BE32-E72D297353CC}">
              <c16:uniqueId val="{00000000-A64F-4E14-B4C8-F61D75E1CE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28575">
              <a:solidFill>
                <a:schemeClr val="bg1"/>
              </a:solidFill>
            </a:ln>
            <a:effectLst/>
          </c:spPr>
          <c:invertIfNegative val="0"/>
          <c:dPt>
            <c:idx val="0"/>
            <c:invertIfNegative val="0"/>
            <c:bubble3D val="0"/>
            <c:spPr>
              <a:solidFill>
                <a:schemeClr val="accent2">
                  <a:lumMod val="60000"/>
                  <a:lumOff val="40000"/>
                </a:schemeClr>
              </a:solidFill>
              <a:ln w="28575">
                <a:solidFill>
                  <a:schemeClr val="bg1"/>
                </a:solidFill>
              </a:ln>
              <a:effectLst/>
            </c:spPr>
            <c:extLst>
              <c:ext xmlns:c16="http://schemas.microsoft.com/office/drawing/2014/chart" uri="{C3380CC4-5D6E-409C-BE32-E72D297353CC}">
                <c16:uniqueId val="{0000000C-A64F-4E14-B4C8-F61D75E1CE16}"/>
              </c:ext>
            </c:extLst>
          </c:dPt>
          <c:dPt>
            <c:idx val="1"/>
            <c:invertIfNegative val="0"/>
            <c:bubble3D val="0"/>
            <c:spPr>
              <a:solidFill>
                <a:schemeClr val="accent4">
                  <a:lumMod val="20000"/>
                  <a:lumOff val="80000"/>
                </a:schemeClr>
              </a:solidFill>
              <a:ln w="28575">
                <a:solidFill>
                  <a:schemeClr val="bg1"/>
                </a:solidFill>
              </a:ln>
              <a:effectLst/>
            </c:spPr>
            <c:extLst>
              <c:ext xmlns:c16="http://schemas.microsoft.com/office/drawing/2014/chart" uri="{C3380CC4-5D6E-409C-BE32-E72D297353CC}">
                <c16:uniqueId val="{0000000A-A64F-4E14-B4C8-F61D75E1CE16}"/>
              </c:ext>
            </c:extLst>
          </c:dPt>
          <c:dPt>
            <c:idx val="2"/>
            <c:invertIfNegative val="0"/>
            <c:bubble3D val="0"/>
            <c:spPr>
              <a:solidFill>
                <a:schemeClr val="accent5">
                  <a:lumMod val="40000"/>
                  <a:lumOff val="60000"/>
                </a:schemeClr>
              </a:solidFill>
              <a:ln w="28575">
                <a:solidFill>
                  <a:schemeClr val="bg1"/>
                </a:solidFill>
              </a:ln>
              <a:effectLst/>
            </c:spPr>
            <c:extLst>
              <c:ext xmlns:c16="http://schemas.microsoft.com/office/drawing/2014/chart" uri="{C3380CC4-5D6E-409C-BE32-E72D297353CC}">
                <c16:uniqueId val="{00000009-A64F-4E14-B4C8-F61D75E1CE16}"/>
              </c:ext>
            </c:extLst>
          </c:dPt>
          <c:dPt>
            <c:idx val="3"/>
            <c:invertIfNegative val="0"/>
            <c:bubble3D val="0"/>
            <c:spPr>
              <a:solidFill>
                <a:schemeClr val="accent2">
                  <a:lumMod val="40000"/>
                  <a:lumOff val="60000"/>
                </a:schemeClr>
              </a:solidFill>
              <a:ln w="28575">
                <a:solidFill>
                  <a:schemeClr val="bg1"/>
                </a:solidFill>
              </a:ln>
              <a:effectLst/>
            </c:spPr>
            <c:extLst>
              <c:ext xmlns:c16="http://schemas.microsoft.com/office/drawing/2014/chart" uri="{C3380CC4-5D6E-409C-BE32-E72D297353CC}">
                <c16:uniqueId val="{00000008-A64F-4E14-B4C8-F61D75E1CE16}"/>
              </c:ext>
            </c:extLst>
          </c:dPt>
          <c:dPt>
            <c:idx val="4"/>
            <c:invertIfNegative val="0"/>
            <c:bubble3D val="0"/>
            <c:spPr>
              <a:solidFill>
                <a:schemeClr val="accent4">
                  <a:lumMod val="40000"/>
                  <a:lumOff val="60000"/>
                </a:schemeClr>
              </a:solidFill>
              <a:ln w="28575">
                <a:solidFill>
                  <a:schemeClr val="bg1"/>
                </a:solidFill>
              </a:ln>
              <a:effectLst/>
            </c:spPr>
            <c:extLst>
              <c:ext xmlns:c16="http://schemas.microsoft.com/office/drawing/2014/chart" uri="{C3380CC4-5D6E-409C-BE32-E72D297353CC}">
                <c16:uniqueId val="{00000007-A64F-4E14-B4C8-F61D75E1CE16}"/>
              </c:ext>
            </c:extLst>
          </c:dPt>
          <c:dPt>
            <c:idx val="5"/>
            <c:invertIfNegative val="0"/>
            <c:bubble3D val="0"/>
            <c:spPr>
              <a:solidFill>
                <a:schemeClr val="accent3">
                  <a:lumMod val="40000"/>
                  <a:lumOff val="60000"/>
                </a:schemeClr>
              </a:solidFill>
              <a:ln w="28575">
                <a:solidFill>
                  <a:schemeClr val="bg1"/>
                </a:solidFill>
              </a:ln>
              <a:effectLst/>
            </c:spPr>
            <c:extLst>
              <c:ext xmlns:c16="http://schemas.microsoft.com/office/drawing/2014/chart" uri="{C3380CC4-5D6E-409C-BE32-E72D297353CC}">
                <c16:uniqueId val="{00000006-A64F-4E14-B4C8-F61D75E1CE16}"/>
              </c:ext>
            </c:extLst>
          </c:dPt>
          <c:dPt>
            <c:idx val="6"/>
            <c:invertIfNegative val="0"/>
            <c:bubble3D val="0"/>
            <c:spPr>
              <a:solidFill>
                <a:schemeClr val="accent1"/>
              </a:solidFill>
              <a:ln w="28575">
                <a:solidFill>
                  <a:schemeClr val="bg1"/>
                </a:solidFill>
              </a:ln>
              <a:effectLst/>
            </c:spPr>
            <c:extLst>
              <c:ext xmlns:c16="http://schemas.microsoft.com/office/drawing/2014/chart" uri="{C3380CC4-5D6E-409C-BE32-E72D297353CC}">
                <c16:uniqueId val="{00000005-A64F-4E14-B4C8-F61D75E1CE16}"/>
              </c:ext>
            </c:extLst>
          </c:dPt>
          <c:dPt>
            <c:idx val="7"/>
            <c:invertIfNegative val="0"/>
            <c:bubble3D val="0"/>
            <c:spPr>
              <a:solidFill>
                <a:schemeClr val="accent4"/>
              </a:solidFill>
              <a:ln w="28575">
                <a:solidFill>
                  <a:schemeClr val="bg1"/>
                </a:solidFill>
              </a:ln>
              <a:effectLst/>
            </c:spPr>
            <c:extLst>
              <c:ext xmlns:c16="http://schemas.microsoft.com/office/drawing/2014/chart" uri="{C3380CC4-5D6E-409C-BE32-E72D297353CC}">
                <c16:uniqueId val="{0000000B-A64F-4E14-B4C8-F61D75E1CE16}"/>
              </c:ext>
            </c:extLst>
          </c:dPt>
          <c:dPt>
            <c:idx val="8"/>
            <c:invertIfNegative val="0"/>
            <c:bubble3D val="0"/>
            <c:spPr>
              <a:solidFill>
                <a:schemeClr val="accent5"/>
              </a:solidFill>
              <a:ln w="28575">
                <a:solidFill>
                  <a:schemeClr val="bg1"/>
                </a:solidFill>
              </a:ln>
              <a:effectLst/>
            </c:spPr>
            <c:extLst>
              <c:ext xmlns:c16="http://schemas.microsoft.com/office/drawing/2014/chart" uri="{C3380CC4-5D6E-409C-BE32-E72D297353CC}">
                <c16:uniqueId val="{00000004-A64F-4E14-B4C8-F61D75E1CE16}"/>
              </c:ext>
            </c:extLst>
          </c:dPt>
          <c:dPt>
            <c:idx val="9"/>
            <c:invertIfNegative val="0"/>
            <c:bubble3D val="0"/>
            <c:spPr>
              <a:solidFill>
                <a:schemeClr val="accent3"/>
              </a:solidFill>
              <a:ln w="28575">
                <a:solidFill>
                  <a:schemeClr val="bg1"/>
                </a:solidFill>
              </a:ln>
              <a:effectLst/>
            </c:spPr>
            <c:extLst>
              <c:ext xmlns:c16="http://schemas.microsoft.com/office/drawing/2014/chart" uri="{C3380CC4-5D6E-409C-BE32-E72D297353CC}">
                <c16:uniqueId val="{00000003-A64F-4E14-B4C8-F61D75E1CE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NIS and Russia</c:v>
                </c:pt>
                <c:pt idx="1">
                  <c:v>Eastern and Central Europe</c:v>
                </c:pt>
                <c:pt idx="2">
                  <c:v>Middle East</c:v>
                </c:pt>
                <c:pt idx="3">
                  <c:v>Latin America</c:v>
                </c:pt>
                <c:pt idx="4">
                  <c:v>Western Europe</c:v>
                </c:pt>
                <c:pt idx="5">
                  <c:v>Africa</c:v>
                </c:pt>
                <c:pt idx="6">
                  <c:v>South Asia</c:v>
                </c:pt>
                <c:pt idx="7">
                  <c:v>North America and the Caribbean</c:v>
                </c:pt>
                <c:pt idx="8">
                  <c:v>North and East Asia</c:v>
                </c:pt>
                <c:pt idx="9">
                  <c:v>Oceania and South East Asia</c:v>
                </c:pt>
              </c:strCache>
            </c:strRef>
          </c:cat>
          <c:val>
            <c:numRef>
              <c:f>Sheet1!$B$2:$B$11</c:f>
              <c:numCache>
                <c:formatCode>0%</c:formatCode>
                <c:ptCount val="10"/>
                <c:pt idx="0">
                  <c:v>0.01</c:v>
                </c:pt>
                <c:pt idx="1">
                  <c:v>0.02</c:v>
                </c:pt>
                <c:pt idx="2">
                  <c:v>0.05</c:v>
                </c:pt>
                <c:pt idx="3">
                  <c:v>0.08</c:v>
                </c:pt>
                <c:pt idx="4">
                  <c:v>0.08</c:v>
                </c:pt>
                <c:pt idx="5">
                  <c:v>0.09</c:v>
                </c:pt>
                <c:pt idx="6">
                  <c:v>0.1</c:v>
                </c:pt>
                <c:pt idx="7">
                  <c:v>0.15</c:v>
                </c:pt>
                <c:pt idx="8">
                  <c:v>0.19</c:v>
                </c:pt>
                <c:pt idx="9">
                  <c:v>0.23</c:v>
                </c:pt>
              </c:numCache>
            </c:numRef>
          </c:val>
          <c:extLst>
            <c:ext xmlns:c16="http://schemas.microsoft.com/office/drawing/2014/chart" uri="{C3380CC4-5D6E-409C-BE32-E72D297353CC}">
              <c16:uniqueId val="{00000000-A64F-4E14-B4C8-F61D75E1CE16}"/>
            </c:ext>
          </c:extLst>
        </c:ser>
        <c:dLbls>
          <c:dLblPos val="outEnd"/>
          <c:showLegendKey val="0"/>
          <c:showVal val="1"/>
          <c:showCatName val="0"/>
          <c:showSerName val="0"/>
          <c:showPercent val="0"/>
          <c:showBubbleSize val="0"/>
        </c:dLbls>
        <c:gapWidth val="100"/>
        <c:axId val="18964400"/>
        <c:axId val="1172980928"/>
      </c:barChart>
      <c:valAx>
        <c:axId val="1172980928"/>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out"/>
        <c:minorTickMark val="none"/>
        <c:tickLblPos val="nextTo"/>
        <c:crossAx val="18964400"/>
        <c:crosses val="autoZero"/>
        <c:crossBetween val="between"/>
      </c:valAx>
      <c:catAx>
        <c:axId val="18964400"/>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BE"/>
          </a:p>
        </c:txPr>
        <c:crossAx val="117298092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D0B3B-FFE8-A849-82BA-C2EDAEF5FE3D}"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50754-BDBA-A847-9CEE-DAFD42C7995E}" type="slidenum">
              <a:rPr lang="en-US" smtClean="0"/>
              <a:t>‹#›</a:t>
            </a:fld>
            <a:endParaRPr lang="en-US"/>
          </a:p>
        </p:txBody>
      </p:sp>
    </p:spTree>
    <p:extLst>
      <p:ext uri="{BB962C8B-B14F-4D97-AF65-F5344CB8AC3E}">
        <p14:creationId xmlns:p14="http://schemas.microsoft.com/office/powerpoint/2010/main" val="18185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3793E40-A389-BE35-0D5E-017BDDD95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DEC3A73-F0FC-3B4B-A857-FFB2F17E2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5364" name="Slide Number Placeholder 3">
            <a:extLst>
              <a:ext uri="{FF2B5EF4-FFF2-40B4-BE49-F238E27FC236}">
                <a16:creationId xmlns:a16="http://schemas.microsoft.com/office/drawing/2014/main" id="{7EFBA111-2CF9-6EFD-2CB2-F342856BA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32C6FC-69D5-4665-B2EB-37ED51B6037E}" type="slidenum">
              <a:rPr lang="en-US" altLang="LID4096"/>
              <a:pPr fontAlgn="base">
                <a:spcBef>
                  <a:spcPct val="0"/>
                </a:spcBef>
                <a:spcAft>
                  <a:spcPct val="0"/>
                </a:spcAft>
              </a:pPr>
              <a:t>1</a:t>
            </a:fld>
            <a:endParaRPr lang="en-US" altLang="LID4096"/>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5732D710-37A3-5AB8-86CD-AE9361AEE4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A117AA6-667C-AC0F-8C8B-582B197053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cs typeface="Calibri" panose="020F0502020204030204" pitchFamily="34" charset="0"/>
              </a:rPr>
              <a:t>Too text-heavy – okay not to include every detail</a:t>
            </a:r>
          </a:p>
        </p:txBody>
      </p:sp>
      <p:sp>
        <p:nvSpPr>
          <p:cNvPr id="33796" name="Slide Number Placeholder 3">
            <a:extLst>
              <a:ext uri="{FF2B5EF4-FFF2-40B4-BE49-F238E27FC236}">
                <a16:creationId xmlns:a16="http://schemas.microsoft.com/office/drawing/2014/main" id="{22F617C9-FC87-5FCF-27FC-B1703F6A24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EB20A6-AC11-40FF-9E2F-554ED55F8F1B}" type="slidenum">
              <a:rPr lang="en-US" altLang="LID4096"/>
              <a:pPr fontAlgn="base">
                <a:spcBef>
                  <a:spcPct val="0"/>
                </a:spcBef>
                <a:spcAft>
                  <a:spcPct val="0"/>
                </a:spcAft>
              </a:pPr>
              <a:t>11</a:t>
            </a:fld>
            <a:endParaRPr lang="en-US" altLang="LID4096"/>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C350754-BDBA-A847-9CEE-DAFD42C7995E}" type="slidenum">
              <a:rPr lang="en-US" smtClean="0"/>
              <a:t>12</a:t>
            </a:fld>
            <a:endParaRPr lang="en-US"/>
          </a:p>
        </p:txBody>
      </p:sp>
    </p:spTree>
    <p:extLst>
      <p:ext uri="{BB962C8B-B14F-4D97-AF65-F5344CB8AC3E}">
        <p14:creationId xmlns:p14="http://schemas.microsoft.com/office/powerpoint/2010/main" val="158876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Posição da Imagem do Diapositivo 1">
            <a:extLst>
              <a:ext uri="{FF2B5EF4-FFF2-40B4-BE49-F238E27FC236}">
                <a16:creationId xmlns:a16="http://schemas.microsoft.com/office/drawing/2014/main" id="{E0D0FA9A-F770-E865-5EC5-90C3B0E170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Posição de Notas 2">
            <a:extLst>
              <a:ext uri="{FF2B5EF4-FFF2-40B4-BE49-F238E27FC236}">
                <a16:creationId xmlns:a16="http://schemas.microsoft.com/office/drawing/2014/main" id="{E672FEC1-F8F0-EDDD-C99C-FB143BB4DE46}"/>
              </a:ext>
            </a:extLst>
          </p:cNvPr>
          <p:cNvSpPr>
            <a:spLocks noGrp="1"/>
          </p:cNvSpPr>
          <p:nvPr>
            <p:ph type="body" idx="1"/>
          </p:nvPr>
        </p:nvSpPr>
        <p:spPr/>
        <p:txBody>
          <a:bodyPr/>
          <a:lstStyle/>
          <a:p>
            <a:pPr fontAlgn="auto">
              <a:spcBef>
                <a:spcPts val="0"/>
              </a:spcBef>
              <a:spcAft>
                <a:spcPts val="0"/>
              </a:spcAft>
              <a:defRPr/>
            </a:pPr>
            <a:endParaRPr lang="en-US">
              <a:ea typeface="Calibri"/>
              <a:cs typeface="Calibri"/>
            </a:endParaRPr>
          </a:p>
        </p:txBody>
      </p:sp>
      <p:sp>
        <p:nvSpPr>
          <p:cNvPr id="36868" name="Marcador de Posição do Número do Diapositivo 3">
            <a:extLst>
              <a:ext uri="{FF2B5EF4-FFF2-40B4-BE49-F238E27FC236}">
                <a16:creationId xmlns:a16="http://schemas.microsoft.com/office/drawing/2014/main" id="{AF8C42EA-3A6B-8F93-8176-0440AE5E02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D2A520-7B7E-4331-85E1-0C1A316682AC}" type="slidenum">
              <a:rPr lang="en-US" altLang="LID4096"/>
              <a:pPr fontAlgn="base">
                <a:spcBef>
                  <a:spcPct val="0"/>
                </a:spcBef>
                <a:spcAft>
                  <a:spcPct val="0"/>
                </a:spcAft>
              </a:pPr>
              <a:t>13</a:t>
            </a:fld>
            <a:endParaRPr lang="en-US" altLang="LID4096"/>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Posição da Imagem do Diapositivo 1">
            <a:extLst>
              <a:ext uri="{FF2B5EF4-FFF2-40B4-BE49-F238E27FC236}">
                <a16:creationId xmlns:a16="http://schemas.microsoft.com/office/drawing/2014/main" id="{F27612C7-5CBC-33BB-A67B-4003D92181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Marcador de Posição de Notas 2">
            <a:extLst>
              <a:ext uri="{FF2B5EF4-FFF2-40B4-BE49-F238E27FC236}">
                <a16:creationId xmlns:a16="http://schemas.microsoft.com/office/drawing/2014/main" id="{51B015F1-B638-4595-640F-C3E28848EC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panose="020F0502020204030204" pitchFamily="34" charset="0"/>
            </a:endParaRPr>
          </a:p>
        </p:txBody>
      </p:sp>
      <p:sp>
        <p:nvSpPr>
          <p:cNvPr id="38916" name="Marcador de Posição do Número do Diapositivo 3">
            <a:extLst>
              <a:ext uri="{FF2B5EF4-FFF2-40B4-BE49-F238E27FC236}">
                <a16:creationId xmlns:a16="http://schemas.microsoft.com/office/drawing/2014/main" id="{4B8EB5DA-8C64-B3D8-F9C6-E35967A27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68F707-FF53-454E-8E04-AB1DCB094E98}" type="slidenum">
              <a:rPr lang="en-US" altLang="LID4096"/>
              <a:pPr fontAlgn="base">
                <a:spcBef>
                  <a:spcPct val="0"/>
                </a:spcBef>
                <a:spcAft>
                  <a:spcPct val="0"/>
                </a:spcAft>
              </a:pPr>
              <a:t>14</a:t>
            </a:fld>
            <a:endParaRPr lang="en-US" altLang="LID4096"/>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Posição da Imagem do Diapositivo 1">
            <a:extLst>
              <a:ext uri="{FF2B5EF4-FFF2-40B4-BE49-F238E27FC236}">
                <a16:creationId xmlns:a16="http://schemas.microsoft.com/office/drawing/2014/main" id="{FCA2AD12-0C78-C17E-2FD8-AE61047272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Marcador de Posição de Notas 2">
            <a:extLst>
              <a:ext uri="{FF2B5EF4-FFF2-40B4-BE49-F238E27FC236}">
                <a16:creationId xmlns:a16="http://schemas.microsoft.com/office/drawing/2014/main" id="{F971EA88-2E02-FA0B-F12D-D041AB534B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a:cs typeface="Calibri" panose="020F0502020204030204" pitchFamily="34" charset="0"/>
            </a:endParaRPr>
          </a:p>
        </p:txBody>
      </p:sp>
      <p:sp>
        <p:nvSpPr>
          <p:cNvPr id="40964" name="Marcador de Posição do Número do Diapositivo 3">
            <a:extLst>
              <a:ext uri="{FF2B5EF4-FFF2-40B4-BE49-F238E27FC236}">
                <a16:creationId xmlns:a16="http://schemas.microsoft.com/office/drawing/2014/main" id="{3F6E3BC7-BE9E-0FC9-84E1-CAD3371474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EF413C-6EA8-411E-95CC-074ECFDC7284}" type="slidenum">
              <a:rPr lang="en-US" altLang="LID4096"/>
              <a:pPr fontAlgn="base">
                <a:spcBef>
                  <a:spcPct val="0"/>
                </a:spcBef>
                <a:spcAft>
                  <a:spcPct val="0"/>
                </a:spcAft>
              </a:pPr>
              <a:t>15</a:t>
            </a:fld>
            <a:endParaRPr lang="en-US" altLang="LID4096"/>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Marcador de Posição da Imagem do Diapositivo 1">
            <a:extLst>
              <a:ext uri="{FF2B5EF4-FFF2-40B4-BE49-F238E27FC236}">
                <a16:creationId xmlns:a16="http://schemas.microsoft.com/office/drawing/2014/main" id="{43C596C0-D864-CA87-B2FF-3525F5E405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Marcador de Posição de Notas 2">
            <a:extLst>
              <a:ext uri="{FF2B5EF4-FFF2-40B4-BE49-F238E27FC236}">
                <a16:creationId xmlns:a16="http://schemas.microsoft.com/office/drawing/2014/main" id="{C3CA5FD3-DDA3-3D42-1967-43F8FB0DE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panose="020F0502020204030204" pitchFamily="34" charset="0"/>
            </a:endParaRPr>
          </a:p>
        </p:txBody>
      </p:sp>
      <p:sp>
        <p:nvSpPr>
          <p:cNvPr id="44036" name="Marcador de Posição do Número do Diapositivo 3">
            <a:extLst>
              <a:ext uri="{FF2B5EF4-FFF2-40B4-BE49-F238E27FC236}">
                <a16:creationId xmlns:a16="http://schemas.microsoft.com/office/drawing/2014/main" id="{5AF463F6-3E89-0422-D800-BAB1D1D96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E83496-C066-448E-B01A-912FF135316C}" type="slidenum">
              <a:rPr lang="en-US" altLang="LID4096"/>
              <a:pPr fontAlgn="base">
                <a:spcBef>
                  <a:spcPct val="0"/>
                </a:spcBef>
                <a:spcAft>
                  <a:spcPct val="0"/>
                </a:spcAft>
              </a:pPr>
              <a:t>17</a:t>
            </a:fld>
            <a:endParaRPr lang="en-US" altLang="LID4096"/>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Posição da Imagem do Diapositivo 1">
            <a:extLst>
              <a:ext uri="{FF2B5EF4-FFF2-40B4-BE49-F238E27FC236}">
                <a16:creationId xmlns:a16="http://schemas.microsoft.com/office/drawing/2014/main" id="{97C8344D-6164-1457-B22F-FEDE218557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Marcador de Posição de Notas 2">
            <a:extLst>
              <a:ext uri="{FF2B5EF4-FFF2-40B4-BE49-F238E27FC236}">
                <a16:creationId xmlns:a16="http://schemas.microsoft.com/office/drawing/2014/main" id="{E78E0C69-8737-06C7-6BAF-E101C6407C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46084" name="Marcador de Posição do Número do Diapositivo 3">
            <a:extLst>
              <a:ext uri="{FF2B5EF4-FFF2-40B4-BE49-F238E27FC236}">
                <a16:creationId xmlns:a16="http://schemas.microsoft.com/office/drawing/2014/main" id="{38B8623C-1F85-F4BA-42A0-65C538736B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06C202-28EF-4266-ACC1-1A5C146AE0FD}" type="slidenum">
              <a:rPr lang="en-US" altLang="LID4096"/>
              <a:pPr fontAlgn="base">
                <a:spcBef>
                  <a:spcPct val="0"/>
                </a:spcBef>
                <a:spcAft>
                  <a:spcPct val="0"/>
                </a:spcAft>
              </a:pPr>
              <a:t>18</a:t>
            </a:fld>
            <a:endParaRPr lang="en-US" altLang="LID4096"/>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Marcador de Posição da Imagem do Diapositivo 1">
            <a:extLst>
              <a:ext uri="{FF2B5EF4-FFF2-40B4-BE49-F238E27FC236}">
                <a16:creationId xmlns:a16="http://schemas.microsoft.com/office/drawing/2014/main" id="{9457E0D4-3A08-AF5F-1B54-1F29C4351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Posição de Notas 2">
            <a:extLst>
              <a:ext uri="{FF2B5EF4-FFF2-40B4-BE49-F238E27FC236}">
                <a16:creationId xmlns:a16="http://schemas.microsoft.com/office/drawing/2014/main" id="{66393E64-8D93-444D-C33F-3719C4557CDB}"/>
              </a:ext>
            </a:extLst>
          </p:cNvPr>
          <p:cNvSpPr>
            <a:spLocks noGrp="1"/>
          </p:cNvSpPr>
          <p:nvPr>
            <p:ph type="body" idx="1"/>
          </p:nvPr>
        </p:nvSpPr>
        <p:spPr/>
        <p:txBody>
          <a:bodyPr/>
          <a:lstStyle/>
          <a:p>
            <a:pPr fontAlgn="auto">
              <a:spcBef>
                <a:spcPts val="0"/>
              </a:spcBef>
              <a:spcAft>
                <a:spcPts val="0"/>
              </a:spcAft>
              <a:defRPr/>
            </a:pPr>
            <a:endParaRPr lang="en-US">
              <a:cs typeface="Calibri"/>
            </a:endParaRPr>
          </a:p>
          <a:p>
            <a:pPr fontAlgn="auto">
              <a:spcBef>
                <a:spcPts val="0"/>
              </a:spcBef>
              <a:spcAft>
                <a:spcPts val="0"/>
              </a:spcAft>
              <a:defRPr/>
            </a:pPr>
            <a:r>
              <a:rPr lang="en-US"/>
              <a:t>This program provides early-career professionals in integrated kidney care the opportunity to work with international experts in the field to become qualified for a leadership role in the advancement of global kidney care.</a:t>
            </a:r>
            <a:endParaRPr lang="pt-PT"/>
          </a:p>
          <a:p>
            <a:pPr fontAlgn="auto">
              <a:spcBef>
                <a:spcPts val="0"/>
              </a:spcBef>
              <a:spcAft>
                <a:spcPts val="0"/>
              </a:spcAft>
              <a:defRPr/>
            </a:pPr>
            <a:r>
              <a:rPr lang="en-US"/>
              <a:t>Intending to build a global talent pool of future leaders, the ELP welcomes ISN members interested in shaping the direction of kidney health to ensure health promotion and access to prevention, control, and management of kidney diseases.</a:t>
            </a:r>
            <a:endParaRPr lang="pt-PT"/>
          </a:p>
          <a:p>
            <a:pPr fontAlgn="auto">
              <a:spcBef>
                <a:spcPts val="0"/>
              </a:spcBef>
              <a:spcAft>
                <a:spcPts val="0"/>
              </a:spcAft>
              <a:defRPr/>
            </a:pPr>
            <a:r>
              <a:rPr lang="en-US"/>
              <a:t>This is a collaborative initiative bringing together outstanding individuals to work on collective projects to impact the kidney health agenda worldwide.</a:t>
            </a:r>
            <a:endParaRPr lang="pt-PT"/>
          </a:p>
          <a:p>
            <a:pPr fontAlgn="auto">
              <a:spcBef>
                <a:spcPts val="0"/>
              </a:spcBef>
              <a:spcAft>
                <a:spcPts val="0"/>
              </a:spcAft>
              <a:defRPr/>
            </a:pPr>
            <a:r>
              <a:rPr lang="en-US"/>
              <a:t>The program offers participants guidance in:</a:t>
            </a:r>
            <a:endParaRPr lang="pt-PT"/>
          </a:p>
          <a:p>
            <a:pPr marL="285750" indent="-285750" fontAlgn="auto">
              <a:spcBef>
                <a:spcPts val="0"/>
              </a:spcBef>
              <a:spcAft>
                <a:spcPts val="0"/>
              </a:spcAft>
              <a:buFont typeface="Arial"/>
              <a:buChar char="•"/>
              <a:defRPr/>
            </a:pPr>
            <a:r>
              <a:rPr lang="en-US"/>
              <a:t>principles of entrepreneurship, advocacy, and communication;</a:t>
            </a:r>
            <a:endParaRPr lang="pt-PT"/>
          </a:p>
          <a:p>
            <a:pPr marL="285750" indent="-285750" fontAlgn="auto">
              <a:spcBef>
                <a:spcPts val="0"/>
              </a:spcBef>
              <a:spcAft>
                <a:spcPts val="0"/>
              </a:spcAft>
              <a:buFont typeface="Arial"/>
              <a:buChar char="•"/>
              <a:defRPr/>
            </a:pPr>
            <a:r>
              <a:rPr lang="en-US"/>
              <a:t>implementation science and research;</a:t>
            </a:r>
            <a:endParaRPr lang="pt-PT"/>
          </a:p>
          <a:p>
            <a:pPr marL="285750" indent="-285750" fontAlgn="auto">
              <a:spcBef>
                <a:spcPts val="0"/>
              </a:spcBef>
              <a:spcAft>
                <a:spcPts val="0"/>
              </a:spcAft>
              <a:buFont typeface="Arial"/>
              <a:buChar char="•"/>
              <a:defRPr/>
            </a:pPr>
            <a:r>
              <a:rPr lang="en-US"/>
              <a:t>evaluation, development, and management of health systems;</a:t>
            </a:r>
            <a:endParaRPr lang="pt-PT"/>
          </a:p>
          <a:p>
            <a:pPr marL="285750" indent="-285750" fontAlgn="auto">
              <a:spcBef>
                <a:spcPts val="0"/>
              </a:spcBef>
              <a:spcAft>
                <a:spcPts val="0"/>
              </a:spcAft>
              <a:buFont typeface="Arial"/>
              <a:buChar char="•"/>
              <a:defRPr/>
            </a:pPr>
            <a:r>
              <a:rPr lang="en-US"/>
              <a:t>developing and implementing evidence-informed policy;</a:t>
            </a:r>
            <a:endParaRPr lang="pt-PT"/>
          </a:p>
          <a:p>
            <a:pPr marL="285750" indent="-285750" fontAlgn="auto">
              <a:spcBef>
                <a:spcPts val="0"/>
              </a:spcBef>
              <a:spcAft>
                <a:spcPts val="0"/>
              </a:spcAft>
              <a:buFont typeface="Arial"/>
              <a:buChar char="•"/>
              <a:defRPr/>
            </a:pPr>
            <a:r>
              <a:rPr lang="en-US"/>
              <a:t>influencing stakeholders including policymakers, funders, implementers and the media.</a:t>
            </a:r>
            <a:endParaRPr lang="pt-PT"/>
          </a:p>
          <a:p>
            <a:pPr fontAlgn="auto">
              <a:spcBef>
                <a:spcPts val="0"/>
              </a:spcBef>
              <a:spcAft>
                <a:spcPts val="0"/>
              </a:spcAft>
              <a:defRPr/>
            </a:pPr>
            <a:r>
              <a:rPr lang="en-US"/>
              <a:t>The program provides the opportunity to</a:t>
            </a:r>
            <a:endParaRPr lang="pt-PT"/>
          </a:p>
          <a:p>
            <a:pPr marL="285750" indent="-285750" fontAlgn="auto">
              <a:spcBef>
                <a:spcPts val="0"/>
              </a:spcBef>
              <a:spcAft>
                <a:spcPts val="0"/>
              </a:spcAft>
              <a:buFont typeface="Arial"/>
              <a:buChar char="•"/>
              <a:defRPr/>
            </a:pPr>
            <a:r>
              <a:rPr lang="en-US"/>
              <a:t>Join a global network that positively impacts the kidney health agenda worldwide through collaboration and multidisciplinary research;</a:t>
            </a:r>
            <a:endParaRPr lang="pt-PT"/>
          </a:p>
          <a:p>
            <a:pPr marL="285750" indent="-285750" fontAlgn="auto">
              <a:spcBef>
                <a:spcPts val="0"/>
              </a:spcBef>
              <a:spcAft>
                <a:spcPts val="0"/>
              </a:spcAft>
              <a:buFont typeface="Arial"/>
              <a:buChar char="•"/>
              <a:defRPr/>
            </a:pPr>
            <a:r>
              <a:rPr lang="en-US"/>
              <a:t>Learn to be heard and effect change at local and international levels;</a:t>
            </a:r>
            <a:endParaRPr lang="pt-PT"/>
          </a:p>
          <a:p>
            <a:pPr marL="285750" indent="-285750" fontAlgn="auto">
              <a:spcBef>
                <a:spcPts val="0"/>
              </a:spcBef>
              <a:spcAft>
                <a:spcPts val="0"/>
              </a:spcAft>
              <a:buFont typeface="Arial"/>
              <a:buChar char="•"/>
              <a:defRPr/>
            </a:pPr>
            <a:r>
              <a:rPr lang="en-US"/>
              <a:t>Access continuous professional development to take on leadership roles locally and globally.</a:t>
            </a:r>
            <a:endParaRPr lang="pt-PT"/>
          </a:p>
          <a:p>
            <a:pPr fontAlgn="auto">
              <a:spcBef>
                <a:spcPts val="0"/>
              </a:spcBef>
              <a:spcAft>
                <a:spcPts val="0"/>
              </a:spcAft>
              <a:defRPr/>
            </a:pPr>
            <a:endParaRPr lang="en-US">
              <a:ea typeface="Calibri"/>
              <a:cs typeface="Calibri"/>
            </a:endParaRPr>
          </a:p>
        </p:txBody>
      </p:sp>
      <p:sp>
        <p:nvSpPr>
          <p:cNvPr id="48132" name="Marcador de Posição do Número do Diapositivo 3">
            <a:extLst>
              <a:ext uri="{FF2B5EF4-FFF2-40B4-BE49-F238E27FC236}">
                <a16:creationId xmlns:a16="http://schemas.microsoft.com/office/drawing/2014/main" id="{8B1FFD96-F31B-7ED2-5FA4-4DBAD62D8D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A18423-934E-4D1B-91EE-579F5E869B0A}" type="slidenum">
              <a:rPr lang="en-US" altLang="LID4096"/>
              <a:pPr fontAlgn="base">
                <a:spcBef>
                  <a:spcPct val="0"/>
                </a:spcBef>
                <a:spcAft>
                  <a:spcPct val="0"/>
                </a:spcAft>
              </a:pPr>
              <a:t>19</a:t>
            </a:fld>
            <a:endParaRPr lang="en-US" altLang="LID4096"/>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C350754-BDBA-A847-9CEE-DAFD42C7995E}" type="slidenum">
              <a:rPr lang="en-US" smtClean="0"/>
              <a:t>20</a:t>
            </a:fld>
            <a:endParaRPr lang="en-US"/>
          </a:p>
        </p:txBody>
      </p:sp>
    </p:spTree>
    <p:extLst>
      <p:ext uri="{BB962C8B-B14F-4D97-AF65-F5344CB8AC3E}">
        <p14:creationId xmlns:p14="http://schemas.microsoft.com/office/powerpoint/2010/main" val="286945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Posição da Imagem do Diapositivo 1">
            <a:extLst>
              <a:ext uri="{FF2B5EF4-FFF2-40B4-BE49-F238E27FC236}">
                <a16:creationId xmlns:a16="http://schemas.microsoft.com/office/drawing/2014/main" id="{8AD42565-7600-8053-5AF4-ADBE0CE918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Posição de Notas 2">
            <a:extLst>
              <a:ext uri="{FF2B5EF4-FFF2-40B4-BE49-F238E27FC236}">
                <a16:creationId xmlns:a16="http://schemas.microsoft.com/office/drawing/2014/main" id="{AF97916F-3E96-CF65-8BE9-AB8186386683}"/>
              </a:ext>
            </a:extLst>
          </p:cNvPr>
          <p:cNvSpPr>
            <a:spLocks noGrp="1"/>
          </p:cNvSpPr>
          <p:nvPr>
            <p:ph type="body" idx="1"/>
          </p:nvPr>
        </p:nvSpPr>
        <p:spPr/>
        <p:txBody>
          <a:bodyPr/>
          <a:lstStyle/>
          <a:p>
            <a:pPr fontAlgn="auto">
              <a:spcBef>
                <a:spcPts val="0"/>
              </a:spcBef>
              <a:spcAft>
                <a:spcPts val="0"/>
              </a:spcAft>
              <a:defRPr/>
            </a:pPr>
            <a:endParaRPr lang="en-US">
              <a:cs typeface="Calibri"/>
            </a:endParaRPr>
          </a:p>
        </p:txBody>
      </p:sp>
      <p:sp>
        <p:nvSpPr>
          <p:cNvPr id="51204" name="Marcador de Posição do Número do Diapositivo 3">
            <a:extLst>
              <a:ext uri="{FF2B5EF4-FFF2-40B4-BE49-F238E27FC236}">
                <a16:creationId xmlns:a16="http://schemas.microsoft.com/office/drawing/2014/main" id="{9783B364-BFE6-64E6-765B-CAB2D31A1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63C372-F2A7-4880-8B93-9EDBE699B109}" type="slidenum">
              <a:rPr lang="en-US" altLang="LID4096"/>
              <a:pPr fontAlgn="base">
                <a:spcBef>
                  <a:spcPct val="0"/>
                </a:spcBef>
                <a:spcAft>
                  <a:spcPct val="0"/>
                </a:spcAft>
              </a:pPr>
              <a:t>21</a:t>
            </a:fld>
            <a:endParaRPr lang="en-US" altLang="LID409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D13FB06-C74A-C966-8E2A-F5AB55B72B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E4E8B86-D41E-71C5-16A7-BA9F226F67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7412" name="Slide Number Placeholder 3">
            <a:extLst>
              <a:ext uri="{FF2B5EF4-FFF2-40B4-BE49-F238E27FC236}">
                <a16:creationId xmlns:a16="http://schemas.microsoft.com/office/drawing/2014/main" id="{4D9135B2-F9F5-E941-F17B-29F48E7DA9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DB6408-B1BE-4F2D-B0A6-F1DAEDEEE1C0}" type="slidenum">
              <a:rPr lang="en-US" altLang="LID4096"/>
              <a:pPr fontAlgn="base">
                <a:spcBef>
                  <a:spcPct val="0"/>
                </a:spcBef>
                <a:spcAft>
                  <a:spcPct val="0"/>
                </a:spcAft>
              </a:pPr>
              <a:t>2</a:t>
            </a:fld>
            <a:endParaRPr lang="en-US" altLang="LID409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ISN grant programs are supported by more than the 2 companies noted</a:t>
            </a:r>
          </a:p>
        </p:txBody>
      </p:sp>
      <p:sp>
        <p:nvSpPr>
          <p:cNvPr id="4" name="Slide Number Placeholder 3"/>
          <p:cNvSpPr>
            <a:spLocks noGrp="1"/>
          </p:cNvSpPr>
          <p:nvPr>
            <p:ph type="sldNum" sz="quarter" idx="5"/>
          </p:nvPr>
        </p:nvSpPr>
        <p:spPr/>
        <p:txBody>
          <a:bodyPr/>
          <a:lstStyle/>
          <a:p>
            <a:fld id="{0C350754-BDBA-A847-9CEE-DAFD42C7995E}" type="slidenum">
              <a:rPr lang="en-US" smtClean="0"/>
              <a:t>22</a:t>
            </a:fld>
            <a:endParaRPr lang="en-US"/>
          </a:p>
        </p:txBody>
      </p:sp>
    </p:spTree>
    <p:extLst>
      <p:ext uri="{BB962C8B-B14F-4D97-AF65-F5344CB8AC3E}">
        <p14:creationId xmlns:p14="http://schemas.microsoft.com/office/powerpoint/2010/main" val="271726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7B15C2E-9941-DDF7-8C74-17F327D9AF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95811C3-2130-450F-446D-623450169D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54276" name="Slide Number Placeholder 3">
            <a:extLst>
              <a:ext uri="{FF2B5EF4-FFF2-40B4-BE49-F238E27FC236}">
                <a16:creationId xmlns:a16="http://schemas.microsoft.com/office/drawing/2014/main" id="{464BEE16-24AF-22A3-B3FA-D474BC3DA9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01E7FC-CAF0-4C3C-8425-3529B53826B4}" type="slidenum">
              <a:rPr lang="en-US" altLang="LID4096"/>
              <a:pPr fontAlgn="base">
                <a:spcBef>
                  <a:spcPct val="0"/>
                </a:spcBef>
                <a:spcAft>
                  <a:spcPct val="0"/>
                </a:spcAft>
              </a:pPr>
              <a:t>23</a:t>
            </a:fld>
            <a:endParaRPr lang="en-US" altLang="LID4096"/>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F13A53A-1DBB-9732-BD07-213B0FAD3E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3D11532-8046-C916-F79C-BA59F9839E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56324" name="Slide Number Placeholder 3">
            <a:extLst>
              <a:ext uri="{FF2B5EF4-FFF2-40B4-BE49-F238E27FC236}">
                <a16:creationId xmlns:a16="http://schemas.microsoft.com/office/drawing/2014/main" id="{BEA8CBB7-E67C-CB9F-51E0-ACA92137CB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EE1A7D-B9BA-400C-9CBC-CBF86FF6F22F}" type="slidenum">
              <a:rPr lang="en-US" altLang="LID4096"/>
              <a:pPr fontAlgn="base">
                <a:spcBef>
                  <a:spcPct val="0"/>
                </a:spcBef>
                <a:spcAft>
                  <a:spcPct val="0"/>
                </a:spcAft>
              </a:pPr>
              <a:t>24</a:t>
            </a:fld>
            <a:endParaRPr lang="en-US" altLang="LID409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446A21B-4124-597F-2D23-9D4B2A699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2894EB4-3A71-033F-A025-34DD0800DE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58372" name="Slide Number Placeholder 3">
            <a:extLst>
              <a:ext uri="{FF2B5EF4-FFF2-40B4-BE49-F238E27FC236}">
                <a16:creationId xmlns:a16="http://schemas.microsoft.com/office/drawing/2014/main" id="{7C344F92-C51C-5A3C-AD57-1879020105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6945E7-DB6D-486B-A7A9-C9B028436021}" type="slidenum">
              <a:rPr lang="en-US" altLang="LID4096"/>
              <a:pPr fontAlgn="base">
                <a:spcBef>
                  <a:spcPct val="0"/>
                </a:spcBef>
                <a:spcAft>
                  <a:spcPct val="0"/>
                </a:spcAft>
              </a:pPr>
              <a:t>25</a:t>
            </a:fld>
            <a:endParaRPr lang="en-US" altLang="LID4096"/>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EA0A4E2-A21E-3AF4-8ADF-766940BFF1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DE4AB54-19B2-1124-CADF-7E372318BE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60420" name="Slide Number Placeholder 3">
            <a:extLst>
              <a:ext uri="{FF2B5EF4-FFF2-40B4-BE49-F238E27FC236}">
                <a16:creationId xmlns:a16="http://schemas.microsoft.com/office/drawing/2014/main" id="{E65AE5F1-7A0B-CDCF-7AEA-CE5A2D817B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6C3796-A3C9-4A04-B5EE-655D09E054CB}" type="slidenum">
              <a:rPr lang="en-US" altLang="LID4096"/>
              <a:pPr fontAlgn="base">
                <a:spcBef>
                  <a:spcPct val="0"/>
                </a:spcBef>
                <a:spcAft>
                  <a:spcPct val="0"/>
                </a:spcAft>
              </a:pPr>
              <a:t>26</a:t>
            </a:fld>
            <a:endParaRPr lang="en-US" altLang="LID409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EA0A4E2-A21E-3AF4-8ADF-766940BFF1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DE4AB54-19B2-1124-CADF-7E372318BE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60420" name="Slide Number Placeholder 3">
            <a:extLst>
              <a:ext uri="{FF2B5EF4-FFF2-40B4-BE49-F238E27FC236}">
                <a16:creationId xmlns:a16="http://schemas.microsoft.com/office/drawing/2014/main" id="{E65AE5F1-7A0B-CDCF-7AEA-CE5A2D817B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6C3796-A3C9-4A04-B5EE-655D09E054CB}" type="slidenum">
              <a:rPr lang="en-US" altLang="LID4096"/>
              <a:pPr fontAlgn="base">
                <a:spcBef>
                  <a:spcPct val="0"/>
                </a:spcBef>
                <a:spcAft>
                  <a:spcPct val="0"/>
                </a:spcAft>
              </a:pPr>
              <a:t>27</a:t>
            </a:fld>
            <a:endParaRPr lang="en-US" altLang="LID4096"/>
          </a:p>
        </p:txBody>
      </p:sp>
    </p:spTree>
    <p:extLst>
      <p:ext uri="{BB962C8B-B14F-4D97-AF65-F5344CB8AC3E}">
        <p14:creationId xmlns:p14="http://schemas.microsoft.com/office/powerpoint/2010/main" val="4148557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71EECBC-97D4-D6AA-98AB-9024F7DE4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425DF968-9B38-F063-F4AE-085C00919E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62468" name="Slide Number Placeholder 3">
            <a:extLst>
              <a:ext uri="{FF2B5EF4-FFF2-40B4-BE49-F238E27FC236}">
                <a16:creationId xmlns:a16="http://schemas.microsoft.com/office/drawing/2014/main" id="{D82026BA-9BCF-1995-F6EE-E1BDBC9EDE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C9C72B-4D5C-4FF7-8B89-C87D71347986}" type="slidenum">
              <a:rPr lang="en-US" altLang="LID4096"/>
              <a:pPr fontAlgn="base">
                <a:spcBef>
                  <a:spcPct val="0"/>
                </a:spcBef>
                <a:spcAft>
                  <a:spcPct val="0"/>
                </a:spcAft>
              </a:pPr>
              <a:t>28</a:t>
            </a:fld>
            <a:endParaRPr lang="en-US" altLang="LID4096"/>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69FD26B-253A-4590-DB85-9D7B96ADD5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13C74D8-4443-B0C4-23E6-EDA5F56AEB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64516" name="Slide Number Placeholder 3">
            <a:extLst>
              <a:ext uri="{FF2B5EF4-FFF2-40B4-BE49-F238E27FC236}">
                <a16:creationId xmlns:a16="http://schemas.microsoft.com/office/drawing/2014/main" id="{5B6643D7-7FA6-E4EE-5D8E-C83255C92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785112-B2A1-42D0-9BA7-F6D15AE4B0CD}" type="slidenum">
              <a:rPr lang="en-US" altLang="LID4096"/>
              <a:pPr fontAlgn="base">
                <a:spcBef>
                  <a:spcPct val="0"/>
                </a:spcBef>
                <a:spcAft>
                  <a:spcPct val="0"/>
                </a:spcAft>
              </a:pPr>
              <a:t>29</a:t>
            </a:fld>
            <a:endParaRPr lang="en-US" altLang="LID4096"/>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7B25538-387C-BA0D-E122-877832A39A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E0A657A2-B04D-8403-3028-C3B283F495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66564" name="Slide Number Placeholder 3">
            <a:extLst>
              <a:ext uri="{FF2B5EF4-FFF2-40B4-BE49-F238E27FC236}">
                <a16:creationId xmlns:a16="http://schemas.microsoft.com/office/drawing/2014/main" id="{F6983111-6532-57D2-572B-0542FF8E0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8DCF69-9298-42B8-9DB2-A04DACA3524F}" type="slidenum">
              <a:rPr lang="en-GB" altLang="LID4096">
                <a:solidFill>
                  <a:srgbClr val="000000"/>
                </a:solidFill>
              </a:rPr>
              <a:pPr fontAlgn="base">
                <a:spcBef>
                  <a:spcPct val="0"/>
                </a:spcBef>
                <a:spcAft>
                  <a:spcPct val="0"/>
                </a:spcAft>
              </a:pPr>
              <a:t>30</a:t>
            </a:fld>
            <a:endParaRPr lang="en-GB" altLang="LID4096">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350754-BDBA-A847-9CEE-DAFD42C7995E}" type="slidenum">
              <a:rPr lang="en-US" smtClean="0"/>
              <a:t>31</a:t>
            </a:fld>
            <a:endParaRPr lang="en-US"/>
          </a:p>
        </p:txBody>
      </p:sp>
    </p:spTree>
    <p:extLst>
      <p:ext uri="{BB962C8B-B14F-4D97-AF65-F5344CB8AC3E}">
        <p14:creationId xmlns:p14="http://schemas.microsoft.com/office/powerpoint/2010/main" val="359133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00A95F6-9597-8698-6E97-7E2EBE58D9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B8553BE-5AA4-44A3-63DF-50FE4AA2B3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9460" name="Slide Number Placeholder 3">
            <a:extLst>
              <a:ext uri="{FF2B5EF4-FFF2-40B4-BE49-F238E27FC236}">
                <a16:creationId xmlns:a16="http://schemas.microsoft.com/office/drawing/2014/main" id="{F2D078E1-865A-A50E-F0FE-E7510D5620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B723F1-D954-4498-AA72-F8A7C41BC90A}" type="slidenum">
              <a:rPr lang="en-US" altLang="LID4096"/>
              <a:pPr fontAlgn="base">
                <a:spcBef>
                  <a:spcPct val="0"/>
                </a:spcBef>
                <a:spcAft>
                  <a:spcPct val="0"/>
                </a:spcAft>
              </a:pPr>
              <a:t>3</a:t>
            </a:fld>
            <a:endParaRPr lang="en-US" altLang="LID409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definitely need another slide on WCN’24 with deadlines and showing link to promo materials </a:t>
            </a:r>
            <a:r>
              <a:rPr lang="en-US" err="1"/>
              <a:t>etc</a:t>
            </a:r>
            <a:endParaRPr lang="LID4096"/>
          </a:p>
        </p:txBody>
      </p:sp>
      <p:sp>
        <p:nvSpPr>
          <p:cNvPr id="4" name="Slide Number Placeholder 3"/>
          <p:cNvSpPr>
            <a:spLocks noGrp="1"/>
          </p:cNvSpPr>
          <p:nvPr>
            <p:ph type="sldNum" sz="quarter" idx="5"/>
          </p:nvPr>
        </p:nvSpPr>
        <p:spPr/>
        <p:txBody>
          <a:bodyPr/>
          <a:lstStyle/>
          <a:p>
            <a:fld id="{0C350754-BDBA-A847-9CEE-DAFD42C7995E}" type="slidenum">
              <a:rPr lang="en-US" smtClean="0"/>
              <a:t>32</a:t>
            </a:fld>
            <a:endParaRPr lang="en-US"/>
          </a:p>
        </p:txBody>
      </p:sp>
    </p:spTree>
    <p:extLst>
      <p:ext uri="{BB962C8B-B14F-4D97-AF65-F5344CB8AC3E}">
        <p14:creationId xmlns:p14="http://schemas.microsoft.com/office/powerpoint/2010/main" val="1633912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25EEA2CD-D04D-E90A-1F27-16E090B80B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ABD776A-94B5-F282-7DF8-330E34D314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73732" name="Slide Number Placeholder 3">
            <a:extLst>
              <a:ext uri="{FF2B5EF4-FFF2-40B4-BE49-F238E27FC236}">
                <a16:creationId xmlns:a16="http://schemas.microsoft.com/office/drawing/2014/main" id="{DCDF2FDE-2134-8199-36C2-D0EF509E0A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33B146-BCDC-4632-8576-6EC9A29398E1}" type="slidenum">
              <a:rPr lang="en-US" altLang="LID4096"/>
              <a:pPr fontAlgn="base">
                <a:spcBef>
                  <a:spcPct val="0"/>
                </a:spcBef>
                <a:spcAft>
                  <a:spcPct val="0"/>
                </a:spcAft>
              </a:pPr>
              <a:t>37</a:t>
            </a:fld>
            <a:endParaRPr lang="en-US" altLang="LID4096"/>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36CD3FF9-D84B-BBCC-64A8-5AA57CE1F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7243524-6A6F-2CBA-8393-06E4F83F58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77828" name="Slide Number Placeholder 3">
            <a:extLst>
              <a:ext uri="{FF2B5EF4-FFF2-40B4-BE49-F238E27FC236}">
                <a16:creationId xmlns:a16="http://schemas.microsoft.com/office/drawing/2014/main" id="{C6EB6D50-3AC7-34A4-F7F6-0B776FDE83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F424B69-3276-42C0-9E20-A5C552FC3EB6}" type="slidenum">
              <a:rPr lang="en-US" altLang="LID4096"/>
              <a:pPr fontAlgn="base">
                <a:spcBef>
                  <a:spcPct val="0"/>
                </a:spcBef>
                <a:spcAft>
                  <a:spcPct val="0"/>
                </a:spcAft>
              </a:pPr>
              <a:t>39</a:t>
            </a:fld>
            <a:endParaRPr lang="en-US" altLang="LID4096"/>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B563EF7-9B7C-A4B8-67FF-6D6526F947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B52F56F0-CCA8-2143-C0F4-C1296AE37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87044" name="Slide Number Placeholder 3">
            <a:extLst>
              <a:ext uri="{FF2B5EF4-FFF2-40B4-BE49-F238E27FC236}">
                <a16:creationId xmlns:a16="http://schemas.microsoft.com/office/drawing/2014/main" id="{5EDE126F-C46A-60B8-E8D7-D1A2853807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BE6397-9D88-4611-A2D6-5C76CF43A206}" type="slidenum">
              <a:rPr lang="en-US" altLang="LID4096"/>
              <a:pPr fontAlgn="base">
                <a:spcBef>
                  <a:spcPct val="0"/>
                </a:spcBef>
                <a:spcAft>
                  <a:spcPct val="0"/>
                </a:spcAft>
              </a:pPr>
              <a:t>40</a:t>
            </a:fld>
            <a:endParaRPr lang="en-US" altLang="LID4096"/>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C350754-BDBA-A847-9CEE-DAFD42C7995E}" type="slidenum">
              <a:rPr lang="en-US" smtClean="0"/>
              <a:t>41</a:t>
            </a:fld>
            <a:endParaRPr lang="en-US"/>
          </a:p>
        </p:txBody>
      </p:sp>
    </p:spTree>
    <p:extLst>
      <p:ext uri="{BB962C8B-B14F-4D97-AF65-F5344CB8AC3E}">
        <p14:creationId xmlns:p14="http://schemas.microsoft.com/office/powerpoint/2010/main" val="2490875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9C83C973-6E1C-D73A-933A-8F4692C132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5453EBAC-F56B-4C67-D53B-C28A356133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84996" name="Slide Number Placeholder 3">
            <a:extLst>
              <a:ext uri="{FF2B5EF4-FFF2-40B4-BE49-F238E27FC236}">
                <a16:creationId xmlns:a16="http://schemas.microsoft.com/office/drawing/2014/main" id="{A4CD58AD-DD9E-20DE-AAE1-BFB262251D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99C6B9-F07A-4651-8E0E-C302629FFF9A}" type="slidenum">
              <a:rPr lang="en-US" altLang="LID4096"/>
              <a:pPr fontAlgn="base">
                <a:spcBef>
                  <a:spcPct val="0"/>
                </a:spcBef>
                <a:spcAft>
                  <a:spcPct val="0"/>
                </a:spcAft>
              </a:pPr>
              <a:t>43</a:t>
            </a:fld>
            <a:endParaRPr lang="en-US" altLang="LID4096"/>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0352F849-1995-0D77-DB2F-A25298BD03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9099528F-D6B8-5592-EE28-9C6A3EF495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96260" name="Slide Number Placeholder 3">
            <a:extLst>
              <a:ext uri="{FF2B5EF4-FFF2-40B4-BE49-F238E27FC236}">
                <a16:creationId xmlns:a16="http://schemas.microsoft.com/office/drawing/2014/main" id="{08C4497D-1AB5-8645-13C7-791EC34EE9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5513E8-9443-417D-964C-7364833E2511}" type="slidenum">
              <a:rPr lang="en-US" altLang="LID4096"/>
              <a:pPr fontAlgn="base">
                <a:spcBef>
                  <a:spcPct val="0"/>
                </a:spcBef>
                <a:spcAft>
                  <a:spcPct val="0"/>
                </a:spcAft>
              </a:pPr>
              <a:t>44</a:t>
            </a:fld>
            <a:endParaRPr lang="en-US" altLang="LID4096"/>
          </a:p>
        </p:txBody>
      </p:sp>
    </p:spTree>
    <p:extLst>
      <p:ext uri="{BB962C8B-B14F-4D97-AF65-F5344CB8AC3E}">
        <p14:creationId xmlns:p14="http://schemas.microsoft.com/office/powerpoint/2010/main" val="2764331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3823CFF-B704-D10A-3F1D-4D02F8AF9F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98CC1A31-F1B1-F105-75E3-03F1559A82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98308" name="Slide Number Placeholder 3">
            <a:extLst>
              <a:ext uri="{FF2B5EF4-FFF2-40B4-BE49-F238E27FC236}">
                <a16:creationId xmlns:a16="http://schemas.microsoft.com/office/drawing/2014/main" id="{D839ECA4-A163-9EAE-C57F-414F0D97C0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C69BD3-A256-4FD0-A26E-59CBBCAA3C1C}" type="slidenum">
              <a:rPr lang="en-US" altLang="LID4096"/>
              <a:pPr fontAlgn="base">
                <a:spcBef>
                  <a:spcPct val="0"/>
                </a:spcBef>
                <a:spcAft>
                  <a:spcPct val="0"/>
                </a:spcAft>
              </a:pPr>
              <a:t>45</a:t>
            </a:fld>
            <a:endParaRPr lang="en-US" altLang="LID4096"/>
          </a:p>
        </p:txBody>
      </p:sp>
    </p:spTree>
    <p:extLst>
      <p:ext uri="{BB962C8B-B14F-4D97-AF65-F5344CB8AC3E}">
        <p14:creationId xmlns:p14="http://schemas.microsoft.com/office/powerpoint/2010/main" val="297366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5858A40-2199-2702-9665-A5985513A1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1B5AE3BC-E196-888F-B083-9745CD44B5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00356" name="Slide Number Placeholder 3">
            <a:extLst>
              <a:ext uri="{FF2B5EF4-FFF2-40B4-BE49-F238E27FC236}">
                <a16:creationId xmlns:a16="http://schemas.microsoft.com/office/drawing/2014/main" id="{7DBDCEF6-1BDF-CCAB-E73A-F533390788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89152D-106B-4578-8CF3-B316F186E4B9}" type="slidenum">
              <a:rPr lang="en-US" altLang="LID4096"/>
              <a:pPr fontAlgn="base">
                <a:spcBef>
                  <a:spcPct val="0"/>
                </a:spcBef>
                <a:spcAft>
                  <a:spcPct val="0"/>
                </a:spcAft>
              </a:pPr>
              <a:t>46</a:t>
            </a:fld>
            <a:endParaRPr lang="en-US" altLang="LID4096"/>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F5C4683-04E8-59C1-C7D1-6667DF3CF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B6203A3B-A297-47F3-E80D-FD4AE68488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102404" name="Slide Number Placeholder 3">
            <a:extLst>
              <a:ext uri="{FF2B5EF4-FFF2-40B4-BE49-F238E27FC236}">
                <a16:creationId xmlns:a16="http://schemas.microsoft.com/office/drawing/2014/main" id="{83A420A2-F9C2-F5FE-3517-CCA482E7D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E23B57-9CBA-4BA1-92FE-0393F36F6294}" type="slidenum">
              <a:rPr lang="en-US" altLang="LID4096"/>
              <a:pPr fontAlgn="base">
                <a:spcBef>
                  <a:spcPct val="0"/>
                </a:spcBef>
                <a:spcAft>
                  <a:spcPct val="0"/>
                </a:spcAft>
              </a:pPr>
              <a:t>48</a:t>
            </a:fld>
            <a:endParaRPr lang="en-US" altLang="LID4096"/>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524EEB0-B6D0-825F-F533-62502D73D7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5C58805-DD4E-8E59-6D89-03EAAAAB46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21508" name="Slide Number Placeholder 3">
            <a:extLst>
              <a:ext uri="{FF2B5EF4-FFF2-40B4-BE49-F238E27FC236}">
                <a16:creationId xmlns:a16="http://schemas.microsoft.com/office/drawing/2014/main" id="{0BA45DAE-6D7C-0990-D501-D2EEEC6EC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EB8555B-7350-4EF6-AE19-88366DFA2AC2}" type="slidenum">
              <a:rPr lang="en-US" altLang="LID4096"/>
              <a:pPr fontAlgn="base">
                <a:spcBef>
                  <a:spcPct val="0"/>
                </a:spcBef>
                <a:spcAft>
                  <a:spcPct val="0"/>
                </a:spcAft>
              </a:pPr>
              <a:t>4</a:t>
            </a:fld>
            <a:endParaRPr lang="en-US" altLang="LID4096"/>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895B5224-6FAA-D9D2-39F5-4445D9A7E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0383C4F7-3754-301D-9AE2-300C160514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89092" name="Slide Number Placeholder 3">
            <a:extLst>
              <a:ext uri="{FF2B5EF4-FFF2-40B4-BE49-F238E27FC236}">
                <a16:creationId xmlns:a16="http://schemas.microsoft.com/office/drawing/2014/main" id="{95C19110-0DA3-9376-DEB6-A1340DBD7B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CFE291-876C-499B-BF84-8E98B921EBA4}" type="slidenum">
              <a:rPr lang="en-US" altLang="LID4096"/>
              <a:pPr fontAlgn="base">
                <a:spcBef>
                  <a:spcPct val="0"/>
                </a:spcBef>
                <a:spcAft>
                  <a:spcPct val="0"/>
                </a:spcAft>
              </a:pPr>
              <a:t>49</a:t>
            </a:fld>
            <a:endParaRPr lang="en-US" altLang="LID4096"/>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6BF7C438-F5F7-1642-F90C-BEA4B207C9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E4E07E09-FAAC-529C-C479-087DE66855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cs typeface="Calibri"/>
            </a:endParaRPr>
          </a:p>
        </p:txBody>
      </p:sp>
      <p:sp>
        <p:nvSpPr>
          <p:cNvPr id="104452" name="Slide Number Placeholder 3">
            <a:extLst>
              <a:ext uri="{FF2B5EF4-FFF2-40B4-BE49-F238E27FC236}">
                <a16:creationId xmlns:a16="http://schemas.microsoft.com/office/drawing/2014/main" id="{967ACBC3-6D5E-5CB0-F405-7451AE0585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DEFF3F-A5B7-4F6B-92A6-21EC9E809F7B}" type="slidenum">
              <a:rPr lang="en-US" altLang="LID4096"/>
              <a:pPr fontAlgn="base">
                <a:spcBef>
                  <a:spcPct val="0"/>
                </a:spcBef>
                <a:spcAft>
                  <a:spcPct val="0"/>
                </a:spcAft>
              </a:pPr>
              <a:t>50</a:t>
            </a:fld>
            <a:endParaRPr lang="en-US" altLang="LID4096"/>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C350754-BDBA-A847-9CEE-DAFD42C7995E}" type="slidenum">
              <a:rPr lang="en-US" smtClean="0"/>
              <a:t>51</a:t>
            </a:fld>
            <a:endParaRPr lang="en-US"/>
          </a:p>
        </p:txBody>
      </p:sp>
    </p:spTree>
    <p:extLst>
      <p:ext uri="{BB962C8B-B14F-4D97-AF65-F5344CB8AC3E}">
        <p14:creationId xmlns:p14="http://schemas.microsoft.com/office/powerpoint/2010/main" val="187752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7738581-9809-2971-1490-CCCB51B5C5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46FE0909-DB06-119D-FA53-ADE697E78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06500" name="Slide Number Placeholder 3">
            <a:extLst>
              <a:ext uri="{FF2B5EF4-FFF2-40B4-BE49-F238E27FC236}">
                <a16:creationId xmlns:a16="http://schemas.microsoft.com/office/drawing/2014/main" id="{0B8A59DF-A3E5-C7A7-28FE-D680A4190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58D7C4-B55D-473F-8D23-F983F9697FA0}" type="slidenum">
              <a:rPr lang="en-US" altLang="LID4096"/>
              <a:pPr fontAlgn="base">
                <a:spcBef>
                  <a:spcPct val="0"/>
                </a:spcBef>
                <a:spcAft>
                  <a:spcPct val="0"/>
                </a:spcAft>
              </a:pPr>
              <a:t>53</a:t>
            </a:fld>
            <a:endParaRPr lang="en-US" altLang="LID4096"/>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2CD52B7-914D-15CB-59E9-DBC51199FC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03C369E-21C1-BCEA-DE11-40345B41A5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cs typeface="Calibri"/>
              </a:rPr>
              <a:t>Check on number of affiliated societies – should be 110/111</a:t>
            </a:r>
          </a:p>
          <a:p>
            <a:pPr>
              <a:spcBef>
                <a:spcPct val="0"/>
              </a:spcBef>
            </a:pPr>
            <a:r>
              <a:rPr lang="en-US">
                <a:cs typeface="Calibri"/>
              </a:rPr>
              <a:t>Remove 50% are under 45 and 2600 new members </a:t>
            </a:r>
          </a:p>
          <a:p>
            <a:pPr>
              <a:spcBef>
                <a:spcPct val="0"/>
              </a:spcBef>
            </a:pPr>
            <a:r>
              <a:rPr lang="en-US">
                <a:cs typeface="Calibri"/>
              </a:rPr>
              <a:t>Remove bar graph </a:t>
            </a:r>
          </a:p>
          <a:p>
            <a:pPr>
              <a:spcBef>
                <a:spcPct val="0"/>
              </a:spcBef>
            </a:pPr>
            <a:r>
              <a:rPr lang="en-US">
                <a:cs typeface="Calibri"/>
              </a:rPr>
              <a:t>World map – what do red dots represent?</a:t>
            </a:r>
          </a:p>
        </p:txBody>
      </p:sp>
      <p:sp>
        <p:nvSpPr>
          <p:cNvPr id="23556" name="Slide Number Placeholder 3">
            <a:extLst>
              <a:ext uri="{FF2B5EF4-FFF2-40B4-BE49-F238E27FC236}">
                <a16:creationId xmlns:a16="http://schemas.microsoft.com/office/drawing/2014/main" id="{84102C9A-68AB-9093-9E57-CD8E708748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AD1B49-5B6E-473B-A540-5D00BD38B12B}" type="slidenum">
              <a:rPr lang="en-US" altLang="LID4096"/>
              <a:pPr fontAlgn="base">
                <a:spcBef>
                  <a:spcPct val="0"/>
                </a:spcBef>
                <a:spcAft>
                  <a:spcPct val="0"/>
                </a:spcAft>
              </a:pPr>
              <a:t>5</a:t>
            </a:fld>
            <a:endParaRPr lang="en-US" altLang="LID4096"/>
          </a:p>
        </p:txBody>
      </p:sp>
    </p:spTree>
    <p:extLst>
      <p:ext uri="{BB962C8B-B14F-4D97-AF65-F5344CB8AC3E}">
        <p14:creationId xmlns:p14="http://schemas.microsoft.com/office/powerpoint/2010/main" val="309741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340883C3-73DC-F045-3E26-C77EB0B28B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FA44D639-F48F-016B-0100-6FA3FA4BCCF0}"/>
              </a:ext>
            </a:extLst>
          </p:cNvPr>
          <p:cNvSpPr>
            <a:spLocks noGrp="1"/>
          </p:cNvSpPr>
          <p:nvPr>
            <p:ph type="body" idx="1"/>
          </p:nvPr>
        </p:nvSpPr>
        <p:spPr/>
        <p:txBody>
          <a:bodyPr/>
          <a:lstStyle/>
          <a:p>
            <a:pPr fontAlgn="auto">
              <a:spcBef>
                <a:spcPts val="0"/>
              </a:spcBef>
              <a:spcAft>
                <a:spcPts val="0"/>
              </a:spcAft>
              <a:defRPr/>
            </a:pPr>
            <a:endParaRPr lang="fr-FR">
              <a:cs typeface="Calibri"/>
            </a:endParaRPr>
          </a:p>
        </p:txBody>
      </p:sp>
      <p:sp>
        <p:nvSpPr>
          <p:cNvPr id="25604" name="Espace réservé du numéro de diapositive 3">
            <a:extLst>
              <a:ext uri="{FF2B5EF4-FFF2-40B4-BE49-F238E27FC236}">
                <a16:creationId xmlns:a16="http://schemas.microsoft.com/office/drawing/2014/main" id="{E59E54EC-5776-AFD9-4D21-6E2CA7744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AFFDB5D-3B75-4BBC-8780-82029634CC96}" type="slidenum">
              <a:rPr lang="fr-FR" altLang="LID4096"/>
              <a:pPr fontAlgn="base">
                <a:spcBef>
                  <a:spcPct val="0"/>
                </a:spcBef>
                <a:spcAft>
                  <a:spcPct val="0"/>
                </a:spcAft>
              </a:pPr>
              <a:t>6</a:t>
            </a:fld>
            <a:endParaRPr lang="fr-FR" altLang="LID4096"/>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with Miriam – if keeping it, then placement of slide is not correct – should go earlier</a:t>
            </a:r>
          </a:p>
        </p:txBody>
      </p:sp>
      <p:sp>
        <p:nvSpPr>
          <p:cNvPr id="4" name="Slide Number Placeholder 3"/>
          <p:cNvSpPr>
            <a:spLocks noGrp="1"/>
          </p:cNvSpPr>
          <p:nvPr>
            <p:ph type="sldNum" sz="quarter" idx="5"/>
          </p:nvPr>
        </p:nvSpPr>
        <p:spPr/>
        <p:txBody>
          <a:bodyPr/>
          <a:lstStyle/>
          <a:p>
            <a:fld id="{0C350754-BDBA-A847-9CEE-DAFD42C7995E}" type="slidenum">
              <a:rPr lang="en-US" smtClean="0"/>
              <a:t>7</a:t>
            </a:fld>
            <a:endParaRPr lang="en-US"/>
          </a:p>
        </p:txBody>
      </p:sp>
    </p:spTree>
    <p:extLst>
      <p:ext uri="{BB962C8B-B14F-4D97-AF65-F5344CB8AC3E}">
        <p14:creationId xmlns:p14="http://schemas.microsoft.com/office/powerpoint/2010/main" val="1807645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2E9151DD-27E6-D611-BD9A-33E7528015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C1B18CE3-C7A5-7612-7144-EA78A90CB0F1}"/>
              </a:ext>
            </a:extLst>
          </p:cNvPr>
          <p:cNvSpPr>
            <a:spLocks noGrp="1"/>
          </p:cNvSpPr>
          <p:nvPr>
            <p:ph type="body" idx="1"/>
          </p:nvPr>
        </p:nvSpPr>
        <p:spPr/>
        <p:txBody>
          <a:bodyPr/>
          <a:lstStyle/>
          <a:p>
            <a:pPr fontAlgn="auto">
              <a:spcBef>
                <a:spcPts val="0"/>
              </a:spcBef>
              <a:spcAft>
                <a:spcPts val="0"/>
              </a:spcAft>
              <a:defRPr/>
            </a:pPr>
            <a:endParaRPr lang="fr-FR">
              <a:cs typeface="Calibri"/>
            </a:endParaRPr>
          </a:p>
          <a:p>
            <a:pPr marL="171450" indent="-171450" fontAlgn="auto">
              <a:spcBef>
                <a:spcPts val="0"/>
              </a:spcBef>
              <a:spcAft>
                <a:spcPts val="0"/>
              </a:spcAft>
              <a:buFontTx/>
              <a:buChar char="-"/>
              <a:defRPr/>
            </a:pPr>
            <a:endParaRPr lang="fr-FR"/>
          </a:p>
        </p:txBody>
      </p:sp>
      <p:sp>
        <p:nvSpPr>
          <p:cNvPr id="27652" name="Espace réservé du numéro de diapositive 3">
            <a:extLst>
              <a:ext uri="{FF2B5EF4-FFF2-40B4-BE49-F238E27FC236}">
                <a16:creationId xmlns:a16="http://schemas.microsoft.com/office/drawing/2014/main" id="{474B6A94-A6AA-268E-6533-2FA86B328B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3D9DC3-81E6-4226-969A-0671EEC3D128}" type="slidenum">
              <a:rPr lang="fr-FR" altLang="LID4096"/>
              <a:pPr fontAlgn="base">
                <a:spcBef>
                  <a:spcPct val="0"/>
                </a:spcBef>
                <a:spcAft>
                  <a:spcPct val="0"/>
                </a:spcAft>
              </a:pPr>
              <a:t>8</a:t>
            </a:fld>
            <a:endParaRPr lang="fr-FR" altLang="LID4096"/>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C350754-BDBA-A847-9CEE-DAFD42C7995E}" type="slidenum">
              <a:rPr lang="en-US" smtClean="0"/>
              <a:t>10</a:t>
            </a:fld>
            <a:endParaRPr lang="en-US"/>
          </a:p>
        </p:txBody>
      </p:sp>
    </p:spTree>
    <p:extLst>
      <p:ext uri="{BB962C8B-B14F-4D97-AF65-F5344CB8AC3E}">
        <p14:creationId xmlns:p14="http://schemas.microsoft.com/office/powerpoint/2010/main" val="2351622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4945A-7F90-C442-AC3D-8CC924B08F4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6525ACD-15F3-7240-9496-BE2F3955CDE8}"/>
              </a:ext>
            </a:extLst>
          </p:cNvPr>
          <p:cNvPicPr>
            <a:picLocks noChangeAspect="1"/>
          </p:cNvPicPr>
          <p:nvPr userDrawn="1"/>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244590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12D0-EF4F-EB43-B831-774C9AA077B2}"/>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4594D9-FC6F-2F41-9A3B-638F98A77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1CE9F-243C-0F41-A07B-C4AA728FB4C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Date Placeholder 3">
            <a:extLst>
              <a:ext uri="{FF2B5EF4-FFF2-40B4-BE49-F238E27FC236}">
                <a16:creationId xmlns:a16="http://schemas.microsoft.com/office/drawing/2014/main" id="{8E88FCB2-6FC5-CCD1-C0D1-CF425F9B9D3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9F252AF4-4272-41C2-BF24-40C55A2BC5C5}" type="datetime6">
              <a:rPr lang="en-GB" smtClean="0"/>
              <a:t>October 23</a:t>
            </a:fld>
            <a:endParaRPr lang="en-US"/>
          </a:p>
        </p:txBody>
      </p:sp>
      <p:sp>
        <p:nvSpPr>
          <p:cNvPr id="12" name="Footer Placeholder 4">
            <a:extLst>
              <a:ext uri="{FF2B5EF4-FFF2-40B4-BE49-F238E27FC236}">
                <a16:creationId xmlns:a16="http://schemas.microsoft.com/office/drawing/2014/main" id="{C72A7429-4F78-FF6B-3D83-930E51E214FE}"/>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D9553F8D-20B1-DB2F-B5D5-9706FAF2A603}"/>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49629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77F4-3249-A242-A6EF-2DCBAEDA98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8DE9F-9975-0C4A-B5BC-23DA21C4D4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2" descr="Icon&#10;&#10;Description automatically generated">
            <a:extLst>
              <a:ext uri="{FF2B5EF4-FFF2-40B4-BE49-F238E27FC236}">
                <a16:creationId xmlns:a16="http://schemas.microsoft.com/office/drawing/2014/main" id="{6FAA551F-EFB8-084D-2D81-48CC80A441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a:extLst>
              <a:ext uri="{FF2B5EF4-FFF2-40B4-BE49-F238E27FC236}">
                <a16:creationId xmlns:a16="http://schemas.microsoft.com/office/drawing/2014/main" id="{9C9B40E7-3D8A-978C-26E2-144C9821DB67}"/>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CDB28CF8-3F55-44A9-A7AC-EC3C348F76E9}" type="datetime6">
              <a:rPr lang="en-GB" smtClean="0"/>
              <a:t>October 23</a:t>
            </a:fld>
            <a:endParaRPr lang="en-US"/>
          </a:p>
        </p:txBody>
      </p:sp>
      <p:sp>
        <p:nvSpPr>
          <p:cNvPr id="12" name="Footer Placeholder 4">
            <a:extLst>
              <a:ext uri="{FF2B5EF4-FFF2-40B4-BE49-F238E27FC236}">
                <a16:creationId xmlns:a16="http://schemas.microsoft.com/office/drawing/2014/main" id="{417623A6-C372-92E2-6780-1727ECA1846A}"/>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6E776E5A-6BED-F569-2250-18EAE961A25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40512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7DCE4-10BC-AA4A-9919-42A818349355}"/>
              </a:ext>
            </a:extLst>
          </p:cNvPr>
          <p:cNvSpPr>
            <a:spLocks noGrp="1"/>
          </p:cNvSpPr>
          <p:nvPr>
            <p:ph type="title" orient="vert"/>
          </p:nvPr>
        </p:nvSpPr>
        <p:spPr>
          <a:xfrm>
            <a:off x="633566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66AF0-FEBE-E242-AEB4-85760EE2B9BD}"/>
              </a:ext>
            </a:extLst>
          </p:cNvPr>
          <p:cNvSpPr>
            <a:spLocks noGrp="1"/>
          </p:cNvSpPr>
          <p:nvPr>
            <p:ph type="body" orient="vert" idx="1"/>
          </p:nvPr>
        </p:nvSpPr>
        <p:spPr>
          <a:xfrm>
            <a:off x="838199" y="365125"/>
            <a:ext cx="535612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102FB70-7BDD-D4B7-95F8-436016D6CFE9}"/>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DE7E1C45-782B-4BBF-A3FD-7D948640B51E}" type="datetime6">
              <a:rPr lang="en-GB" smtClean="0"/>
              <a:t>October 23</a:t>
            </a:fld>
            <a:endParaRPr lang="en-US"/>
          </a:p>
        </p:txBody>
      </p:sp>
      <p:sp>
        <p:nvSpPr>
          <p:cNvPr id="11" name="Footer Placeholder 4">
            <a:extLst>
              <a:ext uri="{FF2B5EF4-FFF2-40B4-BE49-F238E27FC236}">
                <a16:creationId xmlns:a16="http://schemas.microsoft.com/office/drawing/2014/main" id="{56841F5F-785F-C63D-8E6C-C092172169C4}"/>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2" name="Slide Number Placeholder 5">
            <a:extLst>
              <a:ext uri="{FF2B5EF4-FFF2-40B4-BE49-F238E27FC236}">
                <a16:creationId xmlns:a16="http://schemas.microsoft.com/office/drawing/2014/main" id="{04552222-9203-AC6E-A2FA-836ED7BFEC56}"/>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084797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2105988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321510D-8A27-14D3-E493-BA6A4FC067A5}"/>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286569E3-F016-4BAD-BCC1-5E2F0F11E4F6}" type="datetime6">
              <a:rPr lang="en-GB" smtClean="0"/>
              <a:t>October 23</a:t>
            </a:fld>
            <a:endParaRPr lang="en-US"/>
          </a:p>
        </p:txBody>
      </p:sp>
      <p:sp>
        <p:nvSpPr>
          <p:cNvPr id="9" name="Footer Placeholder 4">
            <a:extLst>
              <a:ext uri="{FF2B5EF4-FFF2-40B4-BE49-F238E27FC236}">
                <a16:creationId xmlns:a16="http://schemas.microsoft.com/office/drawing/2014/main" id="{D46526F3-6C04-3FDD-A7C0-3635A07412D6}"/>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0" name="Slide Number Placeholder 5">
            <a:extLst>
              <a:ext uri="{FF2B5EF4-FFF2-40B4-BE49-F238E27FC236}">
                <a16:creationId xmlns:a16="http://schemas.microsoft.com/office/drawing/2014/main" id="{53695F40-7513-949B-9649-2836FC91945C}"/>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45047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210598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862C-25E3-A94A-A9C0-9579E4734365}"/>
              </a:ext>
            </a:extLst>
          </p:cNvPr>
          <p:cNvSpPr>
            <a:spLocks noGrp="1"/>
          </p:cNvSpPr>
          <p:nvPr>
            <p:ph type="ctrTitle"/>
          </p:nvPr>
        </p:nvSpPr>
        <p:spPr>
          <a:xfrm>
            <a:off x="1524000" y="1267345"/>
            <a:ext cx="9144000" cy="1600033"/>
          </a:xfrm>
        </p:spPr>
        <p:txBody>
          <a:bodyPr anchor="b">
            <a:normAutofit/>
          </a:bodyPr>
          <a:lstStyle>
            <a:lvl1pPr algn="ctr">
              <a:defRPr sz="2000"/>
            </a:lvl1pPr>
          </a:lstStyle>
          <a:p>
            <a:r>
              <a:rPr lang="en-US"/>
              <a:t>Click to edit Master title style</a:t>
            </a:r>
          </a:p>
        </p:txBody>
      </p:sp>
      <p:sp>
        <p:nvSpPr>
          <p:cNvPr id="3" name="Subtitle 2">
            <a:extLst>
              <a:ext uri="{FF2B5EF4-FFF2-40B4-BE49-F238E27FC236}">
                <a16:creationId xmlns:a16="http://schemas.microsoft.com/office/drawing/2014/main" id="{A28CE3BF-2E49-6F46-A5E3-0BDB6B3F6CC3}"/>
              </a:ext>
            </a:extLst>
          </p:cNvPr>
          <p:cNvSpPr>
            <a:spLocks noGrp="1"/>
          </p:cNvSpPr>
          <p:nvPr>
            <p:ph type="subTitle" idx="1"/>
          </p:nvPr>
        </p:nvSpPr>
        <p:spPr>
          <a:xfrm>
            <a:off x="1524000" y="2969506"/>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FBAA1470-FF5E-5449-9569-3EB768C09BA7}"/>
              </a:ext>
            </a:extLst>
          </p:cNvPr>
          <p:cNvSpPr/>
          <p:nvPr userDrawn="1"/>
        </p:nvSpPr>
        <p:spPr>
          <a:xfrm>
            <a:off x="0"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9E0F0C19-A67D-AE18-AE09-8CBEF6838C28}"/>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4556F7A9-A76D-4D70-968A-800C6C944AAE}" type="datetime6">
              <a:rPr lang="en-GB" smtClean="0"/>
              <a:t>October 23</a:t>
            </a:fld>
            <a:endParaRPr lang="en-US"/>
          </a:p>
        </p:txBody>
      </p:sp>
      <p:sp>
        <p:nvSpPr>
          <p:cNvPr id="15" name="Footer Placeholder 4">
            <a:extLst>
              <a:ext uri="{FF2B5EF4-FFF2-40B4-BE49-F238E27FC236}">
                <a16:creationId xmlns:a16="http://schemas.microsoft.com/office/drawing/2014/main" id="{0FCBD383-87E2-5B00-C6E1-49EA16CA23D0}"/>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BC18F28-AE9D-B876-65E4-AC1F767F13F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4567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0689-2C05-6D4C-86D9-8BFB1AC96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A9933-4D1A-9E49-8ED1-278A604348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2" descr="Icon&#10;&#10;Description automatically generated">
            <a:extLst>
              <a:ext uri="{FF2B5EF4-FFF2-40B4-BE49-F238E27FC236}">
                <a16:creationId xmlns:a16="http://schemas.microsoft.com/office/drawing/2014/main" id="{2EE61319-E2F4-CD8C-0648-7ED1BD461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DAF1F537-DD48-5BCB-BFE4-8495E5A73454}"/>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676CE42F-D3C6-4603-854D-457887411626}" type="datetime6">
              <a:rPr lang="en-GB" smtClean="0"/>
              <a:t>October 23</a:t>
            </a:fld>
            <a:endParaRPr lang="en-US"/>
          </a:p>
        </p:txBody>
      </p:sp>
      <p:sp>
        <p:nvSpPr>
          <p:cNvPr id="15" name="Footer Placeholder 4">
            <a:extLst>
              <a:ext uri="{FF2B5EF4-FFF2-40B4-BE49-F238E27FC236}">
                <a16:creationId xmlns:a16="http://schemas.microsoft.com/office/drawing/2014/main" id="{98FE6374-972E-DB9B-F3D4-9BE4C6FB11D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4A5A871-B9FB-5400-3E1E-00C1143CBEB5}"/>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69030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8BB17C98-8CCB-42A9-F372-50300F02FF58}"/>
              </a:ext>
            </a:extLst>
          </p:cNvPr>
          <p:cNvPicPr>
            <a:picLocks noChangeAspect="1"/>
          </p:cNvPicPr>
          <p:nvPr userDrawn="1"/>
        </p:nvPicPr>
        <p:blipFill>
          <a:blip r:embed="rId2">
            <a:alphaModFix amt="35000"/>
          </a:blip>
          <a:stretch>
            <a:fillRect/>
          </a:stretch>
        </p:blipFill>
        <p:spPr>
          <a:xfrm>
            <a:off x="890998" y="661394"/>
            <a:ext cx="5630453" cy="5510806"/>
          </a:xfrm>
          <a:prstGeom prst="rect">
            <a:avLst/>
          </a:prstGeom>
        </p:spPr>
      </p:pic>
      <p:sp>
        <p:nvSpPr>
          <p:cNvPr id="8" name="Rectangle 7">
            <a:extLst>
              <a:ext uri="{FF2B5EF4-FFF2-40B4-BE49-F238E27FC236}">
                <a16:creationId xmlns:a16="http://schemas.microsoft.com/office/drawing/2014/main" id="{3D69A1EE-DE47-F6C5-E548-3F2B46DEE641}"/>
              </a:ext>
            </a:extLst>
          </p:cNvPr>
          <p:cNvSpPr/>
          <p:nvPr userDrawn="1"/>
        </p:nvSpPr>
        <p:spPr>
          <a:xfrm>
            <a:off x="890998" y="346509"/>
            <a:ext cx="6978316" cy="5825691"/>
          </a:xfrm>
          <a:prstGeom prst="rect">
            <a:avLst/>
          </a:prstGeom>
          <a:gradFill flip="none" rotWithShape="1">
            <a:gsLst>
              <a:gs pos="0">
                <a:schemeClr val="bg1">
                  <a:alpha val="12000"/>
                </a:schemeClr>
              </a:gs>
              <a:gs pos="100000">
                <a:schemeClr val="bg1">
                  <a:alpha val="78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400"/>
          </a:p>
        </p:txBody>
      </p:sp>
      <p:sp>
        <p:nvSpPr>
          <p:cNvPr id="2" name="Title 1">
            <a:extLst>
              <a:ext uri="{FF2B5EF4-FFF2-40B4-BE49-F238E27FC236}">
                <a16:creationId xmlns:a16="http://schemas.microsoft.com/office/drawing/2014/main" id="{E3D8FDF2-99A0-9F47-B9AE-0C8EACBF06DC}"/>
              </a:ext>
            </a:extLst>
          </p:cNvPr>
          <p:cNvSpPr>
            <a:spLocks noGrp="1"/>
          </p:cNvSpPr>
          <p:nvPr>
            <p:ph type="title" hasCustomPrompt="1"/>
          </p:nvPr>
        </p:nvSpPr>
        <p:spPr>
          <a:xfrm>
            <a:off x="831850" y="1261512"/>
            <a:ext cx="10515600" cy="2040939"/>
          </a:xfrm>
        </p:spPr>
        <p:txBody>
          <a:bodyPr anchor="ctr">
            <a:normAutofit/>
          </a:bodyPr>
          <a:lstStyle>
            <a:lvl1pPr>
              <a:defRPr sz="4400" b="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D92D17EE-D368-2245-8D2E-07669F343715}"/>
              </a:ext>
            </a:extLst>
          </p:cNvPr>
          <p:cNvSpPr>
            <a:spLocks noGrp="1"/>
          </p:cNvSpPr>
          <p:nvPr>
            <p:ph type="body" idx="1"/>
          </p:nvPr>
        </p:nvSpPr>
        <p:spPr>
          <a:xfrm>
            <a:off x="831850" y="3302451"/>
            <a:ext cx="10515600" cy="2338087"/>
          </a:xfrm>
        </p:spPr>
        <p:txBody>
          <a:bodyPr>
            <a:normAutofit/>
          </a:bodyPr>
          <a:lstStyle>
            <a:lvl1pPr marL="0" indent="0">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Date Placeholder 3">
            <a:extLst>
              <a:ext uri="{FF2B5EF4-FFF2-40B4-BE49-F238E27FC236}">
                <a16:creationId xmlns:a16="http://schemas.microsoft.com/office/drawing/2014/main" id="{E5E1FCD9-EE3E-AA89-123F-B550C66C51C0}"/>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E228A958-B972-468E-860F-50D2F0C67BD5}" type="datetime6">
              <a:rPr lang="en-GB" smtClean="0"/>
              <a:t>October 23</a:t>
            </a:fld>
            <a:endParaRPr lang="en-US"/>
          </a:p>
        </p:txBody>
      </p:sp>
      <p:sp>
        <p:nvSpPr>
          <p:cNvPr id="16" name="Footer Placeholder 4">
            <a:extLst>
              <a:ext uri="{FF2B5EF4-FFF2-40B4-BE49-F238E27FC236}">
                <a16:creationId xmlns:a16="http://schemas.microsoft.com/office/drawing/2014/main" id="{2C2E5534-6359-29E1-F123-A8760ABB63B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D2D5A865-84BF-3EAB-8870-0FF35D58374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904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93BE-325D-E14D-813D-AE516F1F6F9B}"/>
              </a:ext>
            </a:extLst>
          </p:cNvPr>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946A54-4882-2449-856A-9B6AED009D65}"/>
              </a:ext>
            </a:extLst>
          </p:cNvPr>
          <p:cNvSpPr>
            <a:spLocks noGrp="1"/>
          </p:cNvSpPr>
          <p:nvPr>
            <p:ph sz="half" idx="1"/>
          </p:nvPr>
        </p:nvSpPr>
        <p:spPr>
          <a:xfrm>
            <a:off x="838200" y="1314450"/>
            <a:ext cx="5181600" cy="4862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0D6B-87CC-9C48-9835-160710B0DB7E}"/>
              </a:ext>
            </a:extLst>
          </p:cNvPr>
          <p:cNvSpPr>
            <a:spLocks noGrp="1"/>
          </p:cNvSpPr>
          <p:nvPr>
            <p:ph sz="half" idx="2"/>
          </p:nvPr>
        </p:nvSpPr>
        <p:spPr>
          <a:xfrm>
            <a:off x="6172200" y="1314450"/>
            <a:ext cx="5181600" cy="4862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2" descr="Icon&#10;&#10;Description automatically generated">
            <a:extLst>
              <a:ext uri="{FF2B5EF4-FFF2-40B4-BE49-F238E27FC236}">
                <a16:creationId xmlns:a16="http://schemas.microsoft.com/office/drawing/2014/main" id="{A6DE410A-EAC7-9847-14D0-3A1CB327AA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a:extLst>
              <a:ext uri="{FF2B5EF4-FFF2-40B4-BE49-F238E27FC236}">
                <a16:creationId xmlns:a16="http://schemas.microsoft.com/office/drawing/2014/main" id="{1232C3DD-FB56-8D90-3D5A-66397FCB19D1}"/>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E494ED14-46F9-4B73-BD04-4AA16440EE66}" type="datetime6">
              <a:rPr lang="en-GB" smtClean="0"/>
              <a:t>October 23</a:t>
            </a:fld>
            <a:endParaRPr lang="en-US"/>
          </a:p>
        </p:txBody>
      </p:sp>
      <p:sp>
        <p:nvSpPr>
          <p:cNvPr id="16" name="Footer Placeholder 4">
            <a:extLst>
              <a:ext uri="{FF2B5EF4-FFF2-40B4-BE49-F238E27FC236}">
                <a16:creationId xmlns:a16="http://schemas.microsoft.com/office/drawing/2014/main" id="{4A10159B-E6D9-3D2F-0FB3-FE772185BA4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9EE62645-2713-3D90-2F3D-6155C291DCE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3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F1F4-37DC-AA4C-A284-9F2A45F55698}"/>
              </a:ext>
            </a:extLst>
          </p:cNvPr>
          <p:cNvSpPr>
            <a:spLocks noGrp="1"/>
          </p:cNvSpPr>
          <p:nvPr>
            <p:ph type="title"/>
          </p:nvPr>
        </p:nvSpPr>
        <p:spPr>
          <a:xfrm>
            <a:off x="839788" y="333375"/>
            <a:ext cx="10515600" cy="5357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C4A04-A82A-3C47-A8D4-210C89427611}"/>
              </a:ext>
            </a:extLst>
          </p:cNvPr>
          <p:cNvSpPr>
            <a:spLocks noGrp="1"/>
          </p:cNvSpPr>
          <p:nvPr>
            <p:ph type="body" idx="1" hasCustomPrompt="1"/>
          </p:nvPr>
        </p:nvSpPr>
        <p:spPr>
          <a:xfrm>
            <a:off x="839788" y="1275122"/>
            <a:ext cx="5157787"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CC9A13-3E54-2F44-A228-96CE3265AC02}"/>
              </a:ext>
            </a:extLst>
          </p:cNvPr>
          <p:cNvSpPr>
            <a:spLocks noGrp="1"/>
          </p:cNvSpPr>
          <p:nvPr>
            <p:ph sz="half" idx="2"/>
          </p:nvPr>
        </p:nvSpPr>
        <p:spPr>
          <a:xfrm>
            <a:off x="839788" y="2099034"/>
            <a:ext cx="5157787" cy="4090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7075-FDF8-CE48-AD21-32B56607B29B}"/>
              </a:ext>
            </a:extLst>
          </p:cNvPr>
          <p:cNvSpPr>
            <a:spLocks noGrp="1"/>
          </p:cNvSpPr>
          <p:nvPr>
            <p:ph type="body" sz="quarter" idx="3" hasCustomPrompt="1"/>
          </p:nvPr>
        </p:nvSpPr>
        <p:spPr>
          <a:xfrm>
            <a:off x="6172200" y="1275122"/>
            <a:ext cx="5183188"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E0909B-DB9C-D04B-8A24-13A1F0873F2B}"/>
              </a:ext>
            </a:extLst>
          </p:cNvPr>
          <p:cNvSpPr>
            <a:spLocks noGrp="1"/>
          </p:cNvSpPr>
          <p:nvPr>
            <p:ph sz="quarter" idx="4"/>
          </p:nvPr>
        </p:nvSpPr>
        <p:spPr>
          <a:xfrm>
            <a:off x="6172200" y="2099034"/>
            <a:ext cx="5183188" cy="40906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2" descr="Icon&#10;&#10;Description automatically generated">
            <a:extLst>
              <a:ext uri="{FF2B5EF4-FFF2-40B4-BE49-F238E27FC236}">
                <a16:creationId xmlns:a16="http://schemas.microsoft.com/office/drawing/2014/main" id="{291A7AA7-80DB-607C-1B3C-781A158B72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52F792C6-A383-49F9-44E4-98A49AC60BB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651245A4-A77D-4659-B0F2-CFD1DBA7CAC8}" type="datetime6">
              <a:rPr lang="en-GB" smtClean="0"/>
              <a:t>October 23</a:t>
            </a:fld>
            <a:endParaRPr lang="en-US"/>
          </a:p>
        </p:txBody>
      </p:sp>
      <p:sp>
        <p:nvSpPr>
          <p:cNvPr id="15" name="Footer Placeholder 4">
            <a:extLst>
              <a:ext uri="{FF2B5EF4-FFF2-40B4-BE49-F238E27FC236}">
                <a16:creationId xmlns:a16="http://schemas.microsoft.com/office/drawing/2014/main" id="{A21BCBFC-F417-3157-D247-B829FB2CCBA5}"/>
              </a:ext>
            </a:extLst>
          </p:cNvPr>
          <p:cNvSpPr>
            <a:spLocks noGrp="1"/>
          </p:cNvSpPr>
          <p:nvPr>
            <p:ph type="ftr" sz="quarter" idx="11"/>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5B83C320-1E59-C71D-092D-AE15E7651CB8}"/>
              </a:ext>
            </a:extLst>
          </p:cNvPr>
          <p:cNvSpPr>
            <a:spLocks noGrp="1"/>
          </p:cNvSpPr>
          <p:nvPr>
            <p:ph type="sldNum" sz="quarter" idx="12"/>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7209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361-AD61-2545-AE46-AD1E1406CF41}"/>
              </a:ext>
            </a:extLst>
          </p:cNvPr>
          <p:cNvSpPr>
            <a:spLocks noGrp="1"/>
          </p:cNvSpPr>
          <p:nvPr>
            <p:ph type="title"/>
          </p:nvPr>
        </p:nvSpPr>
        <p:spPr/>
        <p:txBody>
          <a:bodyPr/>
          <a:lstStyle/>
          <a:p>
            <a:r>
              <a:rPr lang="en-US"/>
              <a:t>Click to edit Master title style</a:t>
            </a:r>
          </a:p>
        </p:txBody>
      </p:sp>
      <p:pic>
        <p:nvPicPr>
          <p:cNvPr id="6" name="Picture 12" descr="Icon&#10;&#10;Description automatically generated">
            <a:extLst>
              <a:ext uri="{FF2B5EF4-FFF2-40B4-BE49-F238E27FC236}">
                <a16:creationId xmlns:a16="http://schemas.microsoft.com/office/drawing/2014/main" id="{932EE3BB-4F59-9DAA-0722-82971D623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E61F4866-AA29-54F5-A782-216D30E395C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7D7C3863-118F-4EC7-8639-8A559353693D}" type="datetime6">
              <a:rPr lang="en-GB" smtClean="0"/>
              <a:t>October 23</a:t>
            </a:fld>
            <a:endParaRPr lang="en-US"/>
          </a:p>
        </p:txBody>
      </p:sp>
      <p:sp>
        <p:nvSpPr>
          <p:cNvPr id="8" name="Footer Placeholder 4">
            <a:extLst>
              <a:ext uri="{FF2B5EF4-FFF2-40B4-BE49-F238E27FC236}">
                <a16:creationId xmlns:a16="http://schemas.microsoft.com/office/drawing/2014/main" id="{55C52142-7BC7-ACF9-DBF7-64F4610FD56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9" name="Slide Number Placeholder 5">
            <a:extLst>
              <a:ext uri="{FF2B5EF4-FFF2-40B4-BE49-F238E27FC236}">
                <a16:creationId xmlns:a16="http://schemas.microsoft.com/office/drawing/2014/main" id="{F47E7431-C9B7-81CA-EEBA-8DE9FC467E7B}"/>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64404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WCN'24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361-AD61-2545-AE46-AD1E1406CF41}"/>
              </a:ext>
            </a:extLst>
          </p:cNvPr>
          <p:cNvSpPr>
            <a:spLocks noGrp="1"/>
          </p:cNvSpPr>
          <p:nvPr>
            <p:ph type="title"/>
          </p:nvPr>
        </p:nvSpPr>
        <p:spPr>
          <a:xfrm>
            <a:off x="2361460" y="357725"/>
            <a:ext cx="6881151" cy="650875"/>
          </a:xfrm>
        </p:spPr>
        <p:txBody>
          <a:bodyPr/>
          <a:lstStyle>
            <a:lvl1pPr>
              <a:defRPr cap="all" baseline="0"/>
            </a:lvl1pPr>
          </a:lstStyle>
          <a:p>
            <a:r>
              <a:rPr lang="en-US"/>
              <a:t>Click to edit Master title style</a:t>
            </a:r>
          </a:p>
        </p:txBody>
      </p:sp>
      <p:pic>
        <p:nvPicPr>
          <p:cNvPr id="6" name="Picture 12" descr="Icon&#10;&#10;Description automatically generated">
            <a:extLst>
              <a:ext uri="{FF2B5EF4-FFF2-40B4-BE49-F238E27FC236}">
                <a16:creationId xmlns:a16="http://schemas.microsoft.com/office/drawing/2014/main" id="{932EE3BB-4F59-9DAA-0722-82971D623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E61F4866-AA29-54F5-A782-216D30E395C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7D7C3863-118F-4EC7-8639-8A559353693D}" type="datetime6">
              <a:rPr lang="en-GB" smtClean="0"/>
              <a:t>October 23</a:t>
            </a:fld>
            <a:endParaRPr lang="en-US"/>
          </a:p>
        </p:txBody>
      </p:sp>
      <p:sp>
        <p:nvSpPr>
          <p:cNvPr id="8" name="Footer Placeholder 4">
            <a:extLst>
              <a:ext uri="{FF2B5EF4-FFF2-40B4-BE49-F238E27FC236}">
                <a16:creationId xmlns:a16="http://schemas.microsoft.com/office/drawing/2014/main" id="{55C52142-7BC7-ACF9-DBF7-64F4610FD56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9" name="Slide Number Placeholder 5">
            <a:extLst>
              <a:ext uri="{FF2B5EF4-FFF2-40B4-BE49-F238E27FC236}">
                <a16:creationId xmlns:a16="http://schemas.microsoft.com/office/drawing/2014/main" id="{F47E7431-C9B7-81CA-EEBA-8DE9FC467E7B}"/>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pic>
        <p:nvPicPr>
          <p:cNvPr id="4" name="Picture 3">
            <a:extLst>
              <a:ext uri="{FF2B5EF4-FFF2-40B4-BE49-F238E27FC236}">
                <a16:creationId xmlns:a16="http://schemas.microsoft.com/office/drawing/2014/main" id="{7A369FAE-C38A-95FA-8C91-191879C78B30}"/>
              </a:ext>
            </a:extLst>
          </p:cNvPr>
          <p:cNvPicPr>
            <a:picLocks noChangeAspect="1"/>
          </p:cNvPicPr>
          <p:nvPr userDrawn="1"/>
        </p:nvPicPr>
        <p:blipFill>
          <a:blip r:embed="rId3"/>
          <a:srcRect/>
          <a:stretch/>
        </p:blipFill>
        <p:spPr>
          <a:xfrm>
            <a:off x="1131" y="1084418"/>
            <a:ext cx="12189738" cy="5505907"/>
          </a:xfrm>
          <a:prstGeom prst="rect">
            <a:avLst/>
          </a:prstGeom>
        </p:spPr>
      </p:pic>
      <p:pic>
        <p:nvPicPr>
          <p:cNvPr id="5" name="Picture 4" descr="A black sign with red and blue text&#10;&#10;Description automatically generated">
            <a:extLst>
              <a:ext uri="{FF2B5EF4-FFF2-40B4-BE49-F238E27FC236}">
                <a16:creationId xmlns:a16="http://schemas.microsoft.com/office/drawing/2014/main" id="{7A4701FA-4B47-ED5E-AD36-7CFDF89774B3}"/>
              </a:ext>
            </a:extLst>
          </p:cNvPr>
          <p:cNvPicPr>
            <a:picLocks noChangeAspect="1"/>
          </p:cNvPicPr>
          <p:nvPr userDrawn="1"/>
        </p:nvPicPr>
        <p:blipFill>
          <a:blip r:embed="rId4"/>
          <a:stretch>
            <a:fillRect/>
          </a:stretch>
        </p:blipFill>
        <p:spPr>
          <a:xfrm>
            <a:off x="838200" y="278786"/>
            <a:ext cx="1439989" cy="650875"/>
          </a:xfrm>
          <a:prstGeom prst="rect">
            <a:avLst/>
          </a:prstGeom>
        </p:spPr>
      </p:pic>
    </p:spTree>
    <p:extLst>
      <p:ext uri="{BB962C8B-B14F-4D97-AF65-F5344CB8AC3E}">
        <p14:creationId xmlns:p14="http://schemas.microsoft.com/office/powerpoint/2010/main" val="60441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7E88-CE29-4646-948E-2E97059BFC2E}"/>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9B4BAE-2E02-D549-910E-7BE4806B82EE}"/>
              </a:ext>
            </a:extLst>
          </p:cNvPr>
          <p:cNvSpPr>
            <a:spLocks noGrp="1"/>
          </p:cNvSpPr>
          <p:nvPr>
            <p:ph idx="1"/>
          </p:nvPr>
        </p:nvSpPr>
        <p:spPr>
          <a:xfrm>
            <a:off x="5183188" y="987425"/>
            <a:ext cx="6172200" cy="4873625"/>
          </a:xfrm>
        </p:spPr>
        <p:txBody>
          <a:bodyPr/>
          <a:lstStyle>
            <a:lvl1pPr>
              <a:defRPr sz="1400"/>
            </a:lvl1pPr>
            <a:lvl2pPr>
              <a:defRPr sz="1200"/>
            </a:lvl2pPr>
            <a:lvl3pPr>
              <a:defRPr sz="1100"/>
            </a:lvl3pPr>
            <a:lvl4pPr>
              <a:defRPr sz="1000"/>
            </a:lvl4pPr>
            <a:lvl5pPr>
              <a:defRPr sz="9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10A4F-F993-6A4A-87AE-60BF89CB297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Date Placeholder 3">
            <a:extLst>
              <a:ext uri="{FF2B5EF4-FFF2-40B4-BE49-F238E27FC236}">
                <a16:creationId xmlns:a16="http://schemas.microsoft.com/office/drawing/2014/main" id="{07BC5D59-2020-9DB2-6EC8-FF87A1F16C34}"/>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69D8A40B-559C-4684-A93C-028E4F2960E6}" type="datetime6">
              <a:rPr lang="en-GB" smtClean="0"/>
              <a:t>October 23</a:t>
            </a:fld>
            <a:endParaRPr lang="en-US"/>
          </a:p>
        </p:txBody>
      </p:sp>
      <p:sp>
        <p:nvSpPr>
          <p:cNvPr id="12" name="Footer Placeholder 4">
            <a:extLst>
              <a:ext uri="{FF2B5EF4-FFF2-40B4-BE49-F238E27FC236}">
                <a16:creationId xmlns:a16="http://schemas.microsoft.com/office/drawing/2014/main" id="{E3BF2E7E-F48C-050D-88C4-B961ED382D0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93391513-8274-97EE-BAF1-8817F7730648}"/>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58028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38F900-60C4-CA41-9EBC-37AB0865B1CC}"/>
              </a:ext>
            </a:extLst>
          </p:cNvPr>
          <p:cNvPicPr>
            <a:picLocks noChangeAspect="1"/>
          </p:cNvPicPr>
          <p:nvPr userDrawn="1"/>
        </p:nvPicPr>
        <p:blipFill>
          <a:blip r:embed="rId17">
            <a:alphaModFix amt="50000"/>
          </a:blip>
          <a:stretch>
            <a:fillRect/>
          </a:stretch>
        </p:blipFill>
        <p:spPr>
          <a:xfrm>
            <a:off x="-2388" y="5208663"/>
            <a:ext cx="952500" cy="1625600"/>
          </a:xfrm>
          <a:prstGeom prst="rect">
            <a:avLst/>
          </a:prstGeom>
        </p:spPr>
      </p:pic>
      <p:sp>
        <p:nvSpPr>
          <p:cNvPr id="2" name="Title Placeholder 1">
            <a:extLst>
              <a:ext uri="{FF2B5EF4-FFF2-40B4-BE49-F238E27FC236}">
                <a16:creationId xmlns:a16="http://schemas.microsoft.com/office/drawing/2014/main" id="{045CA33A-382A-4F4F-85C7-86E7ED1D694D}"/>
              </a:ext>
            </a:extLst>
          </p:cNvPr>
          <p:cNvSpPr>
            <a:spLocks noGrp="1"/>
          </p:cNvSpPr>
          <p:nvPr>
            <p:ph type="title"/>
          </p:nvPr>
        </p:nvSpPr>
        <p:spPr>
          <a:xfrm>
            <a:off x="771524" y="357725"/>
            <a:ext cx="8471087" cy="6508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47A43-0D83-664E-AAA7-E5B12715530D}"/>
              </a:ext>
            </a:extLst>
          </p:cNvPr>
          <p:cNvSpPr>
            <a:spLocks noGrp="1"/>
          </p:cNvSpPr>
          <p:nvPr>
            <p:ph type="body" idx="1"/>
          </p:nvPr>
        </p:nvSpPr>
        <p:spPr>
          <a:xfrm>
            <a:off x="771524" y="1256488"/>
            <a:ext cx="10582276" cy="49204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AB50BB7-1F3C-0A46-8565-36DCDDEB9160}"/>
              </a:ext>
            </a:extLst>
          </p:cNvPr>
          <p:cNvSpPr/>
          <p:nvPr userDrawn="1"/>
        </p:nvSpPr>
        <p:spPr>
          <a:xfrm>
            <a:off x="-2388"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DDDFCE-0B71-9145-86C7-203EE8A19FB7}"/>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263406">
            <a:off x="8197678" y="3895326"/>
            <a:ext cx="309949" cy="499530"/>
          </a:xfrm>
          <a:prstGeom prst="rect">
            <a:avLst/>
          </a:prstGeom>
        </p:spPr>
      </p:pic>
      <p:pic>
        <p:nvPicPr>
          <p:cNvPr id="16" name="Picture 15">
            <a:extLst>
              <a:ext uri="{FF2B5EF4-FFF2-40B4-BE49-F238E27FC236}">
                <a16:creationId xmlns:a16="http://schemas.microsoft.com/office/drawing/2014/main" id="{107B74BE-11AE-C34C-AAC4-7E8E33418354}"/>
              </a:ext>
            </a:extLst>
          </p:cNvPr>
          <p:cNvPicPr>
            <a:picLocks noChangeAspect="1"/>
          </p:cNvPicPr>
          <p:nvPr userDrawn="1"/>
        </p:nvPicPr>
        <p:blipFill>
          <a:blip r:embed="rId18">
            <a:duotone>
              <a:schemeClr val="bg2">
                <a:shade val="45000"/>
                <a:satMod val="135000"/>
              </a:schemeClr>
              <a:prstClr val="white"/>
            </a:duotone>
            <a:alphaModFix amt="35000"/>
          </a:blip>
          <a:stretch>
            <a:fillRect/>
          </a:stretch>
        </p:blipFill>
        <p:spPr>
          <a:xfrm rot="1079533" flipH="1">
            <a:off x="8595863" y="4165282"/>
            <a:ext cx="309949" cy="499530"/>
          </a:xfrm>
          <a:prstGeom prst="rect">
            <a:avLst/>
          </a:prstGeom>
        </p:spPr>
      </p:pic>
      <p:pic>
        <p:nvPicPr>
          <p:cNvPr id="22" name="Picture 21">
            <a:extLst>
              <a:ext uri="{FF2B5EF4-FFF2-40B4-BE49-F238E27FC236}">
                <a16:creationId xmlns:a16="http://schemas.microsoft.com/office/drawing/2014/main" id="{6A642FF0-4CD6-7943-A85F-576E1B8AA1C2}"/>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263406">
            <a:off x="1534053" y="2740259"/>
            <a:ext cx="309949" cy="499530"/>
          </a:xfrm>
          <a:prstGeom prst="rect">
            <a:avLst/>
          </a:prstGeom>
        </p:spPr>
      </p:pic>
      <p:pic>
        <p:nvPicPr>
          <p:cNvPr id="23" name="Picture 22">
            <a:extLst>
              <a:ext uri="{FF2B5EF4-FFF2-40B4-BE49-F238E27FC236}">
                <a16:creationId xmlns:a16="http://schemas.microsoft.com/office/drawing/2014/main" id="{A67952C4-1E67-3D49-950F-BDBDD6515297}"/>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1079533" flipH="1">
            <a:off x="1932237" y="3025680"/>
            <a:ext cx="309949" cy="499530"/>
          </a:xfrm>
          <a:prstGeom prst="rect">
            <a:avLst/>
          </a:prstGeom>
        </p:spPr>
      </p:pic>
      <p:pic>
        <p:nvPicPr>
          <p:cNvPr id="24" name="Picture 23">
            <a:extLst>
              <a:ext uri="{FF2B5EF4-FFF2-40B4-BE49-F238E27FC236}">
                <a16:creationId xmlns:a16="http://schemas.microsoft.com/office/drawing/2014/main" id="{9DE64A2B-BED2-104A-8CB5-E67A478C92C4}"/>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263406">
            <a:off x="2549374" y="4694214"/>
            <a:ext cx="309949" cy="499530"/>
          </a:xfrm>
          <a:prstGeom prst="rect">
            <a:avLst/>
          </a:prstGeom>
        </p:spPr>
      </p:pic>
      <p:pic>
        <p:nvPicPr>
          <p:cNvPr id="34" name="Picture 33">
            <a:extLst>
              <a:ext uri="{FF2B5EF4-FFF2-40B4-BE49-F238E27FC236}">
                <a16:creationId xmlns:a16="http://schemas.microsoft.com/office/drawing/2014/main" id="{8EA2D21C-D1BA-B840-B8FC-5452576BEDC0}"/>
              </a:ext>
            </a:extLst>
          </p:cNvPr>
          <p:cNvPicPr>
            <a:picLocks noChangeAspect="1"/>
          </p:cNvPicPr>
          <p:nvPr userDrawn="1"/>
        </p:nvPicPr>
        <p:blipFill>
          <a:blip r:embed="rId18">
            <a:duotone>
              <a:schemeClr val="bg2">
                <a:shade val="45000"/>
                <a:satMod val="135000"/>
              </a:schemeClr>
              <a:prstClr val="white"/>
            </a:duotone>
            <a:alphaModFix amt="50000"/>
          </a:blip>
          <a:stretch>
            <a:fillRect/>
          </a:stretch>
        </p:blipFill>
        <p:spPr>
          <a:xfrm rot="263406">
            <a:off x="10974280" y="5559168"/>
            <a:ext cx="309949" cy="499530"/>
          </a:xfrm>
          <a:prstGeom prst="rect">
            <a:avLst/>
          </a:prstGeom>
        </p:spPr>
      </p:pic>
      <p:pic>
        <p:nvPicPr>
          <p:cNvPr id="36" name="Picture 35">
            <a:extLst>
              <a:ext uri="{FF2B5EF4-FFF2-40B4-BE49-F238E27FC236}">
                <a16:creationId xmlns:a16="http://schemas.microsoft.com/office/drawing/2014/main" id="{6E70359A-364A-8743-AEC0-D1DB43B60D3A}"/>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263406">
            <a:off x="4798345" y="3799596"/>
            <a:ext cx="309949" cy="499530"/>
          </a:xfrm>
          <a:prstGeom prst="rect">
            <a:avLst/>
          </a:prstGeom>
        </p:spPr>
      </p:pic>
      <p:pic>
        <p:nvPicPr>
          <p:cNvPr id="37" name="Picture 36">
            <a:extLst>
              <a:ext uri="{FF2B5EF4-FFF2-40B4-BE49-F238E27FC236}">
                <a16:creationId xmlns:a16="http://schemas.microsoft.com/office/drawing/2014/main" id="{7F785210-891C-D94B-B68C-220015FC66D1}"/>
              </a:ext>
            </a:extLst>
          </p:cNvPr>
          <p:cNvPicPr>
            <a:picLocks noChangeAspect="1"/>
          </p:cNvPicPr>
          <p:nvPr userDrawn="1"/>
        </p:nvPicPr>
        <p:blipFill>
          <a:blip r:embed="rId18">
            <a:duotone>
              <a:schemeClr val="bg2">
                <a:shade val="45000"/>
                <a:satMod val="135000"/>
              </a:schemeClr>
              <a:prstClr val="white"/>
            </a:duotone>
            <a:alphaModFix amt="20000"/>
          </a:blip>
          <a:stretch>
            <a:fillRect/>
          </a:stretch>
        </p:blipFill>
        <p:spPr>
          <a:xfrm rot="1079533" flipH="1">
            <a:off x="5196529" y="4085017"/>
            <a:ext cx="309949" cy="499530"/>
          </a:xfrm>
          <a:prstGeom prst="rect">
            <a:avLst/>
          </a:prstGeom>
        </p:spPr>
      </p:pic>
      <p:cxnSp>
        <p:nvCxnSpPr>
          <p:cNvPr id="39" name="Straight Connector 38">
            <a:extLst>
              <a:ext uri="{FF2B5EF4-FFF2-40B4-BE49-F238E27FC236}">
                <a16:creationId xmlns:a16="http://schemas.microsoft.com/office/drawing/2014/main" id="{FE6BBC25-2CB9-F442-8AE3-77FE7FA1B197}"/>
              </a:ext>
            </a:extLst>
          </p:cNvPr>
          <p:cNvCxnSpPr/>
          <p:nvPr userDrawn="1"/>
        </p:nvCxnSpPr>
        <p:spPr>
          <a:xfrm>
            <a:off x="0" y="6593419"/>
            <a:ext cx="12192000" cy="0"/>
          </a:xfrm>
          <a:prstGeom prst="line">
            <a:avLst/>
          </a:prstGeom>
          <a:ln w="9525">
            <a:solidFill>
              <a:srgbClr val="FE7055"/>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3697E06-88A4-884E-88AE-1CB978BB313C}"/>
              </a:ext>
            </a:extLst>
          </p:cNvPr>
          <p:cNvPicPr>
            <a:picLocks noChangeAspect="1"/>
          </p:cNvPicPr>
          <p:nvPr userDrawn="1"/>
        </p:nvPicPr>
        <p:blipFill>
          <a:blip r:embed="rId18">
            <a:duotone>
              <a:schemeClr val="bg2">
                <a:shade val="45000"/>
                <a:satMod val="135000"/>
              </a:schemeClr>
              <a:prstClr val="white"/>
            </a:duotone>
            <a:alphaModFix amt="50000"/>
          </a:blip>
          <a:stretch>
            <a:fillRect/>
          </a:stretch>
        </p:blipFill>
        <p:spPr>
          <a:xfrm rot="263406">
            <a:off x="1464438" y="3932007"/>
            <a:ext cx="309949" cy="499530"/>
          </a:xfrm>
          <a:prstGeom prst="rect">
            <a:avLst/>
          </a:prstGeom>
        </p:spPr>
      </p:pic>
      <p:pic>
        <p:nvPicPr>
          <p:cNvPr id="46" name="Picture 45">
            <a:extLst>
              <a:ext uri="{FF2B5EF4-FFF2-40B4-BE49-F238E27FC236}">
                <a16:creationId xmlns:a16="http://schemas.microsoft.com/office/drawing/2014/main" id="{7ED8CD48-3435-2640-8F49-ADA674070B02}"/>
              </a:ext>
            </a:extLst>
          </p:cNvPr>
          <p:cNvPicPr>
            <a:picLocks noChangeAspect="1"/>
          </p:cNvPicPr>
          <p:nvPr userDrawn="1"/>
        </p:nvPicPr>
        <p:blipFill>
          <a:blip r:embed="rId18">
            <a:duotone>
              <a:schemeClr val="bg2">
                <a:shade val="45000"/>
                <a:satMod val="135000"/>
              </a:schemeClr>
              <a:prstClr val="white"/>
            </a:duotone>
            <a:alphaModFix amt="50000"/>
          </a:blip>
          <a:stretch>
            <a:fillRect/>
          </a:stretch>
        </p:blipFill>
        <p:spPr>
          <a:xfrm rot="1079533" flipH="1">
            <a:off x="1862622" y="4217428"/>
            <a:ext cx="309949" cy="499530"/>
          </a:xfrm>
          <a:prstGeom prst="rect">
            <a:avLst/>
          </a:prstGeom>
        </p:spPr>
      </p:pic>
      <p:pic>
        <p:nvPicPr>
          <p:cNvPr id="47" name="Picture 46">
            <a:extLst>
              <a:ext uri="{FF2B5EF4-FFF2-40B4-BE49-F238E27FC236}">
                <a16:creationId xmlns:a16="http://schemas.microsoft.com/office/drawing/2014/main" id="{49D75DE4-00D3-E446-A4FA-570BCA9E367D}"/>
              </a:ext>
            </a:extLst>
          </p:cNvPr>
          <p:cNvPicPr>
            <a:picLocks noChangeAspect="1"/>
          </p:cNvPicPr>
          <p:nvPr userDrawn="1"/>
        </p:nvPicPr>
        <p:blipFill>
          <a:blip r:embed="rId18">
            <a:duotone>
              <a:schemeClr val="bg2">
                <a:shade val="45000"/>
                <a:satMod val="135000"/>
              </a:schemeClr>
              <a:prstClr val="white"/>
            </a:duotone>
            <a:alphaModFix amt="50000"/>
          </a:blip>
          <a:stretch>
            <a:fillRect/>
          </a:stretch>
        </p:blipFill>
        <p:spPr>
          <a:xfrm rot="263406">
            <a:off x="9782360" y="1974668"/>
            <a:ext cx="309949" cy="499530"/>
          </a:xfrm>
          <a:prstGeom prst="rect">
            <a:avLst/>
          </a:prstGeom>
        </p:spPr>
      </p:pic>
      <p:pic>
        <p:nvPicPr>
          <p:cNvPr id="48" name="Picture 47">
            <a:extLst>
              <a:ext uri="{FF2B5EF4-FFF2-40B4-BE49-F238E27FC236}">
                <a16:creationId xmlns:a16="http://schemas.microsoft.com/office/drawing/2014/main" id="{17716300-26B5-9044-929D-375EEA3B5D31}"/>
              </a:ext>
            </a:extLst>
          </p:cNvPr>
          <p:cNvPicPr>
            <a:picLocks noChangeAspect="1"/>
          </p:cNvPicPr>
          <p:nvPr userDrawn="1"/>
        </p:nvPicPr>
        <p:blipFill>
          <a:blip r:embed="rId18">
            <a:duotone>
              <a:schemeClr val="bg2">
                <a:shade val="45000"/>
                <a:satMod val="135000"/>
              </a:schemeClr>
              <a:prstClr val="white"/>
            </a:duotone>
            <a:alphaModFix amt="50000"/>
          </a:blip>
          <a:stretch>
            <a:fillRect/>
          </a:stretch>
        </p:blipFill>
        <p:spPr>
          <a:xfrm rot="1079533" flipH="1">
            <a:off x="10180544" y="2260089"/>
            <a:ext cx="309949" cy="499530"/>
          </a:xfrm>
          <a:prstGeom prst="rect">
            <a:avLst/>
          </a:prstGeom>
        </p:spPr>
      </p:pic>
      <p:pic>
        <p:nvPicPr>
          <p:cNvPr id="19" name="Picture 18">
            <a:extLst>
              <a:ext uri="{FF2B5EF4-FFF2-40B4-BE49-F238E27FC236}">
                <a16:creationId xmlns:a16="http://schemas.microsoft.com/office/drawing/2014/main" id="{F5247C6E-492D-704A-BAC6-453CCEDB9FC8}"/>
              </a:ext>
            </a:extLst>
          </p:cNvPr>
          <p:cNvPicPr>
            <a:picLocks noChangeAspect="1"/>
          </p:cNvPicPr>
          <p:nvPr userDrawn="1"/>
        </p:nvPicPr>
        <p:blipFill>
          <a:blip r:embed="rId19"/>
          <a:stretch>
            <a:fillRect/>
          </a:stretch>
        </p:blipFill>
        <p:spPr>
          <a:xfrm>
            <a:off x="10023835" y="184854"/>
            <a:ext cx="1863560" cy="1015188"/>
          </a:xfrm>
          <a:prstGeom prst="rect">
            <a:avLst/>
          </a:prstGeom>
        </p:spPr>
      </p:pic>
      <p:pic>
        <p:nvPicPr>
          <p:cNvPr id="20" name="Picture 19">
            <a:extLst>
              <a:ext uri="{FF2B5EF4-FFF2-40B4-BE49-F238E27FC236}">
                <a16:creationId xmlns:a16="http://schemas.microsoft.com/office/drawing/2014/main" id="{762C6476-1434-4D46-AB0A-E09BFE919C37}"/>
              </a:ext>
            </a:extLst>
          </p:cNvPr>
          <p:cNvPicPr>
            <a:picLocks noChangeAspect="1"/>
          </p:cNvPicPr>
          <p:nvPr userDrawn="1"/>
        </p:nvPicPr>
        <p:blipFill rotWithShape="1">
          <a:blip r:embed="rId20">
            <a:clrChange>
              <a:clrFrom>
                <a:srgbClr val="FFFFFF"/>
              </a:clrFrom>
              <a:clrTo>
                <a:srgbClr val="FFFFFF">
                  <a:alpha val="0"/>
                </a:srgbClr>
              </a:clrTo>
            </a:clrChange>
          </a:blip>
          <a:srcRect l="1" r="19120"/>
          <a:stretch/>
        </p:blipFill>
        <p:spPr>
          <a:xfrm>
            <a:off x="11709230" y="1413686"/>
            <a:ext cx="482770" cy="2235200"/>
          </a:xfrm>
          <a:prstGeom prst="rect">
            <a:avLst/>
          </a:prstGeom>
        </p:spPr>
      </p:pic>
      <p:sp>
        <p:nvSpPr>
          <p:cNvPr id="27" name="Date Placeholder 3">
            <a:extLst>
              <a:ext uri="{FF2B5EF4-FFF2-40B4-BE49-F238E27FC236}">
                <a16:creationId xmlns:a16="http://schemas.microsoft.com/office/drawing/2014/main" id="{538B0622-83DB-B217-0B3A-083674A6152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fld id="{47BC9285-B125-4542-A89E-CECF979C48A5}" type="datetime6">
              <a:rPr lang="en-GB" smtClean="0"/>
              <a:t>October 23</a:t>
            </a:fld>
            <a:endParaRPr lang="en-US"/>
          </a:p>
        </p:txBody>
      </p:sp>
      <p:sp>
        <p:nvSpPr>
          <p:cNvPr id="28" name="Footer Placeholder 4">
            <a:extLst>
              <a:ext uri="{FF2B5EF4-FFF2-40B4-BE49-F238E27FC236}">
                <a16:creationId xmlns:a16="http://schemas.microsoft.com/office/drawing/2014/main" id="{C8BD5CF2-357A-03CB-2F7E-E2D6C306F75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29" name="Slide Number Placeholder 5">
            <a:extLst>
              <a:ext uri="{FF2B5EF4-FFF2-40B4-BE49-F238E27FC236}">
                <a16:creationId xmlns:a16="http://schemas.microsoft.com/office/drawing/2014/main" id="{D13D9505-5CE7-9758-6E2F-85E18B04D124}"/>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712775560"/>
      </p:ext>
    </p:extLst>
  </p:cSld>
  <p:clrMap bg1="lt1" tx1="dk1" bg2="lt2" tx2="dk2" accent1="accent1" accent2="accent2" accent3="accent3" accent4="accent4" accent5="accent5" accent6="accent6" hlink="hlink" folHlink="folHlink"/>
  <p:sldLayoutIdLst>
    <p:sldLayoutId id="2147483706" r:id="rId1"/>
    <p:sldLayoutId id="2147483700" r:id="rId2"/>
    <p:sldLayoutId id="2147483701" r:id="rId3"/>
    <p:sldLayoutId id="2147483702" r:id="rId4"/>
    <p:sldLayoutId id="2147483703" r:id="rId5"/>
    <p:sldLayoutId id="2147483704" r:id="rId6"/>
    <p:sldLayoutId id="2147483705" r:id="rId7"/>
    <p:sldLayoutId id="2147483740" r:id="rId8"/>
    <p:sldLayoutId id="2147483707" r:id="rId9"/>
    <p:sldLayoutId id="2147483708" r:id="rId10"/>
    <p:sldLayoutId id="2147483709" r:id="rId11"/>
    <p:sldLayoutId id="2147483710" r:id="rId12"/>
    <p:sldLayoutId id="2147483662" r:id="rId13"/>
    <p:sldLayoutId id="2147483726" r:id="rId14"/>
    <p:sldLayoutId id="2147483739" r:id="rId15"/>
  </p:sldLayoutIdLst>
  <p:hf hdr="0"/>
  <p:txStyles>
    <p:titleStyle>
      <a:lvl1pPr algn="l" defTabSz="914400" rtl="0" eaLnBrk="1" latinLnBrk="0" hangingPunct="1">
        <a:lnSpc>
          <a:spcPct val="90000"/>
        </a:lnSpc>
        <a:spcBef>
          <a:spcPct val="0"/>
        </a:spcBef>
        <a:buNone/>
        <a:defRPr sz="3200" b="0" kern="1200" spc="50" baseline="0">
          <a:solidFill>
            <a:srgbClr val="28337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mailto:fellowship@theisn.org" TargetMode="External"/><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isnprograms@theisn.org" TargetMode="External"/><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www.theisn.org/isn-interventional-nephrology-training" TargetMode="External"/><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hyperlink" Target="mailto:crp@theisn.org" TargetMode="External"/><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theisn.org/cr" TargetMode="Externa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hyperlink" Target="mailto:eap@theisn.org" TargetMode="External"/><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theisn.org/in-action/grants/educational-ambassadors/" TargetMode="External"/><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hyperlink" Target="mailto:cme@theisn.org" TargetMode="External"/><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theisn.org/cme" TargetMode="External"/><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elp@theisn.org" TargetMode="External"/><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www.theisn.org/elp" TargetMode="External"/><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www.theisn.org/swc"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swc@theisn.org" TargetMode="External"/><Relationship Id="rId5" Type="http://schemas.openxmlformats.org/officeDocument/2006/relationships/image" Target="../media/image7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0.xml"/><Relationship Id="rId16" Type="http://schemas.openxmlformats.org/officeDocument/2006/relationships/image" Target="../media/image86.png"/><Relationship Id="rId20"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40.pn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hyperlink" Target="https://academy.theisn.org/isn/#!*menu=16*browseby=9*sortby=1*trend=12566"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academy.theisn.org/isn/#!*menu=16*browseby=9*sortby=1*trend=12566" TargetMode="External"/><Relationship Id="rId5" Type="http://schemas.openxmlformats.org/officeDocument/2006/relationships/image" Target="../media/image7.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hyperlink" Target="https://academy.theisn.org/isn/#!*menu=16*browseby=9*sortby=1*trend=12566" TargetMode="Externa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academy.theisn.org/isn/#!*menu=16*browseby=9*sortby=1*trend=1256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7.png"/><Relationship Id="rId4" Type="http://schemas.openxmlformats.org/officeDocument/2006/relationships/hyperlink" Target="https://academy.theisn.org/isn/#!*menu=16*browseby=9*sortby=1*trend=12566"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academy.theisn.org/isn/#!*menu=16*browseby=9*sortby=1*trend=12566"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1.png"/><Relationship Id="rId7" Type="http://schemas.openxmlformats.org/officeDocument/2006/relationships/hyperlink" Target="https://globalkidneycarepodcast.transistor.f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isn.org/about-isn/mission-vision-valu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6.png"/><Relationship Id="rId18" Type="http://schemas.openxmlformats.org/officeDocument/2006/relationships/image" Target="../media/image131.jpeg"/><Relationship Id="rId3" Type="http://schemas.openxmlformats.org/officeDocument/2006/relationships/image" Target="../media/image117.jpeg"/><Relationship Id="rId7" Type="http://schemas.openxmlformats.org/officeDocument/2006/relationships/image" Target="../media/image121.emf"/><Relationship Id="rId12" Type="http://schemas.openxmlformats.org/officeDocument/2006/relationships/image" Target="../media/image125.jpeg"/><Relationship Id="rId17" Type="http://schemas.openxmlformats.org/officeDocument/2006/relationships/image" Target="../media/image130.jpeg"/><Relationship Id="rId2" Type="http://schemas.openxmlformats.org/officeDocument/2006/relationships/notesSlide" Target="../notesSlides/notesSlide28.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0.tiff"/><Relationship Id="rId11" Type="http://schemas.openxmlformats.org/officeDocument/2006/relationships/image" Target="../media/image124.png"/><Relationship Id="rId5" Type="http://schemas.openxmlformats.org/officeDocument/2006/relationships/image" Target="../media/image119.jpeg"/><Relationship Id="rId15" Type="http://schemas.openxmlformats.org/officeDocument/2006/relationships/image" Target="../media/image128.png"/><Relationship Id="rId10" Type="http://schemas.openxmlformats.org/officeDocument/2006/relationships/image" Target="../media/image97.png"/><Relationship Id="rId19" Type="http://schemas.openxmlformats.org/officeDocument/2006/relationships/image" Target="../media/image132.png"/><Relationship Id="rId4" Type="http://schemas.openxmlformats.org/officeDocument/2006/relationships/image" Target="../media/image118.tiff"/><Relationship Id="rId9" Type="http://schemas.openxmlformats.org/officeDocument/2006/relationships/image" Target="../media/image123.jpeg"/><Relationship Id="rId14" Type="http://schemas.openxmlformats.org/officeDocument/2006/relationships/image" Target="../media/image127.png"/></Relationships>
</file>

<file path=ppt/slides/_rels/slide3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hyperlink" Target="https://academy.theisn.org/isn/#!*menu=16*browseby=9*sortby=1*trend=1256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theisn.org/wcn"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3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image" Target="../media/image141.png"/><Relationship Id="rId1" Type="http://schemas.openxmlformats.org/officeDocument/2006/relationships/slideLayout" Target="../slideLayouts/slideLayout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 Id="rId6" Type="http://schemas.openxmlformats.org/officeDocument/2006/relationships/hyperlink" Target="https://academy.theisn.org/isn/#!*menu=16*browseby=9*sortby=1*trend=12566" TargetMode="External"/><Relationship Id="rId5" Type="http://schemas.openxmlformats.org/officeDocument/2006/relationships/image" Target="../media/image152.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s://www.theisn.org/wcn/isn-community-film-event/"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isn.org/in-action/research/clinical-trials-isn-act/isn-act-toolkit/" TargetMode="External"/><Relationship Id="rId7" Type="http://schemas.openxmlformats.org/officeDocument/2006/relationships/image" Target="../media/image157.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hyperlink" Target="https://theisn.org/research/" TargetMode="External"/><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hyperlink" Target="https://theisn.org/researc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hyperlink" Target="https://www.theisn.org/about-isn/mission-vision-value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theisn.org/initiatives/covid-19/data-collection/"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theisn.org/in-action/advocacy/how-we-advocate/"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6.png"/></Relationships>
</file>

<file path=ppt/slides/_rels/slide4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hyperlink" Target="http://www.worldkidneyday.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www.worldkidneyday.org/" TargetMode="External"/><Relationship Id="rId5" Type="http://schemas.openxmlformats.org/officeDocument/2006/relationships/image" Target="../media/image172.png"/><Relationship Id="rId4" Type="http://schemas.openxmlformats.org/officeDocument/2006/relationships/image" Target="../media/image174.png"/></Relationships>
</file>

<file path=ppt/slides/_rels/slide4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hyperlink" Target="https://www.theisn.org/initiatives/saving-young-lives/" TargetMode="External"/><Relationship Id="rId7" Type="http://schemas.openxmlformats.org/officeDocument/2006/relationships/image" Target="../media/image18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tiff"/><Relationship Id="rId4" Type="http://schemas.openxmlformats.org/officeDocument/2006/relationships/image" Target="../media/image178.png"/></Relationships>
</file>

<file path=ppt/slides/_rels/slide4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jpeg"/><Relationship Id="rId7" Type="http://schemas.openxmlformats.org/officeDocument/2006/relationships/image" Target="../media/image18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chart" Target="../charts/chart2.xml"/><Relationship Id="rId4" Type="http://schemas.openxmlformats.org/officeDocument/2006/relationships/image" Target="../media/image3.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93.png"/></Relationships>
</file>

<file path=ppt/slides/_rels/slide51.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www.theisn.org/initiatives/ckd-early-screening-intervention/" TargetMode="External"/><Relationship Id="rId5" Type="http://schemas.openxmlformats.org/officeDocument/2006/relationships/image" Target="../media/image197.png"/><Relationship Id="rId4" Type="http://schemas.openxmlformats.org/officeDocument/2006/relationships/image" Target="../media/image196.png"/></Relationships>
</file>

<file path=ppt/slides/_rels/slide52.xml.rels><?xml version="1.0" encoding="UTF-8" standalone="yes"?>
<Relationships xmlns="http://schemas.openxmlformats.org/package/2006/relationships"><Relationship Id="rId3" Type="http://schemas.openxmlformats.org/officeDocument/2006/relationships/hyperlink" Target="https://www.theisn.org/initiatives/ckd-early-screening-intervention/" TargetMode="External"/><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facebook.com/ISNkidneycare/" TargetMode="External"/><Relationship Id="rId13" Type="http://schemas.openxmlformats.org/officeDocument/2006/relationships/image" Target="../media/image205.png"/><Relationship Id="rId3" Type="http://schemas.openxmlformats.org/officeDocument/2006/relationships/hyperlink" Target="http://www.theisn.org/" TargetMode="External"/><Relationship Id="rId7" Type="http://schemas.openxmlformats.org/officeDocument/2006/relationships/image" Target="../media/image202.png"/><Relationship Id="rId12" Type="http://schemas.openxmlformats.org/officeDocument/2006/relationships/hyperlink" Target="https://www.youtube.com/channel/UC5uy7AD8L1TYfHb38WUX5Hg" TargetMode="External"/><Relationship Id="rId17" Type="http://schemas.openxmlformats.org/officeDocument/2006/relationships/image" Target="../media/image207.emf"/><Relationship Id="rId2" Type="http://schemas.openxmlformats.org/officeDocument/2006/relationships/notesSlide" Target="../notesSlides/notesSlide43.xml"/><Relationship Id="rId16" Type="http://schemas.openxmlformats.org/officeDocument/2006/relationships/hyperlink" Target="https://www.instagram.com/isnkidneycare/" TargetMode="External"/><Relationship Id="rId1" Type="http://schemas.openxmlformats.org/officeDocument/2006/relationships/slideLayout" Target="../slideLayouts/slideLayout13.xml"/><Relationship Id="rId6" Type="http://schemas.openxmlformats.org/officeDocument/2006/relationships/hyperlink" Target="mailto:info@theisn.org" TargetMode="External"/><Relationship Id="rId11" Type="http://schemas.openxmlformats.org/officeDocument/2006/relationships/image" Target="../media/image204.png"/><Relationship Id="rId5" Type="http://schemas.openxmlformats.org/officeDocument/2006/relationships/image" Target="../media/image201.png"/><Relationship Id="rId15" Type="http://schemas.openxmlformats.org/officeDocument/2006/relationships/image" Target="../media/image206.png"/><Relationship Id="rId10" Type="http://schemas.openxmlformats.org/officeDocument/2006/relationships/hyperlink" Target="https://www.linkedin.com/company/isnkidneycare/" TargetMode="External"/><Relationship Id="rId4" Type="http://schemas.openxmlformats.org/officeDocument/2006/relationships/image" Target="../media/image200.png"/><Relationship Id="rId9" Type="http://schemas.openxmlformats.org/officeDocument/2006/relationships/image" Target="../media/image203.png"/><Relationship Id="rId14" Type="http://schemas.openxmlformats.org/officeDocument/2006/relationships/hyperlink" Target="https://twitter.com/ISNkidneyca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www.theisn.org/join-the-isn/become-a-member/member-categorie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eur05.safelinks.protection.outlook.com/?url=https%3A%2F%2Ftheisn.us2.list-manage.com%2Ftrack%2Fclick%3Fu%3D30ed93011f8c63cbd569147d6%26id%3D3a2f90057b%26e%3Dcba891427a&amp;data=05%7C01%7Cjmackinlay%40Theisn.org%7Cf32afc2f39f14263d00208daf871cf1c%7C9353336200694ec4b905d4dcc7a8a0ef%7C0%7C0%7C638095464956776375%7CUnknown%7CTWFpbGZsb3d8eyJWIjoiMC4wLjAwMDAiLCJQIjoiV2luMzIiLCJBTiI6Ik1haWwiLCJXVCI6Mn0%3D%7C3000%7C%7C%7C&amp;sdata=WDckKCba0Ncfa6MoGm9sZql5HFY3t%2BS%2Beck580wGyWw%3D&amp;reserved=0"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www.theisn.org/join-the-isn/become-a-member/" TargetMode="External"/><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mailto:info@theis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7DFBFCB7-BB1E-14AB-91A5-923DCB50FCC7}"/>
              </a:ext>
            </a:extLst>
          </p:cNvPr>
          <p:cNvSpPr txBox="1">
            <a:spLocks noChangeArrowheads="1"/>
          </p:cNvSpPr>
          <p:nvPr/>
        </p:nvSpPr>
        <p:spPr bwMode="auto">
          <a:xfrm>
            <a:off x="3095625" y="5137150"/>
            <a:ext cx="8896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800">
                <a:solidFill>
                  <a:srgbClr val="5AC6B8"/>
                </a:solidFill>
                <a:latin typeface="Arial" panose="020B0604020202020204" pitchFamily="34" charset="0"/>
                <a:cs typeface="Arial" panose="020B0604020202020204" pitchFamily="34" charset="0"/>
              </a:rPr>
              <a:t>ADVANCING KIDNEY HEALTH WORLDWIDE. TOGETHER.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ABC1A-EE36-F809-12D5-674B9BFA266B}"/>
              </a:ext>
            </a:extLst>
          </p:cNvPr>
          <p:cNvSpPr/>
          <p:nvPr/>
        </p:nvSpPr>
        <p:spPr>
          <a:xfrm>
            <a:off x="133350" y="250273"/>
            <a:ext cx="704850" cy="83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Rounded Rectangle 11">
            <a:extLst>
              <a:ext uri="{FF2B5EF4-FFF2-40B4-BE49-F238E27FC236}">
                <a16:creationId xmlns:a16="http://schemas.microsoft.com/office/drawing/2014/main" id="{26BE84A7-9F99-93BA-694E-D939EEC3D8E9}"/>
              </a:ext>
            </a:extLst>
          </p:cNvPr>
          <p:cNvSpPr/>
          <p:nvPr/>
        </p:nvSpPr>
        <p:spPr>
          <a:xfrm>
            <a:off x="2672989" y="2232024"/>
            <a:ext cx="2121485"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42" name="Rounded Rectangle 11">
            <a:extLst>
              <a:ext uri="{FF2B5EF4-FFF2-40B4-BE49-F238E27FC236}">
                <a16:creationId xmlns:a16="http://schemas.microsoft.com/office/drawing/2014/main" id="{F6BEFA75-B3F1-BDC2-AEB9-A49A7F97E274}"/>
              </a:ext>
            </a:extLst>
          </p:cNvPr>
          <p:cNvSpPr/>
          <p:nvPr/>
        </p:nvSpPr>
        <p:spPr>
          <a:xfrm>
            <a:off x="5019505" y="2232024"/>
            <a:ext cx="2121485"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43" name="Rounded Rectangle 11">
            <a:extLst>
              <a:ext uri="{FF2B5EF4-FFF2-40B4-BE49-F238E27FC236}">
                <a16:creationId xmlns:a16="http://schemas.microsoft.com/office/drawing/2014/main" id="{0F2FA88A-E8DE-5034-63A5-FA64E8B1B94C}"/>
              </a:ext>
            </a:extLst>
          </p:cNvPr>
          <p:cNvSpPr/>
          <p:nvPr/>
        </p:nvSpPr>
        <p:spPr>
          <a:xfrm>
            <a:off x="7366021" y="2232024"/>
            <a:ext cx="2121485"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44" name="Rounded Rectangle 11">
            <a:extLst>
              <a:ext uri="{FF2B5EF4-FFF2-40B4-BE49-F238E27FC236}">
                <a16:creationId xmlns:a16="http://schemas.microsoft.com/office/drawing/2014/main" id="{42738073-B308-5383-B934-3BD0E68AB9E4}"/>
              </a:ext>
            </a:extLst>
          </p:cNvPr>
          <p:cNvSpPr/>
          <p:nvPr/>
        </p:nvSpPr>
        <p:spPr>
          <a:xfrm>
            <a:off x="9712538" y="2232024"/>
            <a:ext cx="2121485"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29698" name="Title 1">
            <a:extLst>
              <a:ext uri="{FF2B5EF4-FFF2-40B4-BE49-F238E27FC236}">
                <a16:creationId xmlns:a16="http://schemas.microsoft.com/office/drawing/2014/main" id="{46F96650-3D1D-944B-B064-2884F67A9DBD}"/>
              </a:ext>
            </a:extLst>
          </p:cNvPr>
          <p:cNvSpPr>
            <a:spLocks noGrp="1" noChangeArrowheads="1"/>
          </p:cNvSpPr>
          <p:nvPr>
            <p:ph type="title"/>
          </p:nvPr>
        </p:nvSpPr>
        <p:spPr>
          <a:xfrm>
            <a:off x="949634" y="377254"/>
            <a:ext cx="8471087" cy="650875"/>
          </a:xfrm>
        </p:spPr>
        <p:txBody>
          <a:bodyPr/>
          <a:lstStyle/>
          <a:p>
            <a:r>
              <a:rPr lang="fr-BE" altLang="LID4096"/>
              <a:t>ISN </a:t>
            </a:r>
            <a:r>
              <a:rPr lang="fr-BE" altLang="LID4096">
                <a:solidFill>
                  <a:schemeClr val="accent4"/>
                </a:solidFill>
              </a:rPr>
              <a:t>GRANTS &amp; PROGRAMS</a:t>
            </a:r>
            <a:endParaRPr lang="LID4096" altLang="LID4096">
              <a:solidFill>
                <a:schemeClr val="accent4"/>
              </a:solidFill>
            </a:endParaRPr>
          </a:p>
        </p:txBody>
      </p:sp>
      <p:sp>
        <p:nvSpPr>
          <p:cNvPr id="12" name="Rounded Rectangle 11">
            <a:extLst>
              <a:ext uri="{FF2B5EF4-FFF2-40B4-BE49-F238E27FC236}">
                <a16:creationId xmlns:a16="http://schemas.microsoft.com/office/drawing/2014/main" id="{4DB93BD5-ABA1-AE11-BFA5-1818B98F0D38}"/>
              </a:ext>
            </a:extLst>
          </p:cNvPr>
          <p:cNvSpPr/>
          <p:nvPr/>
        </p:nvSpPr>
        <p:spPr>
          <a:xfrm>
            <a:off x="326473" y="2232024"/>
            <a:ext cx="2121485"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9" name="Oval 8">
            <a:extLst>
              <a:ext uri="{FF2B5EF4-FFF2-40B4-BE49-F238E27FC236}">
                <a16:creationId xmlns:a16="http://schemas.microsoft.com/office/drawing/2014/main" id="{BA99620C-41D4-1885-AA6D-1AB1B1AE94B6}"/>
              </a:ext>
            </a:extLst>
          </p:cNvPr>
          <p:cNvSpPr/>
          <p:nvPr/>
        </p:nvSpPr>
        <p:spPr>
          <a:xfrm>
            <a:off x="879374" y="1747385"/>
            <a:ext cx="995226" cy="995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v</a:t>
            </a:r>
            <a:endParaRPr lang="LID4096"/>
          </a:p>
        </p:txBody>
      </p:sp>
      <p:sp>
        <p:nvSpPr>
          <p:cNvPr id="29712" name="TextBox 16">
            <a:extLst>
              <a:ext uri="{FF2B5EF4-FFF2-40B4-BE49-F238E27FC236}">
                <a16:creationId xmlns:a16="http://schemas.microsoft.com/office/drawing/2014/main" id="{9C83A5F4-4A75-66D7-0B09-404E0C37FB1A}"/>
              </a:ext>
            </a:extLst>
          </p:cNvPr>
          <p:cNvSpPr txBox="1">
            <a:spLocks noChangeArrowheads="1"/>
          </p:cNvSpPr>
          <p:nvPr/>
        </p:nvSpPr>
        <p:spPr bwMode="auto">
          <a:xfrm>
            <a:off x="5019505" y="3506225"/>
            <a:ext cx="21214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500" b="1">
                <a:solidFill>
                  <a:schemeClr val="accent1"/>
                </a:solidFill>
                <a:latin typeface="Calibri"/>
                <a:cs typeface="Calibri"/>
              </a:rPr>
              <a:t>local educational (CME) meetings </a:t>
            </a:r>
            <a:r>
              <a:rPr lang="en-US" sz="1500">
                <a:latin typeface="Calibri"/>
                <a:cs typeface="Calibri"/>
              </a:rPr>
              <a:t>training local nephrology workforces in</a:t>
            </a:r>
            <a:endParaRPr lang="LID4096" sz="1500">
              <a:latin typeface="Calibri"/>
              <a:cs typeface="Calibri"/>
            </a:endParaRPr>
          </a:p>
        </p:txBody>
      </p:sp>
      <p:sp>
        <p:nvSpPr>
          <p:cNvPr id="29713" name="TextBox 17">
            <a:extLst>
              <a:ext uri="{FF2B5EF4-FFF2-40B4-BE49-F238E27FC236}">
                <a16:creationId xmlns:a16="http://schemas.microsoft.com/office/drawing/2014/main" id="{E0BCE130-00B3-9BD0-F2BE-1BCDB194E318}"/>
              </a:ext>
            </a:extLst>
          </p:cNvPr>
          <p:cNvSpPr txBox="1">
            <a:spLocks noChangeArrowheads="1"/>
          </p:cNvSpPr>
          <p:nvPr/>
        </p:nvSpPr>
        <p:spPr bwMode="auto">
          <a:xfrm>
            <a:off x="7366020" y="3461867"/>
            <a:ext cx="21214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sz="1500" b="1">
                <a:solidFill>
                  <a:schemeClr val="accent1"/>
                </a:solidFill>
                <a:latin typeface="Calibri"/>
                <a:cs typeface="Calibri"/>
              </a:rPr>
              <a:t>Educational</a:t>
            </a:r>
            <a:endParaRPr lang="LID4096" sz="1500">
              <a:solidFill>
                <a:schemeClr val="accent1"/>
              </a:solidFill>
              <a:latin typeface="Calibri"/>
              <a:cs typeface="Calibri"/>
            </a:endParaRPr>
          </a:p>
          <a:p>
            <a:pPr algn="ctr"/>
            <a:r>
              <a:rPr lang="en-GB" sz="1500" b="1">
                <a:solidFill>
                  <a:schemeClr val="accent1"/>
                </a:solidFill>
                <a:latin typeface="Calibri"/>
                <a:cs typeface="Calibri"/>
              </a:rPr>
              <a:t>ambassadors </a:t>
            </a:r>
            <a:endParaRPr lang="LID4096" sz="1500">
              <a:solidFill>
                <a:schemeClr val="accent1"/>
              </a:solidFill>
              <a:latin typeface="Calibri"/>
              <a:cs typeface="Calibri"/>
            </a:endParaRPr>
          </a:p>
          <a:p>
            <a:pPr algn="ctr"/>
            <a:r>
              <a:rPr lang="en-GB" sz="1500">
                <a:latin typeface="Calibri"/>
                <a:cs typeface="Calibri"/>
              </a:rPr>
              <a:t>to deliver expert </a:t>
            </a:r>
            <a:endParaRPr lang="LID4096" sz="1500">
              <a:latin typeface="Calibri"/>
              <a:cs typeface="Calibri"/>
            </a:endParaRPr>
          </a:p>
          <a:p>
            <a:pPr algn="ctr"/>
            <a:r>
              <a:rPr lang="en-GB" sz="1500">
                <a:latin typeface="Calibri"/>
                <a:cs typeface="Calibri"/>
              </a:rPr>
              <a:t>hands-on training in</a:t>
            </a:r>
            <a:endParaRPr lang="LID4096" sz="1500">
              <a:latin typeface="Calibri"/>
              <a:cs typeface="Calibri"/>
            </a:endParaRPr>
          </a:p>
        </p:txBody>
      </p:sp>
      <p:sp>
        <p:nvSpPr>
          <p:cNvPr id="29714" name="TextBox 18">
            <a:extLst>
              <a:ext uri="{FF2B5EF4-FFF2-40B4-BE49-F238E27FC236}">
                <a16:creationId xmlns:a16="http://schemas.microsoft.com/office/drawing/2014/main" id="{2DF9D5B0-41F7-AF86-42C1-321A4F5549C4}"/>
              </a:ext>
            </a:extLst>
          </p:cNvPr>
          <p:cNvSpPr txBox="1">
            <a:spLocks noChangeArrowheads="1"/>
          </p:cNvSpPr>
          <p:nvPr/>
        </p:nvSpPr>
        <p:spPr bwMode="auto">
          <a:xfrm>
            <a:off x="9706392" y="3464550"/>
            <a:ext cx="21732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500" b="1">
                <a:solidFill>
                  <a:schemeClr val="accent1"/>
                </a:solidFill>
                <a:latin typeface="Calibri"/>
                <a:cs typeface="Calibri"/>
              </a:rPr>
              <a:t>Sister center </a:t>
            </a:r>
            <a:r>
              <a:rPr lang="en-US" sz="1500">
                <a:latin typeface="Calibri"/>
                <a:cs typeface="Calibri"/>
              </a:rPr>
              <a:t>partnerships in​</a:t>
            </a:r>
            <a:endParaRPr lang="en-US" altLang="LID4096" sz="1500">
              <a:latin typeface="Calibri"/>
              <a:cs typeface="Calibri"/>
            </a:endParaRPr>
          </a:p>
        </p:txBody>
      </p:sp>
      <p:sp>
        <p:nvSpPr>
          <p:cNvPr id="29715" name="TextBox 19">
            <a:extLst>
              <a:ext uri="{FF2B5EF4-FFF2-40B4-BE49-F238E27FC236}">
                <a16:creationId xmlns:a16="http://schemas.microsoft.com/office/drawing/2014/main" id="{121008CE-57B6-94AD-D60D-3CCD45A0FAD0}"/>
              </a:ext>
            </a:extLst>
          </p:cNvPr>
          <p:cNvSpPr txBox="1">
            <a:spLocks noChangeArrowheads="1"/>
          </p:cNvSpPr>
          <p:nvPr/>
        </p:nvSpPr>
        <p:spPr bwMode="auto">
          <a:xfrm>
            <a:off x="2681923" y="3461867"/>
            <a:ext cx="21024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LID4096" sz="1500" b="1">
                <a:solidFill>
                  <a:schemeClr val="accent1"/>
                </a:solidFill>
              </a:rPr>
              <a:t>clinical research projects </a:t>
            </a:r>
            <a:r>
              <a:rPr lang="en-GB" altLang="LID4096" sz="1500"/>
              <a:t>focused on early kidney disease detection programs in </a:t>
            </a:r>
            <a:endParaRPr lang="LID4096" altLang="LID4096" sz="1500"/>
          </a:p>
        </p:txBody>
      </p:sp>
      <p:sp>
        <p:nvSpPr>
          <p:cNvPr id="29716" name="TextBox 20">
            <a:extLst>
              <a:ext uri="{FF2B5EF4-FFF2-40B4-BE49-F238E27FC236}">
                <a16:creationId xmlns:a16="http://schemas.microsoft.com/office/drawing/2014/main" id="{EBDBA58C-1473-DEF6-E39B-534E6227BBB5}"/>
              </a:ext>
            </a:extLst>
          </p:cNvPr>
          <p:cNvSpPr txBox="1">
            <a:spLocks noChangeArrowheads="1"/>
          </p:cNvSpPr>
          <p:nvPr/>
        </p:nvSpPr>
        <p:spPr bwMode="auto">
          <a:xfrm>
            <a:off x="327256" y="3463209"/>
            <a:ext cx="21214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500" b="1">
                <a:solidFill>
                  <a:schemeClr val="accent1"/>
                </a:solidFill>
                <a:latin typeface="Calibri"/>
                <a:cs typeface="Calibri"/>
              </a:rPr>
              <a:t>Doctors (fellows) </a:t>
            </a:r>
            <a:endParaRPr lang="LID4096" sz="1500">
              <a:solidFill>
                <a:schemeClr val="accent1"/>
              </a:solidFill>
              <a:latin typeface="Calibri"/>
              <a:cs typeface="Calibri"/>
            </a:endParaRPr>
          </a:p>
          <a:p>
            <a:pPr algn="ctr"/>
            <a:r>
              <a:rPr lang="en-GB" sz="1500">
                <a:latin typeface="Calibri"/>
                <a:cs typeface="Calibri"/>
              </a:rPr>
              <a:t>who trained and returned home to grow as local leaders in</a:t>
            </a:r>
            <a:endParaRPr lang="LID4096" sz="1500">
              <a:latin typeface="Calibri"/>
              <a:cs typeface="Calibri"/>
            </a:endParaRPr>
          </a:p>
        </p:txBody>
      </p:sp>
      <p:sp>
        <p:nvSpPr>
          <p:cNvPr id="22" name="TextBox 21">
            <a:extLst>
              <a:ext uri="{FF2B5EF4-FFF2-40B4-BE49-F238E27FC236}">
                <a16:creationId xmlns:a16="http://schemas.microsoft.com/office/drawing/2014/main" id="{9F3F0542-A3DD-F684-3492-8D619B93B9B2}"/>
              </a:ext>
            </a:extLst>
          </p:cNvPr>
          <p:cNvSpPr txBox="1"/>
          <p:nvPr/>
        </p:nvSpPr>
        <p:spPr>
          <a:xfrm>
            <a:off x="949634" y="2786121"/>
            <a:ext cx="867545" cy="584775"/>
          </a:xfrm>
          <a:prstGeom prst="rect">
            <a:avLst/>
          </a:prstGeom>
          <a:noFill/>
        </p:spPr>
        <p:txBody>
          <a:bodyPr wrap="none">
            <a:spAutoFit/>
          </a:bodyPr>
          <a:lstStyle/>
          <a:p>
            <a:pPr algn="ctr" eaLnBrk="1" fontAlgn="auto" hangingPunct="1">
              <a:spcBef>
                <a:spcPts val="0"/>
              </a:spcBef>
              <a:spcAft>
                <a:spcPts val="0"/>
              </a:spcAft>
              <a:defRPr/>
            </a:pPr>
            <a:r>
              <a:rPr lang="pt-PT" sz="3200" b="1">
                <a:solidFill>
                  <a:schemeClr val="accent4"/>
                </a:solidFill>
                <a:latin typeface="Arial" panose="020B0604020202020204" pitchFamily="34" charset="0"/>
                <a:cs typeface="Arial" panose="020B0604020202020204" pitchFamily="34" charset="0"/>
              </a:rPr>
              <a:t>281</a:t>
            </a:r>
          </a:p>
        </p:txBody>
      </p:sp>
      <p:sp>
        <p:nvSpPr>
          <p:cNvPr id="23" name="TextBox 22">
            <a:extLst>
              <a:ext uri="{FF2B5EF4-FFF2-40B4-BE49-F238E27FC236}">
                <a16:creationId xmlns:a16="http://schemas.microsoft.com/office/drawing/2014/main" id="{F788818F-97F3-C964-7E6B-02252E59E910}"/>
              </a:ext>
            </a:extLst>
          </p:cNvPr>
          <p:cNvSpPr txBox="1"/>
          <p:nvPr/>
        </p:nvSpPr>
        <p:spPr>
          <a:xfrm>
            <a:off x="3409510" y="2771025"/>
            <a:ext cx="639919" cy="584775"/>
          </a:xfrm>
          <a:prstGeom prst="rect">
            <a:avLst/>
          </a:prstGeom>
          <a:noFill/>
        </p:spPr>
        <p:txBody>
          <a:bodyPr wrap="none">
            <a:spAutoFit/>
          </a:bodyPr>
          <a:lstStyle>
            <a:defPPr>
              <a:defRPr lang="en-US"/>
            </a:defPPr>
            <a:lvl1pPr fontAlgn="auto">
              <a:spcBef>
                <a:spcPts val="0"/>
              </a:spcBef>
              <a:spcAft>
                <a:spcPts val="0"/>
              </a:spcAft>
              <a:defRPr sz="3200" b="1">
                <a:solidFill>
                  <a:schemeClr val="accent4"/>
                </a:solidFill>
                <a:latin typeface="Arial" panose="020B0604020202020204" pitchFamily="34" charset="0"/>
                <a:cs typeface="Arial" panose="020B0604020202020204" pitchFamily="34" charset="0"/>
              </a:defRPr>
            </a:lvl1pPr>
          </a:lstStyle>
          <a:p>
            <a:pPr algn="ctr"/>
            <a:r>
              <a:rPr lang="en-BE"/>
              <a:t>53</a:t>
            </a:r>
            <a:endParaRPr lang="pt-PT"/>
          </a:p>
        </p:txBody>
      </p:sp>
      <p:sp>
        <p:nvSpPr>
          <p:cNvPr id="24" name="TextBox 23">
            <a:extLst>
              <a:ext uri="{FF2B5EF4-FFF2-40B4-BE49-F238E27FC236}">
                <a16:creationId xmlns:a16="http://schemas.microsoft.com/office/drawing/2014/main" id="{EE44779E-B9B2-369B-3167-505352B3A987}"/>
              </a:ext>
            </a:extLst>
          </p:cNvPr>
          <p:cNvSpPr txBox="1"/>
          <p:nvPr/>
        </p:nvSpPr>
        <p:spPr>
          <a:xfrm>
            <a:off x="5642213" y="2771025"/>
            <a:ext cx="867545" cy="584775"/>
          </a:xfrm>
          <a:prstGeom prst="rect">
            <a:avLst/>
          </a:prstGeom>
          <a:noFill/>
        </p:spPr>
        <p:txBody>
          <a:bodyPr wrap="none">
            <a:spAutoFit/>
          </a:bodyPr>
          <a:lstStyle>
            <a:defPPr>
              <a:defRPr lang="en-US"/>
            </a:defPPr>
            <a:lvl1pPr fontAlgn="auto">
              <a:spcBef>
                <a:spcPts val="0"/>
              </a:spcBef>
              <a:spcAft>
                <a:spcPts val="0"/>
              </a:spcAft>
              <a:defRPr sz="3200" b="1">
                <a:solidFill>
                  <a:schemeClr val="accent4"/>
                </a:solidFill>
                <a:latin typeface="Arial" panose="020B0604020202020204" pitchFamily="34" charset="0"/>
                <a:cs typeface="Arial" panose="020B0604020202020204" pitchFamily="34" charset="0"/>
              </a:defRPr>
            </a:lvl1pPr>
          </a:lstStyle>
          <a:p>
            <a:pPr algn="ctr"/>
            <a:r>
              <a:rPr lang="en-BE"/>
              <a:t>422</a:t>
            </a:r>
            <a:endParaRPr lang="pt-PT"/>
          </a:p>
        </p:txBody>
      </p:sp>
      <p:sp>
        <p:nvSpPr>
          <p:cNvPr id="25" name="TextBox 24">
            <a:extLst>
              <a:ext uri="{FF2B5EF4-FFF2-40B4-BE49-F238E27FC236}">
                <a16:creationId xmlns:a16="http://schemas.microsoft.com/office/drawing/2014/main" id="{D7260D77-6DFA-A5BD-3C4D-FA4845E8373C}"/>
              </a:ext>
            </a:extLst>
          </p:cNvPr>
          <p:cNvSpPr txBox="1"/>
          <p:nvPr/>
        </p:nvSpPr>
        <p:spPr>
          <a:xfrm>
            <a:off x="7988729" y="2786120"/>
            <a:ext cx="867545" cy="584775"/>
          </a:xfrm>
          <a:prstGeom prst="rect">
            <a:avLst/>
          </a:prstGeom>
          <a:noFill/>
        </p:spPr>
        <p:txBody>
          <a:bodyPr wrap="none">
            <a:spAutoFit/>
          </a:bodyPr>
          <a:lstStyle>
            <a:defPPr>
              <a:defRPr lang="en-US"/>
            </a:defPPr>
            <a:lvl1pPr fontAlgn="auto">
              <a:spcBef>
                <a:spcPts val="0"/>
              </a:spcBef>
              <a:spcAft>
                <a:spcPts val="0"/>
              </a:spcAft>
              <a:defRPr sz="3200" b="1">
                <a:solidFill>
                  <a:schemeClr val="accent4"/>
                </a:solidFill>
                <a:latin typeface="Arial" panose="020B0604020202020204" pitchFamily="34" charset="0"/>
                <a:cs typeface="Arial" panose="020B0604020202020204" pitchFamily="34" charset="0"/>
              </a:defRPr>
            </a:lvl1pPr>
          </a:lstStyle>
          <a:p>
            <a:pPr algn="ctr"/>
            <a:r>
              <a:rPr lang="en-BE"/>
              <a:t>136</a:t>
            </a:r>
          </a:p>
        </p:txBody>
      </p:sp>
      <p:sp>
        <p:nvSpPr>
          <p:cNvPr id="26" name="TextBox 25">
            <a:extLst>
              <a:ext uri="{FF2B5EF4-FFF2-40B4-BE49-F238E27FC236}">
                <a16:creationId xmlns:a16="http://schemas.microsoft.com/office/drawing/2014/main" id="{AD043081-F25F-E917-7950-308F32C30CD4}"/>
              </a:ext>
            </a:extLst>
          </p:cNvPr>
          <p:cNvSpPr txBox="1"/>
          <p:nvPr/>
        </p:nvSpPr>
        <p:spPr>
          <a:xfrm>
            <a:off x="10333446" y="2771025"/>
            <a:ext cx="867545" cy="584775"/>
          </a:xfrm>
          <a:prstGeom prst="rect">
            <a:avLst/>
          </a:prstGeom>
          <a:noFill/>
        </p:spPr>
        <p:txBody>
          <a:bodyPr wrap="none">
            <a:spAutoFit/>
          </a:bodyPr>
          <a:lstStyle>
            <a:defPPr>
              <a:defRPr lang="en-US"/>
            </a:defPPr>
            <a:lvl1pPr fontAlgn="auto">
              <a:spcBef>
                <a:spcPts val="0"/>
              </a:spcBef>
              <a:spcAft>
                <a:spcPts val="0"/>
              </a:spcAft>
              <a:defRPr sz="3200" b="1">
                <a:solidFill>
                  <a:schemeClr val="accent4"/>
                </a:solidFill>
                <a:latin typeface="Arial" panose="020B0604020202020204" pitchFamily="34" charset="0"/>
                <a:cs typeface="Arial" panose="020B0604020202020204" pitchFamily="34" charset="0"/>
              </a:defRPr>
            </a:lvl1pPr>
          </a:lstStyle>
          <a:p>
            <a:pPr algn="ctr"/>
            <a:r>
              <a:rPr lang="pt-PT"/>
              <a:t>223</a:t>
            </a:r>
          </a:p>
        </p:txBody>
      </p:sp>
      <p:sp>
        <p:nvSpPr>
          <p:cNvPr id="27" name="TextBox 26">
            <a:extLst>
              <a:ext uri="{FF2B5EF4-FFF2-40B4-BE49-F238E27FC236}">
                <a16:creationId xmlns:a16="http://schemas.microsoft.com/office/drawing/2014/main" id="{67D771E9-0B8F-6B9C-A5FA-E63832422E2A}"/>
              </a:ext>
            </a:extLst>
          </p:cNvPr>
          <p:cNvSpPr txBox="1"/>
          <p:nvPr/>
        </p:nvSpPr>
        <p:spPr>
          <a:xfrm>
            <a:off x="647850" y="4688598"/>
            <a:ext cx="1476686" cy="400110"/>
          </a:xfrm>
          <a:prstGeom prst="rect">
            <a:avLst/>
          </a:prstGeom>
          <a:noFill/>
        </p:spPr>
        <p:txBody>
          <a:bodyPr wrap="none">
            <a:spAutoFit/>
          </a:bodyPr>
          <a:lstStyle>
            <a:defPPr>
              <a:defRPr lang="en-US"/>
            </a:defPPr>
            <a:lvl1pPr fontAlgn="auto">
              <a:spcBef>
                <a:spcPts val="0"/>
              </a:spcBef>
              <a:spcAft>
                <a:spcPts val="0"/>
              </a:spcAft>
              <a:defRPr sz="3200" b="1">
                <a:solidFill>
                  <a:schemeClr val="accent4"/>
                </a:solidFill>
                <a:latin typeface="Arial" panose="020B0604020202020204" pitchFamily="34" charset="0"/>
                <a:cs typeface="Arial" panose="020B0604020202020204" pitchFamily="34" charset="0"/>
              </a:defRPr>
            </a:lvl1pPr>
          </a:lstStyle>
          <a:p>
            <a:pPr algn="ctr"/>
            <a:r>
              <a:rPr lang="en-BE" sz="2000"/>
              <a:t>72 </a:t>
            </a:r>
            <a:r>
              <a:rPr lang="en-BE" sz="1800" b="0">
                <a:solidFill>
                  <a:schemeClr val="accent1"/>
                </a:solidFill>
              </a:rPr>
              <a:t>countries</a:t>
            </a:r>
            <a:endParaRPr lang="en-BE" sz="2000" b="0">
              <a:solidFill>
                <a:schemeClr val="accent1"/>
              </a:solidFill>
            </a:endParaRPr>
          </a:p>
        </p:txBody>
      </p:sp>
      <p:sp>
        <p:nvSpPr>
          <p:cNvPr id="29723" name="TextBox 27">
            <a:extLst>
              <a:ext uri="{FF2B5EF4-FFF2-40B4-BE49-F238E27FC236}">
                <a16:creationId xmlns:a16="http://schemas.microsoft.com/office/drawing/2014/main" id="{AD327F5E-5652-92D6-511B-51632023F980}"/>
              </a:ext>
            </a:extLst>
          </p:cNvPr>
          <p:cNvSpPr txBox="1">
            <a:spLocks noChangeArrowheads="1"/>
          </p:cNvSpPr>
          <p:nvPr/>
        </p:nvSpPr>
        <p:spPr bwMode="auto">
          <a:xfrm>
            <a:off x="3043908" y="4688598"/>
            <a:ext cx="1470274" cy="400110"/>
          </a:xfrm>
          <a:prstGeom prst="rect">
            <a:avLst/>
          </a:prstGeom>
          <a:noFill/>
        </p:spPr>
        <p:txBody>
          <a:bodyPr wrap="none">
            <a:spAutoFit/>
          </a:bodyPr>
          <a:lstStyle>
            <a:defPPr>
              <a:defRPr lang="en-US"/>
            </a:defPPr>
            <a:lvl1pPr algn="ctr" fontAlgn="auto">
              <a:spcBef>
                <a:spcPts val="0"/>
              </a:spcBef>
              <a:spcAft>
                <a:spcPts val="0"/>
              </a:spcAft>
              <a:defRPr sz="2000" b="1">
                <a:solidFill>
                  <a:schemeClr val="accent4"/>
                </a:solidFill>
                <a:latin typeface="Arial" panose="020B0604020202020204" pitchFamily="34" charset="0"/>
                <a:cs typeface="Arial" panose="020B0604020202020204" pitchFamily="34" charset="0"/>
              </a:defRPr>
            </a:lvl1pPr>
          </a:lstStyle>
          <a:p>
            <a:r>
              <a:rPr lang="LID4096" altLang="LID4096"/>
              <a:t>21</a:t>
            </a:r>
            <a:r>
              <a:rPr lang="LID4096" altLang="LID4096" sz="1800" b="0">
                <a:solidFill>
                  <a:schemeClr val="accent1"/>
                </a:solidFill>
              </a:rPr>
              <a:t> countries</a:t>
            </a:r>
          </a:p>
        </p:txBody>
      </p:sp>
      <p:sp>
        <p:nvSpPr>
          <p:cNvPr id="29" name="TextBox 28">
            <a:extLst>
              <a:ext uri="{FF2B5EF4-FFF2-40B4-BE49-F238E27FC236}">
                <a16:creationId xmlns:a16="http://schemas.microsoft.com/office/drawing/2014/main" id="{30481E5A-FC6F-BF8B-A635-DF2CADA4AC5D}"/>
              </a:ext>
            </a:extLst>
          </p:cNvPr>
          <p:cNvSpPr txBox="1"/>
          <p:nvPr/>
        </p:nvSpPr>
        <p:spPr>
          <a:xfrm>
            <a:off x="5337642" y="4688598"/>
            <a:ext cx="1476686" cy="400110"/>
          </a:xfrm>
          <a:prstGeom prst="rect">
            <a:avLst/>
          </a:prstGeom>
          <a:noFill/>
        </p:spPr>
        <p:txBody>
          <a:bodyPr wrap="none">
            <a:spAutoFit/>
          </a:bodyPr>
          <a:lstStyle>
            <a:defPPr>
              <a:defRPr lang="en-US"/>
            </a:defPPr>
            <a:lvl1pPr algn="ctr" fontAlgn="auto">
              <a:spcBef>
                <a:spcPts val="0"/>
              </a:spcBef>
              <a:spcAft>
                <a:spcPts val="0"/>
              </a:spcAft>
              <a:defRPr sz="2000" b="1">
                <a:solidFill>
                  <a:schemeClr val="accent4"/>
                </a:solidFill>
                <a:latin typeface="Arial" panose="020B0604020202020204" pitchFamily="34" charset="0"/>
                <a:cs typeface="Arial" panose="020B0604020202020204" pitchFamily="34" charset="0"/>
              </a:defRPr>
            </a:lvl1pPr>
          </a:lstStyle>
          <a:p>
            <a:r>
              <a:rPr lang="en-BE"/>
              <a:t>86 </a:t>
            </a:r>
            <a:r>
              <a:rPr lang="en-BE" sz="1800" b="0">
                <a:solidFill>
                  <a:schemeClr val="accent1"/>
                </a:solidFill>
              </a:rPr>
              <a:t>countries</a:t>
            </a:r>
          </a:p>
        </p:txBody>
      </p:sp>
      <p:sp>
        <p:nvSpPr>
          <p:cNvPr id="52" name="Oval 51">
            <a:extLst>
              <a:ext uri="{FF2B5EF4-FFF2-40B4-BE49-F238E27FC236}">
                <a16:creationId xmlns:a16="http://schemas.microsoft.com/office/drawing/2014/main" id="{443D75F9-642D-C036-197B-1564B44CDDD6}"/>
              </a:ext>
            </a:extLst>
          </p:cNvPr>
          <p:cNvSpPr/>
          <p:nvPr/>
        </p:nvSpPr>
        <p:spPr>
          <a:xfrm>
            <a:off x="3231856" y="1747385"/>
            <a:ext cx="995226" cy="995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V </a:t>
            </a:r>
            <a:endParaRPr lang="LID4096"/>
          </a:p>
        </p:txBody>
      </p:sp>
      <p:sp>
        <p:nvSpPr>
          <p:cNvPr id="53" name="Oval 52">
            <a:extLst>
              <a:ext uri="{FF2B5EF4-FFF2-40B4-BE49-F238E27FC236}">
                <a16:creationId xmlns:a16="http://schemas.microsoft.com/office/drawing/2014/main" id="{B73E166E-2121-0115-4354-429AE7F96685}"/>
              </a:ext>
            </a:extLst>
          </p:cNvPr>
          <p:cNvSpPr/>
          <p:nvPr/>
        </p:nvSpPr>
        <p:spPr>
          <a:xfrm>
            <a:off x="5578372" y="1747385"/>
            <a:ext cx="995226" cy="995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V </a:t>
            </a:r>
            <a:endParaRPr lang="LID4096"/>
          </a:p>
        </p:txBody>
      </p:sp>
      <p:sp>
        <p:nvSpPr>
          <p:cNvPr id="54" name="Oval 53">
            <a:extLst>
              <a:ext uri="{FF2B5EF4-FFF2-40B4-BE49-F238E27FC236}">
                <a16:creationId xmlns:a16="http://schemas.microsoft.com/office/drawing/2014/main" id="{68D9A6DC-B01D-B9C7-4E9B-EE15C1613B2D}"/>
              </a:ext>
            </a:extLst>
          </p:cNvPr>
          <p:cNvSpPr/>
          <p:nvPr/>
        </p:nvSpPr>
        <p:spPr>
          <a:xfrm>
            <a:off x="7925261" y="1747385"/>
            <a:ext cx="995226" cy="995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V </a:t>
            </a:r>
            <a:endParaRPr lang="LID4096"/>
          </a:p>
        </p:txBody>
      </p:sp>
      <p:sp>
        <p:nvSpPr>
          <p:cNvPr id="55" name="Oval 54">
            <a:extLst>
              <a:ext uri="{FF2B5EF4-FFF2-40B4-BE49-F238E27FC236}">
                <a16:creationId xmlns:a16="http://schemas.microsoft.com/office/drawing/2014/main" id="{49582235-709B-09B3-51CD-E1183C013639}"/>
              </a:ext>
            </a:extLst>
          </p:cNvPr>
          <p:cNvSpPr/>
          <p:nvPr/>
        </p:nvSpPr>
        <p:spPr>
          <a:xfrm>
            <a:off x="10293356" y="1747385"/>
            <a:ext cx="995226" cy="995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V </a:t>
            </a:r>
            <a:endParaRPr lang="LID4096"/>
          </a:p>
        </p:txBody>
      </p:sp>
      <p:sp>
        <p:nvSpPr>
          <p:cNvPr id="30" name="TextBox 29">
            <a:extLst>
              <a:ext uri="{FF2B5EF4-FFF2-40B4-BE49-F238E27FC236}">
                <a16:creationId xmlns:a16="http://schemas.microsoft.com/office/drawing/2014/main" id="{09F44780-810B-5D63-3E56-7052993D785F}"/>
              </a:ext>
            </a:extLst>
          </p:cNvPr>
          <p:cNvSpPr txBox="1"/>
          <p:nvPr/>
        </p:nvSpPr>
        <p:spPr>
          <a:xfrm>
            <a:off x="7684158" y="4688598"/>
            <a:ext cx="1476686" cy="400110"/>
          </a:xfrm>
          <a:prstGeom prst="rect">
            <a:avLst/>
          </a:prstGeom>
          <a:noFill/>
        </p:spPr>
        <p:txBody>
          <a:bodyPr wrap="none">
            <a:spAutoFit/>
          </a:bodyPr>
          <a:lstStyle>
            <a:defPPr>
              <a:defRPr lang="en-US"/>
            </a:defPPr>
            <a:lvl1pPr algn="ctr" fontAlgn="auto">
              <a:spcBef>
                <a:spcPts val="0"/>
              </a:spcBef>
              <a:spcAft>
                <a:spcPts val="0"/>
              </a:spcAft>
              <a:defRPr sz="2000" b="1">
                <a:solidFill>
                  <a:schemeClr val="accent4"/>
                </a:solidFill>
                <a:latin typeface="Arial" panose="020B0604020202020204" pitchFamily="34" charset="0"/>
                <a:cs typeface="Arial" panose="020B0604020202020204" pitchFamily="34" charset="0"/>
              </a:defRPr>
            </a:lvl1pPr>
          </a:lstStyle>
          <a:p>
            <a:r>
              <a:rPr lang="en-BE"/>
              <a:t>55 </a:t>
            </a:r>
            <a:r>
              <a:rPr lang="en-BE" sz="1800" b="0">
                <a:solidFill>
                  <a:schemeClr val="accent1"/>
                </a:solidFill>
              </a:rPr>
              <a:t>countries</a:t>
            </a:r>
          </a:p>
        </p:txBody>
      </p:sp>
      <p:sp>
        <p:nvSpPr>
          <p:cNvPr id="29726" name="TextBox 30">
            <a:extLst>
              <a:ext uri="{FF2B5EF4-FFF2-40B4-BE49-F238E27FC236}">
                <a16:creationId xmlns:a16="http://schemas.microsoft.com/office/drawing/2014/main" id="{141433B0-94E8-03AF-B1A0-E75A02D5529C}"/>
              </a:ext>
            </a:extLst>
          </p:cNvPr>
          <p:cNvSpPr txBox="1">
            <a:spLocks noChangeArrowheads="1"/>
          </p:cNvSpPr>
          <p:nvPr/>
        </p:nvSpPr>
        <p:spPr bwMode="auto">
          <a:xfrm>
            <a:off x="9984150" y="4688598"/>
            <a:ext cx="1476686" cy="400110"/>
          </a:xfrm>
          <a:prstGeom prst="rect">
            <a:avLst/>
          </a:prstGeom>
          <a:noFill/>
        </p:spPr>
        <p:txBody>
          <a:bodyPr wrap="none">
            <a:spAutoFit/>
          </a:bodyPr>
          <a:lstStyle>
            <a:defPPr>
              <a:defRPr lang="en-US"/>
            </a:defPPr>
            <a:lvl1pPr algn="ctr" fontAlgn="auto">
              <a:spcBef>
                <a:spcPts val="0"/>
              </a:spcBef>
              <a:spcAft>
                <a:spcPts val="0"/>
              </a:spcAft>
              <a:defRPr sz="2000" b="1">
                <a:solidFill>
                  <a:schemeClr val="accent4"/>
                </a:solidFill>
                <a:latin typeface="Arial" panose="020B0604020202020204" pitchFamily="34" charset="0"/>
                <a:cs typeface="Arial" panose="020B0604020202020204" pitchFamily="34" charset="0"/>
              </a:defRPr>
            </a:lvl1pPr>
          </a:lstStyle>
          <a:p>
            <a:r>
              <a:rPr lang="LID4096" altLang="LID4096"/>
              <a:t>70 </a:t>
            </a:r>
            <a:r>
              <a:rPr lang="LID4096" altLang="LID4096" sz="1800" b="0">
                <a:solidFill>
                  <a:schemeClr val="accent1"/>
                </a:solidFill>
              </a:rPr>
              <a:t>countries</a:t>
            </a:r>
          </a:p>
        </p:txBody>
      </p:sp>
      <p:sp>
        <p:nvSpPr>
          <p:cNvPr id="33" name="Right Brace 32">
            <a:extLst>
              <a:ext uri="{FF2B5EF4-FFF2-40B4-BE49-F238E27FC236}">
                <a16:creationId xmlns:a16="http://schemas.microsoft.com/office/drawing/2014/main" id="{B0E8426E-8B9C-E962-FC1E-272DD5D7C293}"/>
              </a:ext>
            </a:extLst>
          </p:cNvPr>
          <p:cNvSpPr/>
          <p:nvPr/>
        </p:nvSpPr>
        <p:spPr>
          <a:xfrm rot="5400000">
            <a:off x="5868194" y="201612"/>
            <a:ext cx="455612" cy="11117263"/>
          </a:xfrm>
          <a:prstGeom prst="rightBrace">
            <a:avLst>
              <a:gd name="adj1" fmla="val 43873"/>
              <a:gd name="adj2" fmla="val 50000"/>
            </a:avLst>
          </a:prstGeom>
          <a:ln w="15875">
            <a:solidFill>
              <a:srgbClr val="FE705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BE"/>
          </a:p>
        </p:txBody>
      </p:sp>
      <p:sp>
        <p:nvSpPr>
          <p:cNvPr id="34" name="TextBox 33">
            <a:extLst>
              <a:ext uri="{FF2B5EF4-FFF2-40B4-BE49-F238E27FC236}">
                <a16:creationId xmlns:a16="http://schemas.microsoft.com/office/drawing/2014/main" id="{2DFE7D2B-1743-72A5-17E2-4D49D94149E4}"/>
              </a:ext>
            </a:extLst>
          </p:cNvPr>
          <p:cNvSpPr txBox="1"/>
          <p:nvPr/>
        </p:nvSpPr>
        <p:spPr>
          <a:xfrm>
            <a:off x="494947" y="5917627"/>
            <a:ext cx="11202106" cy="461665"/>
          </a:xfrm>
          <a:prstGeom prst="rect">
            <a:avLst/>
          </a:prstGeom>
          <a:noFill/>
        </p:spPr>
        <p:txBody>
          <a:bodyPr wrap="none">
            <a:spAutoFit/>
          </a:bodyPr>
          <a:lstStyle/>
          <a:p>
            <a:pPr eaLnBrk="1" fontAlgn="auto" hangingPunct="1">
              <a:spcBef>
                <a:spcPts val="0"/>
              </a:spcBef>
              <a:spcAft>
                <a:spcPts val="0"/>
              </a:spcAft>
              <a:defRPr/>
            </a:pPr>
            <a:r>
              <a:rPr lang="en-BE" sz="2400" b="1">
                <a:solidFill>
                  <a:srgbClr val="FE7055"/>
                </a:solidFill>
                <a:latin typeface="Arial" panose="020B0604020202020204" pitchFamily="34" charset="0"/>
                <a:cs typeface="Arial" panose="020B0604020202020204" pitchFamily="34" charset="0"/>
              </a:rPr>
              <a:t>$15,5 million </a:t>
            </a:r>
            <a:r>
              <a:rPr lang="en-BE" sz="2000">
                <a:solidFill>
                  <a:schemeClr val="accent1"/>
                </a:solidFill>
                <a:latin typeface="Arial" panose="020B0604020202020204" pitchFamily="34" charset="0"/>
                <a:cs typeface="Arial" panose="020B0604020202020204" pitchFamily="34" charset="0"/>
              </a:rPr>
              <a:t>invested in LMICs for a future with equitable access to sustainable kidney health</a:t>
            </a:r>
          </a:p>
        </p:txBody>
      </p:sp>
      <p:sp>
        <p:nvSpPr>
          <p:cNvPr id="37" name="TextBox 36">
            <a:extLst>
              <a:ext uri="{FF2B5EF4-FFF2-40B4-BE49-F238E27FC236}">
                <a16:creationId xmlns:a16="http://schemas.microsoft.com/office/drawing/2014/main" id="{177C25FB-46F4-6A70-2CBE-17E10D820DE9}"/>
              </a:ext>
            </a:extLst>
          </p:cNvPr>
          <p:cNvSpPr txBox="1"/>
          <p:nvPr/>
        </p:nvSpPr>
        <p:spPr>
          <a:xfrm>
            <a:off x="2493914" y="5088708"/>
            <a:ext cx="2525591" cy="307777"/>
          </a:xfrm>
          <a:prstGeom prst="rect">
            <a:avLst/>
          </a:prstGeom>
          <a:noFill/>
        </p:spPr>
        <p:txBody>
          <a:bodyPr wrap="square">
            <a:spAutoFit/>
          </a:bodyPr>
          <a:lstStyle/>
          <a:p>
            <a:pPr algn="ctr" eaLnBrk="1" fontAlgn="auto" hangingPunct="1">
              <a:spcBef>
                <a:spcPts val="0"/>
              </a:spcBef>
              <a:spcAft>
                <a:spcPts val="0"/>
              </a:spcAft>
              <a:defRPr/>
            </a:pPr>
            <a:r>
              <a:rPr lang="en-GB" sz="1350" b="1">
                <a:solidFill>
                  <a:schemeClr val="accent4"/>
                </a:solidFill>
                <a:latin typeface="Arial" panose="020B0604020202020204" pitchFamily="34" charset="0"/>
                <a:cs typeface="Arial" panose="020B0604020202020204" pitchFamily="34" charset="0"/>
              </a:rPr>
              <a:t>+ 5 </a:t>
            </a:r>
            <a:r>
              <a:rPr lang="en-GB" sz="1350" b="1">
                <a:solidFill>
                  <a:schemeClr val="accent1"/>
                </a:solidFill>
                <a:latin typeface="+mn-lt"/>
              </a:rPr>
              <a:t>scientific writing courses</a:t>
            </a:r>
            <a:endParaRPr lang="en-BE" sz="1350" b="1">
              <a:solidFill>
                <a:schemeClr val="accent1"/>
              </a:solidFill>
              <a:latin typeface="+mn-lt"/>
            </a:endParaRPr>
          </a:p>
        </p:txBody>
      </p:sp>
      <p:sp>
        <p:nvSpPr>
          <p:cNvPr id="3" name="Title 6">
            <a:extLst>
              <a:ext uri="{FF2B5EF4-FFF2-40B4-BE49-F238E27FC236}">
                <a16:creationId xmlns:a16="http://schemas.microsoft.com/office/drawing/2014/main" id="{FF6757F0-066C-6B16-7C01-252D664F4765}"/>
              </a:ext>
            </a:extLst>
          </p:cNvPr>
          <p:cNvSpPr txBox="1">
            <a:spLocks/>
          </p:cNvSpPr>
          <p:nvPr/>
        </p:nvSpPr>
        <p:spPr>
          <a:xfrm>
            <a:off x="1806707" y="1083461"/>
            <a:ext cx="8578586" cy="650875"/>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3400" b="1" kern="1200">
                <a:solidFill>
                  <a:srgbClr val="4249AA"/>
                </a:solidFill>
                <a:latin typeface="+mn-lt"/>
                <a:ea typeface="+mj-ea"/>
                <a:cs typeface="Arial" panose="020B0604020202020204" pitchFamily="34" charset="0"/>
              </a:defRPr>
            </a:lvl1pPr>
          </a:lstStyle>
          <a:p>
            <a:pPr algn="ctr">
              <a:defRPr/>
            </a:pPr>
            <a:r>
              <a:rPr lang="LID4096" sz="2400" b="0">
                <a:solidFill>
                  <a:schemeClr val="accent1"/>
                </a:solidFill>
                <a:latin typeface="Arial"/>
                <a:cs typeface="Arial"/>
              </a:rPr>
              <a:t>In the last decade, the ISN has supported</a:t>
            </a:r>
            <a:r>
              <a:rPr lang="en-US" sz="2400" b="0">
                <a:solidFill>
                  <a:schemeClr val="accent1"/>
                </a:solidFill>
                <a:latin typeface="Arial"/>
                <a:cs typeface="Arial"/>
              </a:rPr>
              <a:t>:</a:t>
            </a:r>
          </a:p>
        </p:txBody>
      </p:sp>
      <p:pic>
        <p:nvPicPr>
          <p:cNvPr id="4" name="Picture 3" descr="Logo, icon&#10;&#10;Description automatically generated">
            <a:extLst>
              <a:ext uri="{FF2B5EF4-FFF2-40B4-BE49-F238E27FC236}">
                <a16:creationId xmlns:a16="http://schemas.microsoft.com/office/drawing/2014/main" id="{8FBE55E8-EC5D-950B-48C8-92D379E819DD}"/>
              </a:ext>
            </a:extLst>
          </p:cNvPr>
          <p:cNvPicPr>
            <a:picLocks noChangeAspect="1"/>
          </p:cNvPicPr>
          <p:nvPr/>
        </p:nvPicPr>
        <p:blipFill>
          <a:blip r:embed="rId3"/>
          <a:stretch>
            <a:fillRect/>
          </a:stretch>
        </p:blipFill>
        <p:spPr>
          <a:xfrm>
            <a:off x="879001" y="1739056"/>
            <a:ext cx="995972" cy="995972"/>
          </a:xfrm>
          <a:prstGeom prst="rect">
            <a:avLst/>
          </a:prstGeom>
        </p:spPr>
      </p:pic>
      <p:pic>
        <p:nvPicPr>
          <p:cNvPr id="45" name="Picture 44">
            <a:extLst>
              <a:ext uri="{FF2B5EF4-FFF2-40B4-BE49-F238E27FC236}">
                <a16:creationId xmlns:a16="http://schemas.microsoft.com/office/drawing/2014/main" id="{0C432CF0-A0A2-A4DF-633A-B368D8DC89D9}"/>
              </a:ext>
            </a:extLst>
          </p:cNvPr>
          <p:cNvPicPr>
            <a:picLocks noChangeAspect="1"/>
          </p:cNvPicPr>
          <p:nvPr/>
        </p:nvPicPr>
        <p:blipFill>
          <a:blip r:embed="rId4"/>
          <a:srcRect/>
          <a:stretch/>
        </p:blipFill>
        <p:spPr>
          <a:xfrm>
            <a:off x="3231483" y="1739056"/>
            <a:ext cx="995972" cy="995972"/>
          </a:xfrm>
          <a:prstGeom prst="rect">
            <a:avLst/>
          </a:prstGeom>
        </p:spPr>
      </p:pic>
      <p:pic>
        <p:nvPicPr>
          <p:cNvPr id="46" name="Picture 45">
            <a:extLst>
              <a:ext uri="{FF2B5EF4-FFF2-40B4-BE49-F238E27FC236}">
                <a16:creationId xmlns:a16="http://schemas.microsoft.com/office/drawing/2014/main" id="{1704825E-9E08-B5A3-5657-7BAEFEE3D0B2}"/>
              </a:ext>
            </a:extLst>
          </p:cNvPr>
          <p:cNvPicPr>
            <a:picLocks noChangeAspect="1"/>
          </p:cNvPicPr>
          <p:nvPr/>
        </p:nvPicPr>
        <p:blipFill>
          <a:blip r:embed="rId5"/>
          <a:srcRect/>
          <a:stretch/>
        </p:blipFill>
        <p:spPr>
          <a:xfrm>
            <a:off x="5577999" y="1739056"/>
            <a:ext cx="995972" cy="995972"/>
          </a:xfrm>
          <a:prstGeom prst="rect">
            <a:avLst/>
          </a:prstGeom>
        </p:spPr>
      </p:pic>
      <p:pic>
        <p:nvPicPr>
          <p:cNvPr id="47" name="Picture 46">
            <a:extLst>
              <a:ext uri="{FF2B5EF4-FFF2-40B4-BE49-F238E27FC236}">
                <a16:creationId xmlns:a16="http://schemas.microsoft.com/office/drawing/2014/main" id="{B28F8C99-B860-002F-7FCB-9832609910B6}"/>
              </a:ext>
            </a:extLst>
          </p:cNvPr>
          <p:cNvPicPr>
            <a:picLocks noChangeAspect="1"/>
          </p:cNvPicPr>
          <p:nvPr/>
        </p:nvPicPr>
        <p:blipFill>
          <a:blip r:embed="rId6"/>
          <a:srcRect/>
          <a:stretch/>
        </p:blipFill>
        <p:spPr>
          <a:xfrm>
            <a:off x="7924515" y="1739056"/>
            <a:ext cx="995972" cy="995972"/>
          </a:xfrm>
          <a:prstGeom prst="rect">
            <a:avLst/>
          </a:prstGeom>
        </p:spPr>
      </p:pic>
      <p:pic>
        <p:nvPicPr>
          <p:cNvPr id="48" name="Picture 47">
            <a:extLst>
              <a:ext uri="{FF2B5EF4-FFF2-40B4-BE49-F238E27FC236}">
                <a16:creationId xmlns:a16="http://schemas.microsoft.com/office/drawing/2014/main" id="{63555829-1796-1835-1B7D-9F5D82D9B97E}"/>
              </a:ext>
            </a:extLst>
          </p:cNvPr>
          <p:cNvPicPr>
            <a:picLocks noChangeAspect="1"/>
          </p:cNvPicPr>
          <p:nvPr/>
        </p:nvPicPr>
        <p:blipFill>
          <a:blip r:embed="rId7"/>
          <a:srcRect/>
          <a:stretch/>
        </p:blipFill>
        <p:spPr>
          <a:xfrm>
            <a:off x="10277370" y="1739056"/>
            <a:ext cx="995972" cy="995972"/>
          </a:xfrm>
          <a:prstGeom prst="rect">
            <a:avLst/>
          </a:prstGeom>
        </p:spPr>
      </p:pic>
      <p:pic>
        <p:nvPicPr>
          <p:cNvPr id="5" name="Picture 4">
            <a:extLst>
              <a:ext uri="{FF2B5EF4-FFF2-40B4-BE49-F238E27FC236}">
                <a16:creationId xmlns:a16="http://schemas.microsoft.com/office/drawing/2014/main" id="{A2569929-9E81-7754-C9BA-473523059614}"/>
              </a:ext>
            </a:extLst>
          </p:cNvPr>
          <p:cNvPicPr>
            <a:picLocks noChangeAspect="1"/>
          </p:cNvPicPr>
          <p:nvPr/>
        </p:nvPicPr>
        <p:blipFill rotWithShape="1">
          <a:blip r:embed="rId8"/>
          <a:srcRect r="19848"/>
          <a:stretch/>
        </p:blipFill>
        <p:spPr>
          <a:xfrm>
            <a:off x="-11838" y="139775"/>
            <a:ext cx="999092" cy="1246494"/>
          </a:xfrm>
          <a:prstGeom prst="rect">
            <a:avLst/>
          </a:prstGeom>
        </p:spPr>
      </p:pic>
      <p:sp>
        <p:nvSpPr>
          <p:cNvPr id="49" name="Rectangle 48">
            <a:extLst>
              <a:ext uri="{FF2B5EF4-FFF2-40B4-BE49-F238E27FC236}">
                <a16:creationId xmlns:a16="http://schemas.microsoft.com/office/drawing/2014/main" id="{6507683D-A5F6-E07A-8E2B-2E49BF158406}"/>
              </a:ext>
            </a:extLst>
          </p:cNvPr>
          <p:cNvSpPr/>
          <p:nvPr/>
        </p:nvSpPr>
        <p:spPr>
          <a:xfrm>
            <a:off x="9040813" y="47388"/>
            <a:ext cx="3105150"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0" name="Picture 49">
            <a:extLst>
              <a:ext uri="{FF2B5EF4-FFF2-40B4-BE49-F238E27FC236}">
                <a16:creationId xmlns:a16="http://schemas.microsoft.com/office/drawing/2014/main" id="{A22FB927-0A22-652C-03E2-BB02B3D757F9}"/>
              </a:ext>
            </a:extLst>
          </p:cNvPr>
          <p:cNvPicPr>
            <a:picLocks noChangeAspect="1"/>
          </p:cNvPicPr>
          <p:nvPr/>
        </p:nvPicPr>
        <p:blipFill>
          <a:blip r:embed="rId9"/>
          <a:srcRect/>
          <a:stretch/>
        </p:blipFill>
        <p:spPr>
          <a:xfrm>
            <a:off x="9559238" y="127936"/>
            <a:ext cx="2326510" cy="1086976"/>
          </a:xfrm>
          <a:prstGeom prst="rect">
            <a:avLst/>
          </a:prstGeom>
        </p:spPr>
      </p:pic>
      <p:sp>
        <p:nvSpPr>
          <p:cNvPr id="15" name="Date Placeholder 14">
            <a:extLst>
              <a:ext uri="{FF2B5EF4-FFF2-40B4-BE49-F238E27FC236}">
                <a16:creationId xmlns:a16="http://schemas.microsoft.com/office/drawing/2014/main" id="{251A07F8-DDE6-A527-C18D-A3CA872D237A}"/>
              </a:ext>
            </a:extLst>
          </p:cNvPr>
          <p:cNvSpPr>
            <a:spLocks noGrp="1"/>
          </p:cNvSpPr>
          <p:nvPr>
            <p:ph type="dt" sz="half" idx="2"/>
          </p:nvPr>
        </p:nvSpPr>
        <p:spPr/>
        <p:txBody>
          <a:bodyPr/>
          <a:lstStyle/>
          <a:p>
            <a:fld id="{AF28BB38-DBA2-48C9-BB25-C9A51D7283C6}" type="datetime6">
              <a:rPr lang="en-GB" smtClean="0"/>
              <a:t>October 23</a:t>
            </a:fld>
            <a:endParaRPr lang="en-US"/>
          </a:p>
        </p:txBody>
      </p:sp>
      <p:sp>
        <p:nvSpPr>
          <p:cNvPr id="16" name="Footer Placeholder 15">
            <a:extLst>
              <a:ext uri="{FF2B5EF4-FFF2-40B4-BE49-F238E27FC236}">
                <a16:creationId xmlns:a16="http://schemas.microsoft.com/office/drawing/2014/main" id="{DC766764-68BE-2D7A-F0C3-BD389494F6D1}"/>
              </a:ext>
            </a:extLst>
          </p:cNvPr>
          <p:cNvSpPr>
            <a:spLocks noGrp="1"/>
          </p:cNvSpPr>
          <p:nvPr>
            <p:ph type="ftr" sz="quarter" idx="3"/>
          </p:nvPr>
        </p:nvSpPr>
        <p:spPr/>
        <p:txBody>
          <a:bodyPr/>
          <a:lstStyle/>
          <a:p>
            <a:r>
              <a:rPr lang="en-US"/>
              <a:t>International Society of Nephrology</a:t>
            </a:r>
          </a:p>
        </p:txBody>
      </p:sp>
      <p:sp>
        <p:nvSpPr>
          <p:cNvPr id="17" name="Slide Number Placeholder 16">
            <a:extLst>
              <a:ext uri="{FF2B5EF4-FFF2-40B4-BE49-F238E27FC236}">
                <a16:creationId xmlns:a16="http://schemas.microsoft.com/office/drawing/2014/main" id="{9F9A5D69-C734-1954-A260-2A437737DD0C}"/>
              </a:ext>
            </a:extLst>
          </p:cNvPr>
          <p:cNvSpPr>
            <a:spLocks noGrp="1"/>
          </p:cNvSpPr>
          <p:nvPr>
            <p:ph type="sldNum" sz="quarter" idx="4"/>
          </p:nvPr>
        </p:nvSpPr>
        <p:spPr/>
        <p:txBody>
          <a:bodyPr/>
          <a:lstStyle/>
          <a:p>
            <a:fld id="{4A9CEFBC-9863-BD47-BA2B-008170C231CB}" type="slidenum">
              <a:rPr lang="en-US" smtClean="0"/>
              <a:pPr/>
              <a:t>10</a:t>
            </a:fld>
            <a:endParaRPr lang="en-US"/>
          </a:p>
        </p:txBody>
      </p:sp>
      <p:sp>
        <p:nvSpPr>
          <p:cNvPr id="56" name="TextBox 55">
            <a:extLst>
              <a:ext uri="{FF2B5EF4-FFF2-40B4-BE49-F238E27FC236}">
                <a16:creationId xmlns:a16="http://schemas.microsoft.com/office/drawing/2014/main" id="{EF627A9D-8836-6091-BA05-C21C0B5A02EA}"/>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39560B-002E-ECE9-9EF2-66263FF53146}"/>
              </a:ext>
            </a:extLst>
          </p:cNvPr>
          <p:cNvSpPr>
            <a:spLocks noGrp="1"/>
          </p:cNvSpPr>
          <p:nvPr>
            <p:ph type="title"/>
          </p:nvPr>
        </p:nvSpPr>
        <p:spPr>
          <a:xfrm>
            <a:off x="1590675" y="357725"/>
            <a:ext cx="7651936" cy="650875"/>
          </a:xfrm>
        </p:spPr>
        <p:txBody>
          <a:bodyPr/>
          <a:lstStyle/>
          <a:p>
            <a:r>
              <a:rPr lang="fr-BE"/>
              <a:t>ISN </a:t>
            </a:r>
            <a:r>
              <a:rPr lang="fr-BE">
                <a:solidFill>
                  <a:schemeClr val="accent4"/>
                </a:solidFill>
              </a:rPr>
              <a:t>FELLOWSHIPS	</a:t>
            </a:r>
          </a:p>
        </p:txBody>
      </p:sp>
      <p:sp>
        <p:nvSpPr>
          <p:cNvPr id="32773" name="Rectangle 12">
            <a:extLst>
              <a:ext uri="{FF2B5EF4-FFF2-40B4-BE49-F238E27FC236}">
                <a16:creationId xmlns:a16="http://schemas.microsoft.com/office/drawing/2014/main" id="{B6B6D1D7-D191-27FF-3C48-BDC8AD8C5D74}"/>
              </a:ext>
            </a:extLst>
          </p:cNvPr>
          <p:cNvSpPr>
            <a:spLocks noChangeArrowheads="1"/>
          </p:cNvSpPr>
          <p:nvPr/>
        </p:nvSpPr>
        <p:spPr bwMode="auto">
          <a:xfrm>
            <a:off x="7495092" y="5660195"/>
            <a:ext cx="54582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atin typeface="Calibri"/>
                <a:cs typeface="Calibri"/>
              </a:rPr>
              <a:t>Or contact </a:t>
            </a:r>
            <a:r>
              <a:rPr lang="en-US">
                <a:solidFill>
                  <a:srgbClr val="861722"/>
                </a:solidFill>
                <a:latin typeface="Calibri"/>
                <a:cs typeface="Calibri"/>
                <a:hlinkClick r:id="rId3"/>
              </a:rPr>
              <a:t>fellowship@theisn.org</a:t>
            </a:r>
            <a:r>
              <a:rPr lang="en-US">
                <a:solidFill>
                  <a:srgbClr val="861722"/>
                </a:solidFill>
                <a:latin typeface="Calibri"/>
                <a:cs typeface="Calibri"/>
              </a:rPr>
              <a:t> </a:t>
            </a:r>
            <a:br>
              <a:rPr lang="en-US"/>
            </a:br>
            <a:endParaRPr lang="en-US">
              <a:solidFill>
                <a:srgbClr val="861722"/>
              </a:solidFill>
              <a:cs typeface="Calibri"/>
            </a:endParaRPr>
          </a:p>
        </p:txBody>
      </p:sp>
      <p:pic>
        <p:nvPicPr>
          <p:cNvPr id="12" name="Picture 11" descr="Logo&#10;&#10;Description automatically generated">
            <a:extLst>
              <a:ext uri="{FF2B5EF4-FFF2-40B4-BE49-F238E27FC236}">
                <a16:creationId xmlns:a16="http://schemas.microsoft.com/office/drawing/2014/main" id="{F06565AC-928E-5100-2797-309F9D716814}"/>
              </a:ext>
            </a:extLst>
          </p:cNvPr>
          <p:cNvPicPr>
            <a:picLocks noChangeAspect="1"/>
          </p:cNvPicPr>
          <p:nvPr/>
        </p:nvPicPr>
        <p:blipFill>
          <a:blip r:embed="rId4"/>
          <a:stretch>
            <a:fillRect/>
          </a:stretch>
        </p:blipFill>
        <p:spPr>
          <a:xfrm>
            <a:off x="697005" y="158710"/>
            <a:ext cx="983199" cy="983199"/>
          </a:xfrm>
          <a:prstGeom prst="rect">
            <a:avLst/>
          </a:prstGeom>
        </p:spPr>
      </p:pic>
      <p:sp>
        <p:nvSpPr>
          <p:cNvPr id="18" name="Rectangle 17">
            <a:extLst>
              <a:ext uri="{FF2B5EF4-FFF2-40B4-BE49-F238E27FC236}">
                <a16:creationId xmlns:a16="http://schemas.microsoft.com/office/drawing/2014/main" id="{6C317A7F-4A02-B85C-E197-7451F3D5D708}"/>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Picture 19">
            <a:extLst>
              <a:ext uri="{FF2B5EF4-FFF2-40B4-BE49-F238E27FC236}">
                <a16:creationId xmlns:a16="http://schemas.microsoft.com/office/drawing/2014/main" id="{142E480C-773B-08DF-35AB-550CA2A912D9}"/>
              </a:ext>
            </a:extLst>
          </p:cNvPr>
          <p:cNvPicPr>
            <a:picLocks noChangeAspect="1"/>
          </p:cNvPicPr>
          <p:nvPr/>
        </p:nvPicPr>
        <p:blipFill>
          <a:blip r:embed="rId5"/>
          <a:srcRect/>
          <a:stretch/>
        </p:blipFill>
        <p:spPr>
          <a:xfrm>
            <a:off x="9761036" y="110325"/>
            <a:ext cx="2326510" cy="1086975"/>
          </a:xfrm>
          <a:prstGeom prst="rect">
            <a:avLst/>
          </a:prstGeom>
        </p:spPr>
      </p:pic>
      <p:sp>
        <p:nvSpPr>
          <p:cNvPr id="10" name="Date Placeholder 9">
            <a:extLst>
              <a:ext uri="{FF2B5EF4-FFF2-40B4-BE49-F238E27FC236}">
                <a16:creationId xmlns:a16="http://schemas.microsoft.com/office/drawing/2014/main" id="{E593F3FC-BFDD-1279-AD03-E7724A1CE8DB}"/>
              </a:ext>
            </a:extLst>
          </p:cNvPr>
          <p:cNvSpPr>
            <a:spLocks noGrp="1"/>
          </p:cNvSpPr>
          <p:nvPr>
            <p:ph type="dt" sz="half" idx="2"/>
          </p:nvPr>
        </p:nvSpPr>
        <p:spPr/>
        <p:txBody>
          <a:bodyPr/>
          <a:lstStyle/>
          <a:p>
            <a:fld id="{3387D362-C9D0-4EFF-9898-6FF09FBC5EF5}" type="datetime6">
              <a:rPr lang="en-GB" smtClean="0"/>
              <a:t>October 23</a:t>
            </a:fld>
            <a:endParaRPr lang="en-US"/>
          </a:p>
        </p:txBody>
      </p:sp>
      <p:sp>
        <p:nvSpPr>
          <p:cNvPr id="11" name="Footer Placeholder 10">
            <a:extLst>
              <a:ext uri="{FF2B5EF4-FFF2-40B4-BE49-F238E27FC236}">
                <a16:creationId xmlns:a16="http://schemas.microsoft.com/office/drawing/2014/main" id="{10599B29-6877-6C11-199C-7E39261AD2CE}"/>
              </a:ext>
            </a:extLst>
          </p:cNvPr>
          <p:cNvSpPr>
            <a:spLocks noGrp="1"/>
          </p:cNvSpPr>
          <p:nvPr>
            <p:ph type="ftr" sz="quarter" idx="3"/>
          </p:nvPr>
        </p:nvSpPr>
        <p:spPr/>
        <p:txBody>
          <a:bodyPr/>
          <a:lstStyle/>
          <a:p>
            <a:r>
              <a:rPr lang="en-US"/>
              <a:t>International Society of Nephrology</a:t>
            </a:r>
          </a:p>
        </p:txBody>
      </p:sp>
      <p:sp>
        <p:nvSpPr>
          <p:cNvPr id="13" name="Slide Number Placeholder 12">
            <a:extLst>
              <a:ext uri="{FF2B5EF4-FFF2-40B4-BE49-F238E27FC236}">
                <a16:creationId xmlns:a16="http://schemas.microsoft.com/office/drawing/2014/main" id="{59E74F12-F602-E690-7A6C-56387F4441BD}"/>
              </a:ext>
            </a:extLst>
          </p:cNvPr>
          <p:cNvSpPr>
            <a:spLocks noGrp="1"/>
          </p:cNvSpPr>
          <p:nvPr>
            <p:ph type="sldNum" sz="quarter" idx="4"/>
          </p:nvPr>
        </p:nvSpPr>
        <p:spPr/>
        <p:txBody>
          <a:bodyPr/>
          <a:lstStyle/>
          <a:p>
            <a:fld id="{4A9CEFBC-9863-BD47-BA2B-008170C231CB}" type="slidenum">
              <a:rPr lang="en-US" smtClean="0"/>
              <a:pPr/>
              <a:t>11</a:t>
            </a:fld>
            <a:endParaRPr lang="en-US"/>
          </a:p>
        </p:txBody>
      </p:sp>
      <p:sp>
        <p:nvSpPr>
          <p:cNvPr id="24" name="TextBox 23">
            <a:extLst>
              <a:ext uri="{FF2B5EF4-FFF2-40B4-BE49-F238E27FC236}">
                <a16:creationId xmlns:a16="http://schemas.microsoft.com/office/drawing/2014/main" id="{36B3D2EB-3251-A874-E7DA-7B85366D43E0}"/>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3" name="Rectangle 2">
            <a:extLst>
              <a:ext uri="{FF2B5EF4-FFF2-40B4-BE49-F238E27FC236}">
                <a16:creationId xmlns:a16="http://schemas.microsoft.com/office/drawing/2014/main" id="{6378D9CE-D41F-27A9-F179-350572EBEDB6}"/>
              </a:ext>
            </a:extLst>
          </p:cNvPr>
          <p:cNvSpPr>
            <a:spLocks noChangeArrowheads="1"/>
          </p:cNvSpPr>
          <p:nvPr/>
        </p:nvSpPr>
        <p:spPr bwMode="auto">
          <a:xfrm>
            <a:off x="7507754" y="2765996"/>
            <a:ext cx="4307993" cy="646331"/>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solidFill>
                  <a:schemeClr val="accent2"/>
                </a:solidFill>
                <a:latin typeface="Arial"/>
                <a:cs typeface="Arial"/>
              </a:rPr>
              <a:t>THERE ARE</a:t>
            </a:r>
            <a:r>
              <a:rPr lang="en-US" b="1">
                <a:solidFill>
                  <a:schemeClr val="accent2"/>
                </a:solidFill>
                <a:latin typeface="Arial"/>
                <a:cs typeface="Arial"/>
              </a:rPr>
              <a:t> TWO CALLS </a:t>
            </a:r>
            <a:br>
              <a:rPr lang="en-US" b="1">
                <a:solidFill>
                  <a:schemeClr val="accent2"/>
                </a:solidFill>
                <a:latin typeface="Arial"/>
                <a:cs typeface="Arial"/>
              </a:rPr>
            </a:br>
            <a:r>
              <a:rPr lang="en-US">
                <a:solidFill>
                  <a:schemeClr val="accent2"/>
                </a:solidFill>
                <a:latin typeface="Arial"/>
                <a:cs typeface="Arial"/>
              </a:rPr>
              <a:t>FOR APPLICATION EVERY YEAR:</a:t>
            </a:r>
            <a:endParaRPr lang="en-US" altLang="LID4096" b="1">
              <a:solidFill>
                <a:schemeClr val="accent2"/>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0A7E039-E1B2-D2AF-4DDB-2B3C77672E25}"/>
              </a:ext>
            </a:extLst>
          </p:cNvPr>
          <p:cNvGrpSpPr/>
          <p:nvPr/>
        </p:nvGrpSpPr>
        <p:grpSpPr>
          <a:xfrm>
            <a:off x="9815200" y="3665427"/>
            <a:ext cx="2085976" cy="610476"/>
            <a:chOff x="9761035" y="5203642"/>
            <a:chExt cx="2085976" cy="610476"/>
          </a:xfrm>
        </p:grpSpPr>
        <p:sp>
          <p:nvSpPr>
            <p:cNvPr id="9" name="Rectangle: Single Corner Snipped 8">
              <a:extLst>
                <a:ext uri="{FF2B5EF4-FFF2-40B4-BE49-F238E27FC236}">
                  <a16:creationId xmlns:a16="http://schemas.microsoft.com/office/drawing/2014/main" id="{12034A31-B871-7D9F-4B62-F0AB02D2E52F}"/>
                </a:ext>
              </a:extLst>
            </p:cNvPr>
            <p:cNvSpPr/>
            <p:nvPr/>
          </p:nvSpPr>
          <p:spPr>
            <a:xfrm>
              <a:off x="9761036" y="5203642"/>
              <a:ext cx="2085975"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err="1"/>
                <a:t>October</a:t>
              </a:r>
              <a:r>
                <a:rPr lang="fr-BE" sz="2400" b="1"/>
                <a:t> 1</a:t>
              </a:r>
              <a:endParaRPr lang="LID4096" sz="2400" b="1"/>
            </a:p>
          </p:txBody>
        </p:sp>
        <p:pic>
          <p:nvPicPr>
            <p:cNvPr id="25" name="Graphic 24" descr="Flip calendar with solid fill">
              <a:extLst>
                <a:ext uri="{FF2B5EF4-FFF2-40B4-BE49-F238E27FC236}">
                  <a16:creationId xmlns:a16="http://schemas.microsoft.com/office/drawing/2014/main" id="{F41C000F-45DA-35DE-02CB-A908BAEC59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1035" y="5203642"/>
              <a:ext cx="542926" cy="542926"/>
            </a:xfrm>
            <a:prstGeom prst="rect">
              <a:avLst/>
            </a:prstGeom>
          </p:spPr>
        </p:pic>
      </p:grpSp>
      <p:grpSp>
        <p:nvGrpSpPr>
          <p:cNvPr id="27" name="Group 26">
            <a:extLst>
              <a:ext uri="{FF2B5EF4-FFF2-40B4-BE49-F238E27FC236}">
                <a16:creationId xmlns:a16="http://schemas.microsoft.com/office/drawing/2014/main" id="{078259E7-3526-83E5-EFF3-5D420EBC028A}"/>
              </a:ext>
            </a:extLst>
          </p:cNvPr>
          <p:cNvGrpSpPr/>
          <p:nvPr/>
        </p:nvGrpSpPr>
        <p:grpSpPr>
          <a:xfrm>
            <a:off x="7507754" y="3665749"/>
            <a:ext cx="1943752" cy="610476"/>
            <a:chOff x="5784100" y="4534545"/>
            <a:chExt cx="1943752" cy="610476"/>
          </a:xfrm>
        </p:grpSpPr>
        <p:sp>
          <p:nvSpPr>
            <p:cNvPr id="7" name="Rectangle: Single Corner Snipped 6">
              <a:extLst>
                <a:ext uri="{FF2B5EF4-FFF2-40B4-BE49-F238E27FC236}">
                  <a16:creationId xmlns:a16="http://schemas.microsoft.com/office/drawing/2014/main" id="{633E5083-92FE-4797-BB28-145196CC9620}"/>
                </a:ext>
              </a:extLst>
            </p:cNvPr>
            <p:cNvSpPr/>
            <p:nvPr/>
          </p:nvSpPr>
          <p:spPr>
            <a:xfrm>
              <a:off x="5784101" y="4534545"/>
              <a:ext cx="1943751"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May 1</a:t>
              </a:r>
              <a:endParaRPr lang="LID4096" sz="2400" b="1"/>
            </a:p>
          </p:txBody>
        </p:sp>
        <p:pic>
          <p:nvPicPr>
            <p:cNvPr id="26" name="Graphic 25" descr="Flip calendar with solid fill">
              <a:extLst>
                <a:ext uri="{FF2B5EF4-FFF2-40B4-BE49-F238E27FC236}">
                  <a16:creationId xmlns:a16="http://schemas.microsoft.com/office/drawing/2014/main" id="{E58F00DD-3055-459A-2455-8164B73AE4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4100" y="4537475"/>
              <a:ext cx="542926" cy="542926"/>
            </a:xfrm>
            <a:prstGeom prst="rect">
              <a:avLst/>
            </a:prstGeom>
          </p:spPr>
        </p:pic>
      </p:grpSp>
      <p:grpSp>
        <p:nvGrpSpPr>
          <p:cNvPr id="22" name="Group 21">
            <a:extLst>
              <a:ext uri="{FF2B5EF4-FFF2-40B4-BE49-F238E27FC236}">
                <a16:creationId xmlns:a16="http://schemas.microsoft.com/office/drawing/2014/main" id="{CCFA6588-C1B2-A8D1-B89A-1103C6DA7CE7}"/>
              </a:ext>
            </a:extLst>
          </p:cNvPr>
          <p:cNvGrpSpPr/>
          <p:nvPr/>
        </p:nvGrpSpPr>
        <p:grpSpPr>
          <a:xfrm>
            <a:off x="0" y="2290441"/>
            <a:ext cx="8901391" cy="3613067"/>
            <a:chOff x="184858" y="1304619"/>
            <a:chExt cx="8901391" cy="3613067"/>
          </a:xfrm>
        </p:grpSpPr>
        <p:pic>
          <p:nvPicPr>
            <p:cNvPr id="21" name="Picture 20">
              <a:extLst>
                <a:ext uri="{FF2B5EF4-FFF2-40B4-BE49-F238E27FC236}">
                  <a16:creationId xmlns:a16="http://schemas.microsoft.com/office/drawing/2014/main" id="{64ABFBE8-19C2-BF15-A8FE-C2036A94ECA9}"/>
                </a:ext>
              </a:extLst>
            </p:cNvPr>
            <p:cNvPicPr>
              <a:picLocks noChangeAspect="1"/>
            </p:cNvPicPr>
            <p:nvPr/>
          </p:nvPicPr>
          <p:blipFill>
            <a:blip r:embed="rId8"/>
            <a:srcRect/>
            <a:stretch/>
          </p:blipFill>
          <p:spPr>
            <a:xfrm>
              <a:off x="184858" y="1304619"/>
              <a:ext cx="4156136" cy="3613067"/>
            </a:xfrm>
            <a:prstGeom prst="rect">
              <a:avLst/>
            </a:prstGeom>
          </p:spPr>
        </p:pic>
        <p:sp>
          <p:nvSpPr>
            <p:cNvPr id="4" name="TextBox 3">
              <a:extLst>
                <a:ext uri="{FF2B5EF4-FFF2-40B4-BE49-F238E27FC236}">
                  <a16:creationId xmlns:a16="http://schemas.microsoft.com/office/drawing/2014/main" id="{692091DF-E859-B660-3C0D-74B06C50C405}"/>
                </a:ext>
              </a:extLst>
            </p:cNvPr>
            <p:cNvSpPr txBox="1"/>
            <p:nvPr/>
          </p:nvSpPr>
          <p:spPr>
            <a:xfrm>
              <a:off x="3946357" y="1450657"/>
              <a:ext cx="4745255" cy="338554"/>
            </a:xfrm>
            <a:prstGeom prst="rect">
              <a:avLst/>
            </a:prstGeom>
            <a:noFill/>
          </p:spPr>
          <p:txBody>
            <a:bodyPr wrap="square" rtlCol="0">
              <a:spAutoFit/>
            </a:bodyPr>
            <a:lstStyle/>
            <a:p>
              <a:r>
                <a:rPr lang="fr-BE" sz="1600">
                  <a:solidFill>
                    <a:schemeClr val="accent4"/>
                  </a:solidFill>
                  <a:latin typeface="Arial" panose="020B0604020202020204" pitchFamily="34" charset="0"/>
                  <a:cs typeface="Arial" panose="020B0604020202020204" pitchFamily="34" charset="0"/>
                </a:rPr>
                <a:t>CHOOSE YOUR DURATION</a:t>
              </a:r>
              <a:endParaRPr lang="LID4096" sz="1600">
                <a:solidFill>
                  <a:schemeClr val="accent4"/>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E4EE024-D302-F828-8DF0-666B82AF52E9}"/>
                </a:ext>
              </a:extLst>
            </p:cNvPr>
            <p:cNvSpPr txBox="1"/>
            <p:nvPr/>
          </p:nvSpPr>
          <p:spPr>
            <a:xfrm>
              <a:off x="4340994" y="2871508"/>
              <a:ext cx="4745255" cy="338554"/>
            </a:xfrm>
            <a:prstGeom prst="rect">
              <a:avLst/>
            </a:prstGeom>
            <a:noFill/>
          </p:spPr>
          <p:txBody>
            <a:bodyPr wrap="square" rtlCol="0">
              <a:spAutoFit/>
            </a:bodyPr>
            <a:lstStyle/>
            <a:p>
              <a:r>
                <a:rPr lang="fr-BE" sz="1600">
                  <a:solidFill>
                    <a:schemeClr val="accent4"/>
                  </a:solidFill>
                  <a:latin typeface="Arial" panose="020B0604020202020204" pitchFamily="34" charset="0"/>
                  <a:cs typeface="Arial" panose="020B0604020202020204" pitchFamily="34" charset="0"/>
                </a:rPr>
                <a:t>CHOOSE YOUR FOCUS</a:t>
              </a:r>
              <a:endParaRPr lang="LID4096" sz="1600">
                <a:solidFill>
                  <a:schemeClr val="accent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B14A2D8-047B-334C-C624-6057F78D0087}"/>
                </a:ext>
              </a:extLst>
            </p:cNvPr>
            <p:cNvSpPr txBox="1"/>
            <p:nvPr/>
          </p:nvSpPr>
          <p:spPr>
            <a:xfrm>
              <a:off x="4143676" y="4398039"/>
              <a:ext cx="4745255" cy="338554"/>
            </a:xfrm>
            <a:prstGeom prst="rect">
              <a:avLst/>
            </a:prstGeom>
            <a:noFill/>
          </p:spPr>
          <p:txBody>
            <a:bodyPr wrap="square" rtlCol="0">
              <a:spAutoFit/>
            </a:bodyPr>
            <a:lstStyle/>
            <a:p>
              <a:r>
                <a:rPr lang="fr-BE" sz="1600">
                  <a:solidFill>
                    <a:schemeClr val="accent4"/>
                  </a:solidFill>
                  <a:latin typeface="Arial" panose="020B0604020202020204" pitchFamily="34" charset="0"/>
                  <a:cs typeface="Arial" panose="020B0604020202020204" pitchFamily="34" charset="0"/>
                </a:rPr>
                <a:t>CHOOSE YOUR CENTER</a:t>
              </a:r>
            </a:p>
          </p:txBody>
        </p:sp>
      </p:grpSp>
      <p:sp>
        <p:nvSpPr>
          <p:cNvPr id="23" name="TextBox 22">
            <a:extLst>
              <a:ext uri="{FF2B5EF4-FFF2-40B4-BE49-F238E27FC236}">
                <a16:creationId xmlns:a16="http://schemas.microsoft.com/office/drawing/2014/main" id="{AB0F3C2F-14FA-B65D-2EE9-775494DDD638}"/>
              </a:ext>
            </a:extLst>
          </p:cNvPr>
          <p:cNvSpPr txBox="1"/>
          <p:nvPr/>
        </p:nvSpPr>
        <p:spPr>
          <a:xfrm>
            <a:off x="1690789" y="1055692"/>
            <a:ext cx="8151943" cy="400110"/>
          </a:xfrm>
          <a:prstGeom prst="rect">
            <a:avLst/>
          </a:prstGeom>
          <a:noFill/>
        </p:spPr>
        <p:txBody>
          <a:bodyPr wrap="square" rtlCol="0">
            <a:spAutoFit/>
          </a:bodyPr>
          <a:lstStyle>
            <a:defPPr>
              <a:defRPr lang="en-US"/>
            </a:defPPr>
            <a:lvl1pPr>
              <a:defRPr sz="1600">
                <a:solidFill>
                  <a:schemeClr val="accent4"/>
                </a:solidFill>
                <a:latin typeface="Arial" panose="020B0604020202020204" pitchFamily="34" charset="0"/>
                <a:cs typeface="Arial" panose="020B0604020202020204" pitchFamily="34" charset="0"/>
              </a:defRPr>
            </a:lvl1pPr>
          </a:lstStyle>
          <a:p>
            <a:r>
              <a:rPr lang="en-US" sz="2000"/>
              <a:t>GAIN THE SKILLS MOST NEEDED IN YOUR COMMUNITY</a:t>
            </a:r>
            <a:endParaRPr lang="LID4096" sz="2000"/>
          </a:p>
        </p:txBody>
      </p:sp>
      <p:sp>
        <p:nvSpPr>
          <p:cNvPr id="28" name="TextBox 27">
            <a:extLst>
              <a:ext uri="{FF2B5EF4-FFF2-40B4-BE49-F238E27FC236}">
                <a16:creationId xmlns:a16="http://schemas.microsoft.com/office/drawing/2014/main" id="{455E2034-6028-A8A2-98F9-2455DD7AD019}"/>
              </a:ext>
            </a:extLst>
          </p:cNvPr>
          <p:cNvSpPr txBox="1"/>
          <p:nvPr/>
        </p:nvSpPr>
        <p:spPr>
          <a:xfrm>
            <a:off x="1690789" y="1443407"/>
            <a:ext cx="8151943" cy="646331"/>
          </a:xfrm>
          <a:prstGeom prst="rect">
            <a:avLst/>
          </a:prstGeom>
          <a:noFill/>
        </p:spPr>
        <p:txBody>
          <a:bodyPr wrap="square" rtlCol="0">
            <a:spAutoFit/>
          </a:bodyPr>
          <a:lstStyle/>
          <a:p>
            <a:r>
              <a:rPr lang="en-US">
                <a:solidFill>
                  <a:schemeClr val="tx1">
                    <a:lumMod val="95000"/>
                    <a:lumOff val="5000"/>
                  </a:schemeClr>
                </a:solidFill>
              </a:rPr>
              <a:t>The </a:t>
            </a:r>
            <a:r>
              <a:rPr lang="en-US" b="1">
                <a:solidFill>
                  <a:schemeClr val="accent1"/>
                </a:solidFill>
              </a:rPr>
              <a:t>ISN Fellowships </a:t>
            </a:r>
            <a:r>
              <a:rPr lang="en-US">
                <a:solidFill>
                  <a:schemeClr val="tx1">
                    <a:lumMod val="95000"/>
                    <a:lumOff val="5000"/>
                  </a:schemeClr>
                </a:solidFill>
              </a:rPr>
              <a:t>are highly customizable to offer training that is effective, accessible, and relevant.</a:t>
            </a:r>
            <a:endParaRPr lang="LID4096">
              <a:solidFill>
                <a:schemeClr val="tx1">
                  <a:lumMod val="95000"/>
                  <a:lumOff val="5000"/>
                </a:schemeClr>
              </a:solidFill>
            </a:endParaRPr>
          </a:p>
        </p:txBody>
      </p:sp>
      <p:sp>
        <p:nvSpPr>
          <p:cNvPr id="6" name="Rectangle: Rounded Corners 27">
            <a:extLst>
              <a:ext uri="{FF2B5EF4-FFF2-40B4-BE49-F238E27FC236}">
                <a16:creationId xmlns:a16="http://schemas.microsoft.com/office/drawing/2014/main" id="{A9DFD082-F784-51D2-A51E-67820F5B1234}"/>
              </a:ext>
            </a:extLst>
          </p:cNvPr>
          <p:cNvSpPr/>
          <p:nvPr/>
        </p:nvSpPr>
        <p:spPr>
          <a:xfrm>
            <a:off x="7506178" y="4999957"/>
            <a:ext cx="2749257" cy="60295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ea typeface="+mn-lt"/>
                <a:cs typeface="+mn-lt"/>
              </a:rPr>
              <a:t>theisn.org/</a:t>
            </a:r>
            <a:r>
              <a:rPr lang="fr-BE" sz="2000" err="1">
                <a:ea typeface="+mn-lt"/>
                <a:cs typeface="+mn-lt"/>
              </a:rPr>
              <a:t>fellowship</a:t>
            </a:r>
            <a:endParaRPr lang="fr-BE" sz="2000" err="1">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305FB47-73E8-207A-6FF8-A28512002EBA}"/>
              </a:ext>
            </a:extLst>
          </p:cNvPr>
          <p:cNvSpPr/>
          <p:nvPr/>
        </p:nvSpPr>
        <p:spPr>
          <a:xfrm>
            <a:off x="8752461" y="2026451"/>
            <a:ext cx="2405504"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11" name="Rounded Rectangle 11">
            <a:extLst>
              <a:ext uri="{FF2B5EF4-FFF2-40B4-BE49-F238E27FC236}">
                <a16:creationId xmlns:a16="http://schemas.microsoft.com/office/drawing/2014/main" id="{FC390EF8-113B-B8F0-65A3-E341747AEE81}"/>
              </a:ext>
            </a:extLst>
          </p:cNvPr>
          <p:cNvSpPr/>
          <p:nvPr/>
        </p:nvSpPr>
        <p:spPr>
          <a:xfrm>
            <a:off x="4893248" y="2026451"/>
            <a:ext cx="2405504"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10" name="Rounded Rectangle 11">
            <a:extLst>
              <a:ext uri="{FF2B5EF4-FFF2-40B4-BE49-F238E27FC236}">
                <a16:creationId xmlns:a16="http://schemas.microsoft.com/office/drawing/2014/main" id="{C66DAC32-7CEA-4C38-301F-F24F110ABB4C}"/>
              </a:ext>
            </a:extLst>
          </p:cNvPr>
          <p:cNvSpPr/>
          <p:nvPr/>
        </p:nvSpPr>
        <p:spPr>
          <a:xfrm>
            <a:off x="896054" y="2026451"/>
            <a:ext cx="2405504" cy="3248025"/>
          </a:xfrm>
          <a:prstGeom prst="roundRect">
            <a:avLst>
              <a:gd name="adj" fmla="val 7651"/>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34818" name="Title 6">
            <a:extLst>
              <a:ext uri="{FF2B5EF4-FFF2-40B4-BE49-F238E27FC236}">
                <a16:creationId xmlns:a16="http://schemas.microsoft.com/office/drawing/2014/main" id="{A4A595A0-29C3-13ED-71B5-CC1A713BE71D}"/>
              </a:ext>
            </a:extLst>
          </p:cNvPr>
          <p:cNvSpPr>
            <a:spLocks noGrp="1" noChangeArrowheads="1"/>
          </p:cNvSpPr>
          <p:nvPr>
            <p:ph type="title"/>
          </p:nvPr>
        </p:nvSpPr>
        <p:spPr/>
        <p:txBody>
          <a:bodyPr/>
          <a:lstStyle/>
          <a:p>
            <a:r>
              <a:rPr lang="en-GB" altLang="LID4096"/>
              <a:t>ISN </a:t>
            </a:r>
            <a:r>
              <a:rPr lang="en-GB" altLang="LID4096">
                <a:solidFill>
                  <a:schemeClr val="accent4"/>
                </a:solidFill>
              </a:rPr>
              <a:t>FELLOWSHIP</a:t>
            </a:r>
            <a:r>
              <a:rPr lang="en-GB" altLang="LID4096"/>
              <a:t> </a:t>
            </a:r>
            <a:r>
              <a:rPr lang="en-GB" altLang="LID4096" b="1">
                <a:solidFill>
                  <a:schemeClr val="accent4"/>
                </a:solidFill>
              </a:rPr>
              <a:t>DONATION</a:t>
            </a:r>
            <a:r>
              <a:rPr lang="LID4096" altLang="LID4096" b="1">
                <a:solidFill>
                  <a:schemeClr val="accent4"/>
                </a:solidFill>
              </a:rPr>
              <a:t> FUNDS</a:t>
            </a:r>
            <a:endParaRPr lang="en-GB" altLang="LID4096" b="1">
              <a:solidFill>
                <a:schemeClr val="accent4"/>
              </a:solidFill>
            </a:endParaRPr>
          </a:p>
        </p:txBody>
      </p:sp>
      <p:sp>
        <p:nvSpPr>
          <p:cNvPr id="34824" name="TextBox 12">
            <a:extLst>
              <a:ext uri="{FF2B5EF4-FFF2-40B4-BE49-F238E27FC236}">
                <a16:creationId xmlns:a16="http://schemas.microsoft.com/office/drawing/2014/main" id="{B26F24F3-8B88-27C7-CE77-D09D018F3679}"/>
              </a:ext>
            </a:extLst>
          </p:cNvPr>
          <p:cNvSpPr txBox="1">
            <a:spLocks noChangeArrowheads="1"/>
          </p:cNvSpPr>
          <p:nvPr/>
        </p:nvSpPr>
        <p:spPr bwMode="auto">
          <a:xfrm>
            <a:off x="692011" y="3465798"/>
            <a:ext cx="2813591" cy="369332"/>
          </a:xfrm>
          <a:prstGeom prst="rect">
            <a:avLst/>
          </a:prstGeom>
          <a:solidFill>
            <a:schemeClr val="accent2"/>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LID4096" altLang="LID4096" b="1">
                <a:solidFill>
                  <a:schemeClr val="bg1"/>
                </a:solidFill>
                <a:latin typeface="Arial" panose="020B0604020202020204" pitchFamily="34" charset="0"/>
                <a:cs typeface="Arial" panose="020B0604020202020204" pitchFamily="34" charset="0"/>
              </a:rPr>
              <a:t>Detlef Schlöndorff Fund</a:t>
            </a:r>
          </a:p>
        </p:txBody>
      </p:sp>
      <p:sp>
        <p:nvSpPr>
          <p:cNvPr id="34825" name="TextBox 13">
            <a:extLst>
              <a:ext uri="{FF2B5EF4-FFF2-40B4-BE49-F238E27FC236}">
                <a16:creationId xmlns:a16="http://schemas.microsoft.com/office/drawing/2014/main" id="{DDAB5A30-A74A-B33F-EDF1-B14B1F85BFE0}"/>
              </a:ext>
            </a:extLst>
          </p:cNvPr>
          <p:cNvSpPr txBox="1">
            <a:spLocks noChangeArrowheads="1"/>
          </p:cNvSpPr>
          <p:nvPr/>
        </p:nvSpPr>
        <p:spPr bwMode="auto">
          <a:xfrm>
            <a:off x="8084637" y="3465798"/>
            <a:ext cx="3741152" cy="369332"/>
          </a:xfrm>
          <a:prstGeom prst="rect">
            <a:avLst/>
          </a:prstGeom>
          <a:solidFill>
            <a:schemeClr val="accent2"/>
          </a:solidFill>
          <a:ln>
            <a:noFill/>
          </a:ln>
        </p:spPr>
        <p:txBody>
          <a:bodyPr wrap="none">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LID4096" altLang="LID4096"/>
              <a:t>Ravi Mehta AKI Fellowship Fund</a:t>
            </a:r>
          </a:p>
        </p:txBody>
      </p:sp>
      <p:sp>
        <p:nvSpPr>
          <p:cNvPr id="34826" name="TextBox 14">
            <a:extLst>
              <a:ext uri="{FF2B5EF4-FFF2-40B4-BE49-F238E27FC236}">
                <a16:creationId xmlns:a16="http://schemas.microsoft.com/office/drawing/2014/main" id="{EB5E895B-3680-F868-275A-37855A20FA7E}"/>
              </a:ext>
            </a:extLst>
          </p:cNvPr>
          <p:cNvSpPr txBox="1">
            <a:spLocks noChangeArrowheads="1"/>
          </p:cNvSpPr>
          <p:nvPr/>
        </p:nvSpPr>
        <p:spPr bwMode="auto">
          <a:xfrm>
            <a:off x="4599437" y="3465798"/>
            <a:ext cx="2993127" cy="369332"/>
          </a:xfrm>
          <a:prstGeom prst="rect">
            <a:avLst/>
          </a:prstGeom>
          <a:solidFill>
            <a:schemeClr val="accent2"/>
          </a:solidFill>
          <a:ln>
            <a:noFill/>
          </a:ln>
        </p:spPr>
        <p:txBody>
          <a:bodyPr wrap="none">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LID4096" altLang="LID4096"/>
              <a:t>Schrier Fellowships Fund</a:t>
            </a:r>
          </a:p>
        </p:txBody>
      </p:sp>
      <p:sp>
        <p:nvSpPr>
          <p:cNvPr id="34827" name="TextBox 15">
            <a:extLst>
              <a:ext uri="{FF2B5EF4-FFF2-40B4-BE49-F238E27FC236}">
                <a16:creationId xmlns:a16="http://schemas.microsoft.com/office/drawing/2014/main" id="{1E739CF2-0424-EC42-82DB-559E1D1D7630}"/>
              </a:ext>
            </a:extLst>
          </p:cNvPr>
          <p:cNvSpPr txBox="1">
            <a:spLocks noChangeArrowheads="1"/>
          </p:cNvSpPr>
          <p:nvPr/>
        </p:nvSpPr>
        <p:spPr bwMode="auto">
          <a:xfrm>
            <a:off x="889925" y="4016729"/>
            <a:ext cx="2417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solidFill>
                  <a:srgbClr val="000000"/>
                </a:solidFill>
                <a:latin typeface="Calibri"/>
                <a:cs typeface="Calibri"/>
              </a:rPr>
              <a:t>Launched in Dec. 2019 </a:t>
            </a:r>
            <a:endParaRPr lang="en-GB">
              <a:latin typeface="Calibri"/>
              <a:cs typeface="Calibri"/>
            </a:endParaRPr>
          </a:p>
          <a:p>
            <a:pPr eaLnBrk="1" hangingPunct="1"/>
            <a:endParaRPr lang="en-GB" altLang="LID4096">
              <a:solidFill>
                <a:srgbClr val="000000"/>
              </a:solidFill>
            </a:endParaRPr>
          </a:p>
          <a:p>
            <a:pPr algn="ctr" eaLnBrk="1" hangingPunct="1"/>
            <a:r>
              <a:rPr lang="en-GB" sz="3600" b="1">
                <a:solidFill>
                  <a:schemeClr val="accent4"/>
                </a:solidFill>
                <a:latin typeface="Arial"/>
                <a:cs typeface="Arial"/>
              </a:rPr>
              <a:t>4</a:t>
            </a:r>
            <a:r>
              <a:rPr lang="en-GB">
                <a:solidFill>
                  <a:schemeClr val="accent1"/>
                </a:solidFill>
                <a:latin typeface="Arial"/>
                <a:cs typeface="Arial"/>
              </a:rPr>
              <a:t>  </a:t>
            </a:r>
            <a:r>
              <a:rPr lang="en-GB">
                <a:solidFill>
                  <a:schemeClr val="accent4"/>
                </a:solidFill>
                <a:latin typeface="Arial"/>
                <a:cs typeface="Arial"/>
              </a:rPr>
              <a:t>fellows</a:t>
            </a:r>
            <a:r>
              <a:rPr lang="en-GB">
                <a:solidFill>
                  <a:schemeClr val="accent1"/>
                </a:solidFill>
                <a:latin typeface="Arial"/>
                <a:cs typeface="Arial"/>
              </a:rPr>
              <a:t> so far</a:t>
            </a:r>
            <a:endParaRPr lang="LID4096">
              <a:solidFill>
                <a:schemeClr val="accent1"/>
              </a:solidFill>
              <a:latin typeface="Arial"/>
              <a:cs typeface="Arial"/>
            </a:endParaRPr>
          </a:p>
        </p:txBody>
      </p:sp>
      <p:sp>
        <p:nvSpPr>
          <p:cNvPr id="34828" name="TextBox 16">
            <a:extLst>
              <a:ext uri="{FF2B5EF4-FFF2-40B4-BE49-F238E27FC236}">
                <a16:creationId xmlns:a16="http://schemas.microsoft.com/office/drawing/2014/main" id="{3CD53550-28B8-B05C-C54F-4DC76D602D6E}"/>
              </a:ext>
            </a:extLst>
          </p:cNvPr>
          <p:cNvSpPr txBox="1">
            <a:spLocks noChangeArrowheads="1"/>
          </p:cNvSpPr>
          <p:nvPr/>
        </p:nvSpPr>
        <p:spPr bwMode="auto">
          <a:xfrm>
            <a:off x="8411369" y="4015756"/>
            <a:ext cx="3087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solidFill>
                  <a:srgbClr val="000000"/>
                </a:solidFill>
                <a:latin typeface="Calibri"/>
                <a:cs typeface="Calibri"/>
              </a:rPr>
              <a:t>Launched in Feb. 2020 </a:t>
            </a:r>
            <a:endParaRPr lang="en-GB">
              <a:latin typeface="Calibri"/>
              <a:cs typeface="Calibri"/>
            </a:endParaRPr>
          </a:p>
          <a:p>
            <a:pPr eaLnBrk="1" hangingPunct="1"/>
            <a:endParaRPr lang="en-GB" altLang="LID4096">
              <a:solidFill>
                <a:srgbClr val="000000"/>
              </a:solidFill>
            </a:endParaRPr>
          </a:p>
          <a:p>
            <a:pPr algn="ctr">
              <a:defRPr/>
            </a:pPr>
            <a:r>
              <a:rPr lang="en-GB" sz="3600" b="1">
                <a:solidFill>
                  <a:schemeClr val="accent4"/>
                </a:solidFill>
                <a:latin typeface="Arial"/>
                <a:cs typeface="Arial"/>
              </a:rPr>
              <a:t>2</a:t>
            </a:r>
            <a:r>
              <a:rPr lang="en-GB">
                <a:solidFill>
                  <a:schemeClr val="accent2"/>
                </a:solidFill>
                <a:latin typeface="Arial"/>
                <a:cs typeface="Arial"/>
              </a:rPr>
              <a:t>  </a:t>
            </a:r>
            <a:r>
              <a:rPr lang="en-GB">
                <a:solidFill>
                  <a:schemeClr val="accent4"/>
                </a:solidFill>
                <a:latin typeface="Arial"/>
                <a:cs typeface="Arial"/>
              </a:rPr>
              <a:t>fellows</a:t>
            </a:r>
            <a:r>
              <a:rPr lang="en-GB">
                <a:solidFill>
                  <a:schemeClr val="accent2"/>
                </a:solidFill>
                <a:latin typeface="Arial"/>
                <a:cs typeface="Arial"/>
              </a:rPr>
              <a:t> so far</a:t>
            </a:r>
            <a:endParaRPr lang="LID4096">
              <a:solidFill>
                <a:schemeClr val="accent2"/>
              </a:solidFill>
            </a:endParaRPr>
          </a:p>
        </p:txBody>
      </p:sp>
      <p:sp>
        <p:nvSpPr>
          <p:cNvPr id="34829" name="TextBox 17">
            <a:extLst>
              <a:ext uri="{FF2B5EF4-FFF2-40B4-BE49-F238E27FC236}">
                <a16:creationId xmlns:a16="http://schemas.microsoft.com/office/drawing/2014/main" id="{7DF397BF-6B85-EB0A-196A-0115F6AA3E17}"/>
              </a:ext>
            </a:extLst>
          </p:cNvPr>
          <p:cNvSpPr txBox="1">
            <a:spLocks noChangeArrowheads="1"/>
          </p:cNvSpPr>
          <p:nvPr/>
        </p:nvSpPr>
        <p:spPr bwMode="auto">
          <a:xfrm>
            <a:off x="4887119" y="4016729"/>
            <a:ext cx="24177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LID4096">
                <a:solidFill>
                  <a:srgbClr val="000000"/>
                </a:solidFill>
                <a:latin typeface="Calibri"/>
                <a:cs typeface="Calibri"/>
              </a:rPr>
              <a:t>Set up in 2006  </a:t>
            </a:r>
          </a:p>
          <a:p>
            <a:pPr eaLnBrk="1" hangingPunct="1"/>
            <a:endParaRPr lang="LID4096" altLang="LID4096">
              <a:solidFill>
                <a:srgbClr val="000000"/>
              </a:solidFill>
            </a:endParaRPr>
          </a:p>
          <a:p>
            <a:pPr algn="ctr" eaLnBrk="1" hangingPunct="1"/>
            <a:r>
              <a:rPr lang="en-GB" sz="3600" b="1">
                <a:solidFill>
                  <a:schemeClr val="accent4"/>
                </a:solidFill>
                <a:latin typeface="Arial"/>
                <a:cs typeface="Arial"/>
              </a:rPr>
              <a:t>56</a:t>
            </a:r>
            <a:r>
              <a:rPr lang="en-GB">
                <a:solidFill>
                  <a:schemeClr val="accent2"/>
                </a:solidFill>
                <a:latin typeface="Arial"/>
                <a:cs typeface="Arial"/>
              </a:rPr>
              <a:t>  </a:t>
            </a:r>
            <a:r>
              <a:rPr lang="en-GB">
                <a:solidFill>
                  <a:schemeClr val="accent4"/>
                </a:solidFill>
                <a:latin typeface="Arial"/>
                <a:cs typeface="Arial"/>
              </a:rPr>
              <a:t>fellows</a:t>
            </a:r>
            <a:r>
              <a:rPr lang="en-GB">
                <a:solidFill>
                  <a:schemeClr val="accent2"/>
                </a:solidFill>
                <a:latin typeface="Arial"/>
                <a:cs typeface="Arial"/>
              </a:rPr>
              <a:t> so far</a:t>
            </a:r>
            <a:endParaRPr lang="LID4096">
              <a:solidFill>
                <a:schemeClr val="accent2"/>
              </a:solidFill>
              <a:latin typeface="Arial"/>
              <a:cs typeface="Arial"/>
            </a:endParaRPr>
          </a:p>
        </p:txBody>
      </p:sp>
      <p:sp>
        <p:nvSpPr>
          <p:cNvPr id="34830" name="Picture 18">
            <a:extLst>
              <a:ext uri="{FF2B5EF4-FFF2-40B4-BE49-F238E27FC236}">
                <a16:creationId xmlns:a16="http://schemas.microsoft.com/office/drawing/2014/main" id="{57FF6EB4-582E-5674-0044-82E29A8379DA}"/>
              </a:ext>
            </a:extLst>
          </p:cNvPr>
          <p:cNvSpPr>
            <a:spLocks noChangeAspect="1" noChangeArrowheads="1"/>
          </p:cNvSpPr>
          <p:nvPr/>
        </p:nvSpPr>
        <p:spPr bwMode="auto">
          <a:xfrm>
            <a:off x="9448800" y="127000"/>
            <a:ext cx="27432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20" name="Picture 19" descr="A person in a suit and tie&#10;&#10;Description automatically generated with medium confidence">
            <a:extLst>
              <a:ext uri="{FF2B5EF4-FFF2-40B4-BE49-F238E27FC236}">
                <a16:creationId xmlns:a16="http://schemas.microsoft.com/office/drawing/2014/main" id="{BB751BED-BA63-7DB1-FE5E-042422FDB386}"/>
              </a:ext>
            </a:extLst>
          </p:cNvPr>
          <p:cNvPicPr>
            <a:picLocks noChangeAspect="1"/>
          </p:cNvPicPr>
          <p:nvPr/>
        </p:nvPicPr>
        <p:blipFill>
          <a:blip r:embed="rId3"/>
          <a:stretch>
            <a:fillRect/>
          </a:stretch>
        </p:blipFill>
        <p:spPr>
          <a:xfrm>
            <a:off x="9200465" y="1409700"/>
            <a:ext cx="1425600" cy="1980000"/>
          </a:xfrm>
          <a:prstGeom prst="roundRect">
            <a:avLst>
              <a:gd name="adj" fmla="val 0"/>
            </a:avLst>
          </a:prstGeom>
        </p:spPr>
      </p:pic>
      <p:pic>
        <p:nvPicPr>
          <p:cNvPr id="21" name="Picture 20" descr="A person in a suit&#10;&#10;Description automatically generated with medium confidence">
            <a:extLst>
              <a:ext uri="{FF2B5EF4-FFF2-40B4-BE49-F238E27FC236}">
                <a16:creationId xmlns:a16="http://schemas.microsoft.com/office/drawing/2014/main" id="{1B5AD3C0-8EF8-06C8-1D2F-42F5E33B36CA}"/>
              </a:ext>
            </a:extLst>
          </p:cNvPr>
          <p:cNvPicPr>
            <a:picLocks noChangeAspect="1"/>
          </p:cNvPicPr>
          <p:nvPr/>
        </p:nvPicPr>
        <p:blipFill>
          <a:blip r:embed="rId4"/>
          <a:stretch>
            <a:fillRect/>
          </a:stretch>
        </p:blipFill>
        <p:spPr>
          <a:xfrm>
            <a:off x="5297813" y="1409700"/>
            <a:ext cx="1596375" cy="1980000"/>
          </a:xfrm>
          <a:prstGeom prst="roundRect">
            <a:avLst>
              <a:gd name="adj" fmla="val 0"/>
            </a:avLst>
          </a:prstGeom>
        </p:spPr>
      </p:pic>
      <p:pic>
        <p:nvPicPr>
          <p:cNvPr id="22" name="Picture 21" descr="A person in a suit&#10;&#10;Description automatically generated with low confidence">
            <a:extLst>
              <a:ext uri="{FF2B5EF4-FFF2-40B4-BE49-F238E27FC236}">
                <a16:creationId xmlns:a16="http://schemas.microsoft.com/office/drawing/2014/main" id="{EA23BA59-D3D0-3ECF-F8AE-153677F7FC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0840" y="1409700"/>
            <a:ext cx="1755932" cy="1980000"/>
          </a:xfrm>
          <a:prstGeom prst="roundRect">
            <a:avLst>
              <a:gd name="adj" fmla="val 0"/>
            </a:avLst>
          </a:prstGeom>
        </p:spPr>
      </p:pic>
      <p:sp>
        <p:nvSpPr>
          <p:cNvPr id="7" name="Rectangle: Rounded Corners 6">
            <a:extLst>
              <a:ext uri="{FF2B5EF4-FFF2-40B4-BE49-F238E27FC236}">
                <a16:creationId xmlns:a16="http://schemas.microsoft.com/office/drawing/2014/main" id="{EF4C095F-9424-324C-2A9D-93279BCA9B80}"/>
              </a:ext>
            </a:extLst>
          </p:cNvPr>
          <p:cNvSpPr/>
          <p:nvPr/>
        </p:nvSpPr>
        <p:spPr>
          <a:xfrm>
            <a:off x="7020021" y="5929294"/>
            <a:ext cx="3381523" cy="434947"/>
          </a:xfrm>
          <a:prstGeom prst="roundRect">
            <a:avLst>
              <a:gd name="adj"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fr-BE" sz="2000" b="1">
                <a:solidFill>
                  <a:schemeClr val="bg1"/>
                </a:solidFill>
                <a:latin typeface="Arial"/>
                <a:cs typeface="Arial"/>
              </a:rPr>
              <a:t>www.theisn.org/Donate</a:t>
            </a:r>
            <a:endParaRPr lang="LID4096" sz="2000" b="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2267659-B36D-06B1-3315-EAF91823A912}"/>
              </a:ext>
            </a:extLst>
          </p:cNvPr>
          <p:cNvSpPr txBox="1"/>
          <p:nvPr/>
        </p:nvSpPr>
        <p:spPr>
          <a:xfrm>
            <a:off x="1676739" y="5958435"/>
            <a:ext cx="6100762" cy="369332"/>
          </a:xfrm>
          <a:prstGeom prst="rect">
            <a:avLst/>
          </a:prstGeom>
          <a:noFill/>
        </p:spPr>
        <p:txBody>
          <a:bodyPr wrap="square" lIns="91440" tIns="45720" rIns="91440" bIns="45720" anchor="t">
            <a:spAutoFit/>
          </a:bodyPr>
          <a:lstStyle/>
          <a:p>
            <a:r>
              <a:rPr lang="en-US" sz="1800">
                <a:solidFill>
                  <a:schemeClr val="accent1"/>
                </a:solidFill>
                <a:effectLst/>
                <a:latin typeface="Arial"/>
                <a:cs typeface="Arial"/>
              </a:rPr>
              <a:t>Thanks to your contributions, we fund more </a:t>
            </a:r>
            <a:r>
              <a:rPr lang="en-US">
                <a:solidFill>
                  <a:schemeClr val="accent1"/>
                </a:solidFill>
                <a:latin typeface="Arial"/>
                <a:cs typeface="Arial"/>
              </a:rPr>
              <a:t>fellows</a:t>
            </a:r>
            <a:endParaRPr lang="LID4096">
              <a:solidFill>
                <a:schemeClr val="accent1"/>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3955D5E6-8293-8D36-ECE3-5C174251AE03}"/>
              </a:ext>
            </a:extLst>
          </p:cNvPr>
          <p:cNvSpPr>
            <a:spLocks noGrp="1"/>
          </p:cNvSpPr>
          <p:nvPr>
            <p:ph type="dt" sz="half" idx="2"/>
          </p:nvPr>
        </p:nvSpPr>
        <p:spPr/>
        <p:txBody>
          <a:bodyPr/>
          <a:lstStyle/>
          <a:p>
            <a:fld id="{59DB75A2-489C-468F-84DF-12877C7F8069}" type="datetime6">
              <a:rPr lang="en-GB" smtClean="0"/>
              <a:t>October 23</a:t>
            </a:fld>
            <a:endParaRPr lang="en-US"/>
          </a:p>
        </p:txBody>
      </p:sp>
      <p:sp>
        <p:nvSpPr>
          <p:cNvPr id="8" name="Footer Placeholder 7">
            <a:extLst>
              <a:ext uri="{FF2B5EF4-FFF2-40B4-BE49-F238E27FC236}">
                <a16:creationId xmlns:a16="http://schemas.microsoft.com/office/drawing/2014/main" id="{42DB9770-E620-7562-E080-007EEAD71053}"/>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F4A8A882-E418-8FF8-F25A-2FC9E7456AF1}"/>
              </a:ext>
            </a:extLst>
          </p:cNvPr>
          <p:cNvSpPr>
            <a:spLocks noGrp="1"/>
          </p:cNvSpPr>
          <p:nvPr>
            <p:ph type="sldNum" sz="quarter" idx="4"/>
          </p:nvPr>
        </p:nvSpPr>
        <p:spPr/>
        <p:txBody>
          <a:bodyPr/>
          <a:lstStyle/>
          <a:p>
            <a:fld id="{4A9CEFBC-9863-BD47-BA2B-008170C231CB}" type="slidenum">
              <a:rPr lang="en-US" smtClean="0"/>
              <a:pPr/>
              <a:t>12</a:t>
            </a:fld>
            <a:endParaRPr lang="en-US"/>
          </a:p>
        </p:txBody>
      </p:sp>
      <p:sp>
        <p:nvSpPr>
          <p:cNvPr id="24" name="TextBox 23">
            <a:extLst>
              <a:ext uri="{FF2B5EF4-FFF2-40B4-BE49-F238E27FC236}">
                <a16:creationId xmlns:a16="http://schemas.microsoft.com/office/drawing/2014/main" id="{5B770274-4746-AB4B-2337-C7182B5A865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3" name="Arc 2">
            <a:extLst>
              <a:ext uri="{FF2B5EF4-FFF2-40B4-BE49-F238E27FC236}">
                <a16:creationId xmlns:a16="http://schemas.microsoft.com/office/drawing/2014/main" id="{E0282D2D-1B08-1596-C91E-93CE306E707B}"/>
              </a:ext>
            </a:extLst>
          </p:cNvPr>
          <p:cNvSpPr/>
          <p:nvPr/>
        </p:nvSpPr>
        <p:spPr>
          <a:xfrm rot="10800000">
            <a:off x="397852" y="3609325"/>
            <a:ext cx="1209672" cy="1414210"/>
          </a:xfrm>
          <a:custGeom>
            <a:avLst/>
            <a:gdLst>
              <a:gd name="connsiteX0" fmla="*/ 429511 w 1209672"/>
              <a:gd name="connsiteY0" fmla="*/ 30359 h 1414210"/>
              <a:gd name="connsiteX1" fmla="*/ 1090570 w 1209672"/>
              <a:gd name="connsiteY1" fmla="*/ 285765 h 1414210"/>
              <a:gd name="connsiteX2" fmla="*/ 1174487 w 1209672"/>
              <a:gd name="connsiteY2" fmla="*/ 944761 h 1414210"/>
              <a:gd name="connsiteX3" fmla="*/ 604836 w 1209672"/>
              <a:gd name="connsiteY3" fmla="*/ 707105 h 1414210"/>
              <a:gd name="connsiteX4" fmla="*/ 429511 w 1209672"/>
              <a:gd name="connsiteY4" fmla="*/ 30359 h 1414210"/>
              <a:gd name="connsiteX0" fmla="*/ 429511 w 1209672"/>
              <a:gd name="connsiteY0" fmla="*/ 30359 h 1414210"/>
              <a:gd name="connsiteX1" fmla="*/ 1090570 w 1209672"/>
              <a:gd name="connsiteY1" fmla="*/ 285765 h 1414210"/>
              <a:gd name="connsiteX2" fmla="*/ 1174487 w 1209672"/>
              <a:gd name="connsiteY2" fmla="*/ 944761 h 1414210"/>
            </a:gdLst>
            <a:ahLst/>
            <a:cxnLst>
              <a:cxn ang="0">
                <a:pos x="connsiteX0" y="connsiteY0"/>
              </a:cxn>
              <a:cxn ang="0">
                <a:pos x="connsiteX1" y="connsiteY1"/>
              </a:cxn>
              <a:cxn ang="0">
                <a:pos x="connsiteX2" y="connsiteY2"/>
              </a:cxn>
            </a:cxnLst>
            <a:rect l="l" t="t" r="r" b="b"/>
            <a:pathLst>
              <a:path w="1209672" h="1414210" stroke="0" extrusionOk="0">
                <a:moveTo>
                  <a:pt x="429511" y="30359"/>
                </a:moveTo>
                <a:cubicBezTo>
                  <a:pt x="636830" y="-79030"/>
                  <a:pt x="898048" y="61186"/>
                  <a:pt x="1090570" y="285765"/>
                </a:cubicBezTo>
                <a:cubicBezTo>
                  <a:pt x="1233524" y="480066"/>
                  <a:pt x="1228928" y="722914"/>
                  <a:pt x="1174487" y="944761"/>
                </a:cubicBezTo>
                <a:cubicBezTo>
                  <a:pt x="895655" y="832499"/>
                  <a:pt x="760008" y="777847"/>
                  <a:pt x="604836" y="707105"/>
                </a:cubicBezTo>
                <a:cubicBezTo>
                  <a:pt x="634455" y="595408"/>
                  <a:pt x="546816" y="359729"/>
                  <a:pt x="429511" y="30359"/>
                </a:cubicBezTo>
                <a:close/>
              </a:path>
              <a:path w="1209672" h="1414210" fill="none" extrusionOk="0">
                <a:moveTo>
                  <a:pt x="429511" y="30359"/>
                </a:moveTo>
                <a:cubicBezTo>
                  <a:pt x="669691" y="-96199"/>
                  <a:pt x="922106" y="68707"/>
                  <a:pt x="1090570" y="285765"/>
                </a:cubicBezTo>
                <a:cubicBezTo>
                  <a:pt x="1244505" y="494131"/>
                  <a:pt x="1276725" y="730757"/>
                  <a:pt x="1174487" y="944761"/>
                </a:cubicBezTo>
              </a:path>
              <a:path w="1209672" h="1414210" fill="none" stroke="0" extrusionOk="0">
                <a:moveTo>
                  <a:pt x="429511" y="30359"/>
                </a:moveTo>
                <a:cubicBezTo>
                  <a:pt x="709220" y="-51981"/>
                  <a:pt x="946517" y="29373"/>
                  <a:pt x="1090570" y="285765"/>
                </a:cubicBezTo>
                <a:cubicBezTo>
                  <a:pt x="1200650" y="473731"/>
                  <a:pt x="1228164" y="735830"/>
                  <a:pt x="1174487" y="944761"/>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1358739"/>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4" name="Arc 3">
            <a:extLst>
              <a:ext uri="{FF2B5EF4-FFF2-40B4-BE49-F238E27FC236}">
                <a16:creationId xmlns:a16="http://schemas.microsoft.com/office/drawing/2014/main" id="{FF4C57A6-2F37-09BA-CB03-938A43C58526}"/>
              </a:ext>
            </a:extLst>
          </p:cNvPr>
          <p:cNvSpPr/>
          <p:nvPr/>
        </p:nvSpPr>
        <p:spPr>
          <a:xfrm rot="10800000">
            <a:off x="4282283" y="3609325"/>
            <a:ext cx="1209672" cy="1414210"/>
          </a:xfrm>
          <a:custGeom>
            <a:avLst/>
            <a:gdLst>
              <a:gd name="connsiteX0" fmla="*/ 435074 w 1209672"/>
              <a:gd name="connsiteY0" fmla="*/ 28423 h 1414210"/>
              <a:gd name="connsiteX1" fmla="*/ 1092027 w 1209672"/>
              <a:gd name="connsiteY1" fmla="*/ 288070 h 1414210"/>
              <a:gd name="connsiteX2" fmla="*/ 1174487 w 1209672"/>
              <a:gd name="connsiteY2" fmla="*/ 944760 h 1414210"/>
              <a:gd name="connsiteX3" fmla="*/ 604836 w 1209672"/>
              <a:gd name="connsiteY3" fmla="*/ 707105 h 1414210"/>
              <a:gd name="connsiteX4" fmla="*/ 435074 w 1209672"/>
              <a:gd name="connsiteY4" fmla="*/ 28423 h 1414210"/>
              <a:gd name="connsiteX0" fmla="*/ 435074 w 1209672"/>
              <a:gd name="connsiteY0" fmla="*/ 28423 h 1414210"/>
              <a:gd name="connsiteX1" fmla="*/ 1092027 w 1209672"/>
              <a:gd name="connsiteY1" fmla="*/ 288070 h 1414210"/>
              <a:gd name="connsiteX2" fmla="*/ 1174487 w 1209672"/>
              <a:gd name="connsiteY2" fmla="*/ 944760 h 1414210"/>
            </a:gdLst>
            <a:ahLst/>
            <a:cxnLst>
              <a:cxn ang="0">
                <a:pos x="connsiteX0" y="connsiteY0"/>
              </a:cxn>
              <a:cxn ang="0">
                <a:pos x="connsiteX1" y="connsiteY1"/>
              </a:cxn>
              <a:cxn ang="0">
                <a:pos x="connsiteX2" y="connsiteY2"/>
              </a:cxn>
            </a:cxnLst>
            <a:rect l="l" t="t" r="r" b="b"/>
            <a:pathLst>
              <a:path w="1209672" h="1414210" stroke="0" extrusionOk="0">
                <a:moveTo>
                  <a:pt x="435074" y="28423"/>
                </a:moveTo>
                <a:cubicBezTo>
                  <a:pt x="657168" y="-68407"/>
                  <a:pt x="936137" y="50766"/>
                  <a:pt x="1092027" y="288070"/>
                </a:cubicBezTo>
                <a:cubicBezTo>
                  <a:pt x="1219666" y="479145"/>
                  <a:pt x="1208478" y="724510"/>
                  <a:pt x="1174487" y="944760"/>
                </a:cubicBezTo>
                <a:cubicBezTo>
                  <a:pt x="894805" y="831109"/>
                  <a:pt x="758292" y="776461"/>
                  <a:pt x="604836" y="707105"/>
                </a:cubicBezTo>
                <a:cubicBezTo>
                  <a:pt x="607289" y="514878"/>
                  <a:pt x="530657" y="201396"/>
                  <a:pt x="435074" y="28423"/>
                </a:cubicBezTo>
                <a:close/>
              </a:path>
              <a:path w="1209672" h="1414210" fill="none" extrusionOk="0">
                <a:moveTo>
                  <a:pt x="435074" y="28423"/>
                </a:moveTo>
                <a:cubicBezTo>
                  <a:pt x="678151" y="-62765"/>
                  <a:pt x="929872" y="64851"/>
                  <a:pt x="1092027" y="288070"/>
                </a:cubicBezTo>
                <a:cubicBezTo>
                  <a:pt x="1221881" y="483363"/>
                  <a:pt x="1269129" y="729955"/>
                  <a:pt x="1174487" y="944760"/>
                </a:cubicBezTo>
              </a:path>
              <a:path w="1209672" h="1414210" fill="none" stroke="0" extrusionOk="0">
                <a:moveTo>
                  <a:pt x="435074" y="28423"/>
                </a:moveTo>
                <a:cubicBezTo>
                  <a:pt x="696712" y="-52854"/>
                  <a:pt x="964832" y="633"/>
                  <a:pt x="1092027" y="288070"/>
                </a:cubicBezTo>
                <a:cubicBezTo>
                  <a:pt x="1180304" y="472628"/>
                  <a:pt x="1208723" y="754813"/>
                  <a:pt x="1174487" y="944760"/>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57389"/>
                      <a:gd name="adj2" fmla="val 1358739"/>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5" name="Arc 4">
            <a:extLst>
              <a:ext uri="{FF2B5EF4-FFF2-40B4-BE49-F238E27FC236}">
                <a16:creationId xmlns:a16="http://schemas.microsoft.com/office/drawing/2014/main" id="{FC9869A3-56AE-8FD5-655D-06F43199EFA6}"/>
              </a:ext>
            </a:extLst>
          </p:cNvPr>
          <p:cNvSpPr/>
          <p:nvPr/>
        </p:nvSpPr>
        <p:spPr>
          <a:xfrm rot="10800000">
            <a:off x="8153400" y="3609325"/>
            <a:ext cx="1290793" cy="1414210"/>
          </a:xfrm>
          <a:custGeom>
            <a:avLst/>
            <a:gdLst>
              <a:gd name="connsiteX0" fmla="*/ 466819 w 1290793"/>
              <a:gd name="connsiteY0" fmla="*/ 27607 h 1414210"/>
              <a:gd name="connsiteX1" fmla="*/ 1153142 w 1290793"/>
              <a:gd name="connsiteY1" fmla="*/ 270601 h 1414210"/>
              <a:gd name="connsiteX2" fmla="*/ 1245845 w 1290793"/>
              <a:gd name="connsiteY2" fmla="*/ 966372 h 1414210"/>
              <a:gd name="connsiteX3" fmla="*/ 645397 w 1290793"/>
              <a:gd name="connsiteY3" fmla="*/ 707105 h 1414210"/>
              <a:gd name="connsiteX4" fmla="*/ 466819 w 1290793"/>
              <a:gd name="connsiteY4" fmla="*/ 27607 h 1414210"/>
              <a:gd name="connsiteX0" fmla="*/ 466819 w 1290793"/>
              <a:gd name="connsiteY0" fmla="*/ 27607 h 1414210"/>
              <a:gd name="connsiteX1" fmla="*/ 1153142 w 1290793"/>
              <a:gd name="connsiteY1" fmla="*/ 270601 h 1414210"/>
              <a:gd name="connsiteX2" fmla="*/ 1245845 w 1290793"/>
              <a:gd name="connsiteY2" fmla="*/ 966372 h 1414210"/>
            </a:gdLst>
            <a:ahLst/>
            <a:cxnLst>
              <a:cxn ang="0">
                <a:pos x="connsiteX0" y="connsiteY0"/>
              </a:cxn>
              <a:cxn ang="0">
                <a:pos x="connsiteX1" y="connsiteY1"/>
              </a:cxn>
              <a:cxn ang="0">
                <a:pos x="connsiteX2" y="connsiteY2"/>
              </a:cxn>
            </a:cxnLst>
            <a:rect l="l" t="t" r="r" b="b"/>
            <a:pathLst>
              <a:path w="1290793" h="1414210" stroke="0" extrusionOk="0">
                <a:moveTo>
                  <a:pt x="466819" y="27607"/>
                </a:moveTo>
                <a:cubicBezTo>
                  <a:pt x="683480" y="-74242"/>
                  <a:pt x="952127" y="58579"/>
                  <a:pt x="1153142" y="270601"/>
                </a:cubicBezTo>
                <a:cubicBezTo>
                  <a:pt x="1310126" y="471339"/>
                  <a:pt x="1293224" y="734023"/>
                  <a:pt x="1245845" y="966372"/>
                </a:cubicBezTo>
                <a:cubicBezTo>
                  <a:pt x="1016674" y="881121"/>
                  <a:pt x="950276" y="823856"/>
                  <a:pt x="645397" y="707105"/>
                </a:cubicBezTo>
                <a:cubicBezTo>
                  <a:pt x="584730" y="461745"/>
                  <a:pt x="516182" y="218594"/>
                  <a:pt x="466819" y="27607"/>
                </a:cubicBezTo>
                <a:close/>
              </a:path>
              <a:path w="1290793" h="1414210" fill="none" extrusionOk="0">
                <a:moveTo>
                  <a:pt x="466819" y="27607"/>
                </a:moveTo>
                <a:cubicBezTo>
                  <a:pt x="714342" y="-100426"/>
                  <a:pt x="961837" y="84394"/>
                  <a:pt x="1153142" y="270601"/>
                </a:cubicBezTo>
                <a:cubicBezTo>
                  <a:pt x="1331821" y="488921"/>
                  <a:pt x="1353972" y="738660"/>
                  <a:pt x="1245845" y="966372"/>
                </a:cubicBezTo>
              </a:path>
              <a:path w="1290793" h="1414210" fill="none" stroke="0" extrusionOk="0">
                <a:moveTo>
                  <a:pt x="466819" y="27607"/>
                </a:moveTo>
                <a:cubicBezTo>
                  <a:pt x="768795" y="-46220"/>
                  <a:pt x="1015176" y="-5971"/>
                  <a:pt x="1153142" y="270601"/>
                </a:cubicBezTo>
                <a:cubicBezTo>
                  <a:pt x="1259341" y="462668"/>
                  <a:pt x="1327204" y="735344"/>
                  <a:pt x="1245845" y="966372"/>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16510"/>
                      <a:gd name="adj2" fmla="val 1401246"/>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B71100-C60E-4D49-7C31-3CC31B3F0DCB}"/>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itle 1">
            <a:extLst>
              <a:ext uri="{FF2B5EF4-FFF2-40B4-BE49-F238E27FC236}">
                <a16:creationId xmlns:a16="http://schemas.microsoft.com/office/drawing/2014/main" id="{E6B1364E-B742-9697-D295-F1AA6CA50348}"/>
              </a:ext>
            </a:extLst>
          </p:cNvPr>
          <p:cNvSpPr>
            <a:spLocks noGrp="1"/>
          </p:cNvSpPr>
          <p:nvPr>
            <p:ph type="title"/>
          </p:nvPr>
        </p:nvSpPr>
        <p:spPr>
          <a:xfrm>
            <a:off x="1600200" y="357725"/>
            <a:ext cx="8296274" cy="650875"/>
          </a:xfrm>
        </p:spPr>
        <p:txBody>
          <a:bodyPr rtlCol="0">
            <a:normAutofit fontScale="90000"/>
          </a:bodyPr>
          <a:lstStyle/>
          <a:p>
            <a:pPr fontAlgn="auto">
              <a:spcAft>
                <a:spcPts val="0"/>
              </a:spcAft>
              <a:defRPr/>
            </a:pPr>
            <a:r>
              <a:rPr lang="en-BE" spc="-20">
                <a:cs typeface="Arial"/>
              </a:rPr>
              <a:t>I</a:t>
            </a:r>
            <a:r>
              <a:rPr lang="en-GB" spc="-20">
                <a:cs typeface="Arial"/>
              </a:rPr>
              <a:t>N</a:t>
            </a:r>
            <a:r>
              <a:rPr lang="en-BE" spc="-20">
                <a:cs typeface="Arial"/>
              </a:rPr>
              <a:t>TERVENTIONAL NEPHROLOGY SCHOLARSHIPS</a:t>
            </a:r>
            <a:endParaRPr lang="en-BE" spc="-20">
              <a:highlight>
                <a:srgbClr val="FFFF00"/>
              </a:highlight>
              <a:cs typeface="Arial"/>
            </a:endParaRPr>
          </a:p>
        </p:txBody>
      </p:sp>
      <p:sp>
        <p:nvSpPr>
          <p:cNvPr id="35843" name="Content Placeholder 19">
            <a:extLst>
              <a:ext uri="{FF2B5EF4-FFF2-40B4-BE49-F238E27FC236}">
                <a16:creationId xmlns:a16="http://schemas.microsoft.com/office/drawing/2014/main" id="{EE9ED277-B744-F2A7-AD63-25CC948A9631}"/>
              </a:ext>
            </a:extLst>
          </p:cNvPr>
          <p:cNvSpPr txBox="1">
            <a:spLocks noChangeArrowheads="1"/>
          </p:cNvSpPr>
          <p:nvPr/>
        </p:nvSpPr>
        <p:spPr bwMode="auto">
          <a:xfrm>
            <a:off x="738961" y="1590267"/>
            <a:ext cx="6073775" cy="22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nSpc>
                <a:spcPct val="100000"/>
              </a:lnSpc>
              <a:buClr>
                <a:srgbClr val="183142"/>
              </a:buClr>
              <a:buSzPct val="60000"/>
              <a:buNone/>
            </a:pPr>
            <a:r>
              <a:rPr lang="en-US" sz="2000">
                <a:latin typeface="Calibri"/>
                <a:cs typeface="Arial"/>
              </a:rPr>
              <a:t>The </a:t>
            </a:r>
            <a:r>
              <a:rPr lang="en-US" sz="2000" b="1">
                <a:solidFill>
                  <a:schemeClr val="accent1"/>
                </a:solidFill>
                <a:latin typeface="Calibri"/>
                <a:cs typeface="Arial"/>
              </a:rPr>
              <a:t>Interventional Nephrology Scholarship Program </a:t>
            </a:r>
            <a:r>
              <a:rPr lang="en-US" sz="2000">
                <a:latin typeface="Calibri"/>
                <a:cs typeface="Arial"/>
              </a:rPr>
              <a:t>offers a two-part training program: </a:t>
            </a:r>
            <a:endParaRPr lang="en-US" altLang="LID4096" sz="2000">
              <a:latin typeface="Calibri" panose="020F0502020204030204" pitchFamily="34" charset="0"/>
            </a:endParaRPr>
          </a:p>
          <a:p>
            <a:pPr marL="628650" indent="-342900">
              <a:lnSpc>
                <a:spcPct val="100000"/>
              </a:lnSpc>
              <a:buClr>
                <a:schemeClr val="accent4"/>
              </a:buClr>
              <a:buSzPct val="100000"/>
            </a:pPr>
            <a:r>
              <a:rPr lang="en-US" sz="2000">
                <a:latin typeface="Calibri"/>
                <a:cs typeface="Arial"/>
              </a:rPr>
              <a:t>An online e-learning curriculum on the ISN Academy</a:t>
            </a:r>
          </a:p>
          <a:p>
            <a:pPr marL="628650" indent="-342900">
              <a:lnSpc>
                <a:spcPct val="100000"/>
              </a:lnSpc>
              <a:buClr>
                <a:schemeClr val="accent4"/>
              </a:buClr>
              <a:buSzPct val="100000"/>
            </a:pPr>
            <a:r>
              <a:rPr lang="en-US" sz="2000">
                <a:latin typeface="Calibri"/>
                <a:cs typeface="Arial"/>
              </a:rPr>
              <a:t>Up to three months of on-site training at one of twelve Interventional Nephrology Training Centers</a:t>
            </a:r>
            <a:endParaRPr lang="LID4096" sz="2000" b="1" i="1">
              <a:latin typeface="Calibri"/>
              <a:cs typeface="Arial"/>
            </a:endParaRPr>
          </a:p>
        </p:txBody>
      </p:sp>
      <p:sp>
        <p:nvSpPr>
          <p:cNvPr id="35845" name="Image 13">
            <a:extLst>
              <a:ext uri="{FF2B5EF4-FFF2-40B4-BE49-F238E27FC236}">
                <a16:creationId xmlns:a16="http://schemas.microsoft.com/office/drawing/2014/main" id="{1ABFDCCA-7314-729D-4ABE-E3FFC3552A44}"/>
              </a:ext>
            </a:extLst>
          </p:cNvPr>
          <p:cNvSpPr>
            <a:spLocks noChangeAspect="1" noChangeArrowheads="1"/>
          </p:cNvSpPr>
          <p:nvPr/>
        </p:nvSpPr>
        <p:spPr bwMode="auto">
          <a:xfrm>
            <a:off x="7962900" y="995363"/>
            <a:ext cx="385603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35846" name="Rectangle 17">
            <a:extLst>
              <a:ext uri="{FF2B5EF4-FFF2-40B4-BE49-F238E27FC236}">
                <a16:creationId xmlns:a16="http://schemas.microsoft.com/office/drawing/2014/main" id="{404FEE4F-B613-9633-81A2-A72269510A76}"/>
              </a:ext>
            </a:extLst>
          </p:cNvPr>
          <p:cNvSpPr>
            <a:spLocks noChangeArrowheads="1"/>
          </p:cNvSpPr>
          <p:nvPr/>
        </p:nvSpPr>
        <p:spPr bwMode="auto">
          <a:xfrm>
            <a:off x="248444" y="6038850"/>
            <a:ext cx="11695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a:t>For more information contact </a:t>
            </a:r>
            <a:r>
              <a:rPr lang="fr-BE" altLang="LID4096">
                <a:hlinkClick r:id="rId3"/>
              </a:rPr>
              <a:t>programs@theisn.org</a:t>
            </a:r>
            <a:r>
              <a:rPr lang="fr-BE" altLang="LID4096"/>
              <a:t> </a:t>
            </a:r>
            <a:r>
              <a:rPr lang="en-US" altLang="LID4096"/>
              <a:t>or visit </a:t>
            </a:r>
            <a:r>
              <a:rPr lang="en-US" altLang="LID4096">
                <a:hlinkClick r:id="rId4"/>
              </a:rPr>
              <a:t>www.theisn.org/in</a:t>
            </a:r>
            <a:endParaRPr lang="en-US" altLang="LID4096">
              <a:solidFill>
                <a:srgbClr val="861722"/>
              </a:solidFill>
            </a:endParaRPr>
          </a:p>
        </p:txBody>
      </p:sp>
      <p:pic>
        <p:nvPicPr>
          <p:cNvPr id="16" name="Picture 15">
            <a:extLst>
              <a:ext uri="{FF2B5EF4-FFF2-40B4-BE49-F238E27FC236}">
                <a16:creationId xmlns:a16="http://schemas.microsoft.com/office/drawing/2014/main" id="{38507E27-7FBE-6DEE-B8CE-9F410DE9272B}"/>
              </a:ext>
            </a:extLst>
          </p:cNvPr>
          <p:cNvPicPr>
            <a:picLocks noChangeAspect="1"/>
          </p:cNvPicPr>
          <p:nvPr/>
        </p:nvPicPr>
        <p:blipFill>
          <a:blip r:embed="rId5"/>
          <a:srcRect/>
          <a:stretch/>
        </p:blipFill>
        <p:spPr>
          <a:xfrm>
            <a:off x="686442" y="158710"/>
            <a:ext cx="983199" cy="983199"/>
          </a:xfrm>
          <a:prstGeom prst="rect">
            <a:avLst/>
          </a:prstGeom>
        </p:spPr>
      </p:pic>
      <p:pic>
        <p:nvPicPr>
          <p:cNvPr id="13" name="Image 9">
            <a:extLst>
              <a:ext uri="{FF2B5EF4-FFF2-40B4-BE49-F238E27FC236}">
                <a16:creationId xmlns:a16="http://schemas.microsoft.com/office/drawing/2014/main" id="{082F40B5-AC14-7148-315A-01043F9261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983" y="80487"/>
            <a:ext cx="2147566" cy="1154913"/>
          </a:xfrm>
          <a:prstGeom prst="rect">
            <a:avLst/>
          </a:prstGeom>
        </p:spPr>
      </p:pic>
      <p:sp>
        <p:nvSpPr>
          <p:cNvPr id="9" name="Date Placeholder 8">
            <a:extLst>
              <a:ext uri="{FF2B5EF4-FFF2-40B4-BE49-F238E27FC236}">
                <a16:creationId xmlns:a16="http://schemas.microsoft.com/office/drawing/2014/main" id="{74D47A11-DDEF-5F52-DA82-13BC75C9052B}"/>
              </a:ext>
            </a:extLst>
          </p:cNvPr>
          <p:cNvSpPr>
            <a:spLocks noGrp="1"/>
          </p:cNvSpPr>
          <p:nvPr>
            <p:ph type="dt" sz="half" idx="2"/>
          </p:nvPr>
        </p:nvSpPr>
        <p:spPr/>
        <p:txBody>
          <a:bodyPr/>
          <a:lstStyle/>
          <a:p>
            <a:fld id="{AE77F7F7-640C-4E0B-9730-4F6F15F3E9B3}" type="datetime6">
              <a:rPr lang="en-GB" smtClean="0"/>
              <a:t>October 23</a:t>
            </a:fld>
            <a:endParaRPr lang="en-US"/>
          </a:p>
        </p:txBody>
      </p:sp>
      <p:sp>
        <p:nvSpPr>
          <p:cNvPr id="10" name="Footer Placeholder 9">
            <a:extLst>
              <a:ext uri="{FF2B5EF4-FFF2-40B4-BE49-F238E27FC236}">
                <a16:creationId xmlns:a16="http://schemas.microsoft.com/office/drawing/2014/main" id="{3ABA6B24-5976-65E9-1F6A-547F6A9A7B1A}"/>
              </a:ext>
            </a:extLst>
          </p:cNvPr>
          <p:cNvSpPr>
            <a:spLocks noGrp="1"/>
          </p:cNvSpPr>
          <p:nvPr>
            <p:ph type="ftr" sz="quarter" idx="3"/>
          </p:nvPr>
        </p:nvSpPr>
        <p:spPr/>
        <p:txBody>
          <a:bodyPr/>
          <a:lstStyle/>
          <a:p>
            <a:r>
              <a:rPr lang="en-US"/>
              <a:t>International Society of Nephrology</a:t>
            </a:r>
          </a:p>
        </p:txBody>
      </p:sp>
      <p:sp>
        <p:nvSpPr>
          <p:cNvPr id="11" name="Slide Number Placeholder 10">
            <a:extLst>
              <a:ext uri="{FF2B5EF4-FFF2-40B4-BE49-F238E27FC236}">
                <a16:creationId xmlns:a16="http://schemas.microsoft.com/office/drawing/2014/main" id="{5226565F-CCCA-4E52-5B71-E322A38B990B}"/>
              </a:ext>
            </a:extLst>
          </p:cNvPr>
          <p:cNvSpPr>
            <a:spLocks noGrp="1"/>
          </p:cNvSpPr>
          <p:nvPr>
            <p:ph type="sldNum" sz="quarter" idx="4"/>
          </p:nvPr>
        </p:nvSpPr>
        <p:spPr/>
        <p:txBody>
          <a:bodyPr/>
          <a:lstStyle/>
          <a:p>
            <a:fld id="{4A9CEFBC-9863-BD47-BA2B-008170C231CB}" type="slidenum">
              <a:rPr lang="en-US" smtClean="0"/>
              <a:pPr/>
              <a:t>13</a:t>
            </a:fld>
            <a:endParaRPr lang="en-US"/>
          </a:p>
        </p:txBody>
      </p:sp>
      <p:sp>
        <p:nvSpPr>
          <p:cNvPr id="24" name="TextBox 23">
            <a:extLst>
              <a:ext uri="{FF2B5EF4-FFF2-40B4-BE49-F238E27FC236}">
                <a16:creationId xmlns:a16="http://schemas.microsoft.com/office/drawing/2014/main" id="{A17B498D-F666-FC8D-0AE1-5689D27899E0}"/>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3" name="Rectangle 2">
            <a:extLst>
              <a:ext uri="{FF2B5EF4-FFF2-40B4-BE49-F238E27FC236}">
                <a16:creationId xmlns:a16="http://schemas.microsoft.com/office/drawing/2014/main" id="{CB5CB570-F0CD-FB14-B691-969A0C9BF705}"/>
              </a:ext>
            </a:extLst>
          </p:cNvPr>
          <p:cNvSpPr>
            <a:spLocks noChangeArrowheads="1"/>
          </p:cNvSpPr>
          <p:nvPr/>
        </p:nvSpPr>
        <p:spPr bwMode="auto">
          <a:xfrm>
            <a:off x="1863062" y="4196525"/>
            <a:ext cx="2702828"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LID4096">
                <a:solidFill>
                  <a:schemeClr val="accent2"/>
                </a:solidFill>
                <a:latin typeface="Arial"/>
                <a:cs typeface="Arial"/>
              </a:rPr>
              <a:t>ANNUAL DEADLINE: </a:t>
            </a:r>
          </a:p>
        </p:txBody>
      </p:sp>
      <p:pic>
        <p:nvPicPr>
          <p:cNvPr id="8" name="Picture 7" descr="A picture containing clothing, person, footwear, cartoon&#10;&#10;Description automatically generated">
            <a:extLst>
              <a:ext uri="{FF2B5EF4-FFF2-40B4-BE49-F238E27FC236}">
                <a16:creationId xmlns:a16="http://schemas.microsoft.com/office/drawing/2014/main" id="{2D846E91-C046-105E-0DC4-8FA73A9601F1}"/>
              </a:ext>
            </a:extLst>
          </p:cNvPr>
          <p:cNvPicPr>
            <a:picLocks noChangeAspect="1"/>
          </p:cNvPicPr>
          <p:nvPr/>
        </p:nvPicPr>
        <p:blipFill>
          <a:blip r:embed="rId7"/>
          <a:stretch>
            <a:fillRect/>
          </a:stretch>
        </p:blipFill>
        <p:spPr>
          <a:xfrm flipH="1">
            <a:off x="6492386" y="2094596"/>
            <a:ext cx="4849875" cy="3234652"/>
          </a:xfrm>
          <a:prstGeom prst="rect">
            <a:avLst/>
          </a:prstGeom>
        </p:spPr>
      </p:pic>
      <p:grpSp>
        <p:nvGrpSpPr>
          <p:cNvPr id="18" name="Group 17">
            <a:extLst>
              <a:ext uri="{FF2B5EF4-FFF2-40B4-BE49-F238E27FC236}">
                <a16:creationId xmlns:a16="http://schemas.microsoft.com/office/drawing/2014/main" id="{DDF5ABC8-94A7-7C3C-4E84-F083BB834263}"/>
              </a:ext>
            </a:extLst>
          </p:cNvPr>
          <p:cNvGrpSpPr/>
          <p:nvPr/>
        </p:nvGrpSpPr>
        <p:grpSpPr>
          <a:xfrm>
            <a:off x="1919844" y="4652508"/>
            <a:ext cx="1943752" cy="610476"/>
            <a:chOff x="5784100" y="4534545"/>
            <a:chExt cx="1943752" cy="610476"/>
          </a:xfrm>
        </p:grpSpPr>
        <p:sp>
          <p:nvSpPr>
            <p:cNvPr id="20" name="Rectangle: Single Corner Snipped 19">
              <a:extLst>
                <a:ext uri="{FF2B5EF4-FFF2-40B4-BE49-F238E27FC236}">
                  <a16:creationId xmlns:a16="http://schemas.microsoft.com/office/drawing/2014/main" id="{1297CAEC-CD48-02EA-36D2-B0F75999938A}"/>
                </a:ext>
              </a:extLst>
            </p:cNvPr>
            <p:cNvSpPr/>
            <p:nvPr/>
          </p:nvSpPr>
          <p:spPr>
            <a:xfrm>
              <a:off x="5784101" y="4534545"/>
              <a:ext cx="1943751"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June 1</a:t>
              </a:r>
              <a:endParaRPr lang="LID4096" sz="2400" b="1"/>
            </a:p>
          </p:txBody>
        </p:sp>
        <p:pic>
          <p:nvPicPr>
            <p:cNvPr id="21" name="Graphic 20" descr="Flip calendar with solid fill">
              <a:extLst>
                <a:ext uri="{FF2B5EF4-FFF2-40B4-BE49-F238E27FC236}">
                  <a16:creationId xmlns:a16="http://schemas.microsoft.com/office/drawing/2014/main" id="{61C16305-ABBD-9CDD-BF8A-3B7E51DB8F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4100" y="4537475"/>
              <a:ext cx="542926" cy="542926"/>
            </a:xfrm>
            <a:prstGeom prst="rect">
              <a:avLst/>
            </a:prstGeom>
          </p:spPr>
        </p:pic>
      </p:grpSp>
      <p:sp>
        <p:nvSpPr>
          <p:cNvPr id="5" name="Rectangle: Rounded Corners 27">
            <a:extLst>
              <a:ext uri="{FF2B5EF4-FFF2-40B4-BE49-F238E27FC236}">
                <a16:creationId xmlns:a16="http://schemas.microsoft.com/office/drawing/2014/main" id="{76C8E0E8-A5B9-9187-B24A-35AFDBEEEB00}"/>
              </a:ext>
            </a:extLst>
          </p:cNvPr>
          <p:cNvSpPr/>
          <p:nvPr/>
        </p:nvSpPr>
        <p:spPr>
          <a:xfrm>
            <a:off x="4040308" y="4655828"/>
            <a:ext cx="1987256" cy="60295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theisn.org/in</a:t>
            </a:r>
            <a:endParaRPr lang="fr-BE" sz="2000">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38B6-9DD9-C2DD-6A7A-1F5D7BE3FC28}"/>
              </a:ext>
            </a:extLst>
          </p:cNvPr>
          <p:cNvSpPr>
            <a:spLocks noGrp="1"/>
          </p:cNvSpPr>
          <p:nvPr>
            <p:ph type="title"/>
          </p:nvPr>
        </p:nvSpPr>
        <p:spPr>
          <a:xfrm>
            <a:off x="1619250" y="357725"/>
            <a:ext cx="7623361" cy="650875"/>
          </a:xfrm>
        </p:spPr>
        <p:txBody>
          <a:bodyPr/>
          <a:lstStyle/>
          <a:p>
            <a:r>
              <a:rPr lang="en-BE"/>
              <a:t>ISN </a:t>
            </a:r>
            <a:r>
              <a:rPr lang="en-BE">
                <a:solidFill>
                  <a:schemeClr val="accent4"/>
                </a:solidFill>
              </a:rPr>
              <a:t>CLINICAL RESEARCH</a:t>
            </a:r>
            <a:endParaRPr lang="pt-PT">
              <a:solidFill>
                <a:schemeClr val="accent4"/>
              </a:solidFill>
            </a:endParaRPr>
          </a:p>
        </p:txBody>
      </p:sp>
      <p:sp>
        <p:nvSpPr>
          <p:cNvPr id="37891" name="Content Placeholder 19">
            <a:extLst>
              <a:ext uri="{FF2B5EF4-FFF2-40B4-BE49-F238E27FC236}">
                <a16:creationId xmlns:a16="http://schemas.microsoft.com/office/drawing/2014/main" id="{8762D0AE-FAAC-6486-FEC6-66A8B33E5A7A}"/>
              </a:ext>
            </a:extLst>
          </p:cNvPr>
          <p:cNvSpPr txBox="1">
            <a:spLocks noChangeArrowheads="1"/>
          </p:cNvSpPr>
          <p:nvPr/>
        </p:nvSpPr>
        <p:spPr bwMode="auto">
          <a:xfrm>
            <a:off x="5976885" y="1779964"/>
            <a:ext cx="5267428"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lnSpc>
                <a:spcPct val="100000"/>
              </a:lnSpc>
              <a:buClr>
                <a:srgbClr val="183142"/>
              </a:buClr>
              <a:buSzPct val="60000"/>
              <a:buFont typeface="Wingdings" panose="05000000000000000000" pitchFamily="2" charset="2"/>
              <a:buNone/>
            </a:pPr>
            <a:r>
              <a:rPr lang="en-US" altLang="LID4096" sz="2000">
                <a:latin typeface="Calibri" panose="020F0502020204030204" pitchFamily="34" charset="0"/>
              </a:rPr>
              <a:t>The </a:t>
            </a:r>
            <a:r>
              <a:rPr lang="en-US" altLang="LID4096" sz="2000" b="1">
                <a:solidFill>
                  <a:schemeClr val="accent1"/>
                </a:solidFill>
                <a:latin typeface="Calibri" panose="020F0502020204030204" pitchFamily="34" charset="0"/>
              </a:rPr>
              <a:t>ISN Clinical Research Program</a:t>
            </a:r>
            <a:r>
              <a:rPr lang="en-US" altLang="LID4096" sz="2000">
                <a:latin typeface="Calibri" panose="020F0502020204030204" pitchFamily="34" charset="0"/>
              </a:rPr>
              <a:t> provides funding for members to carry out screening and research projects addressing local issues in kidney care.</a:t>
            </a:r>
            <a:endParaRPr lang="LID4096" altLang="LID4096" sz="2000" b="1" i="1">
              <a:latin typeface="Calibri" panose="020F0502020204030204" pitchFamily="34" charset="0"/>
            </a:endParaRPr>
          </a:p>
        </p:txBody>
      </p:sp>
      <p:sp>
        <p:nvSpPr>
          <p:cNvPr id="37897" name="Rectangle 12">
            <a:extLst>
              <a:ext uri="{FF2B5EF4-FFF2-40B4-BE49-F238E27FC236}">
                <a16:creationId xmlns:a16="http://schemas.microsoft.com/office/drawing/2014/main" id="{B5218A81-9C81-8EB1-3CF5-CA728DE8B20B}"/>
              </a:ext>
            </a:extLst>
          </p:cNvPr>
          <p:cNvSpPr>
            <a:spLocks noChangeArrowheads="1"/>
          </p:cNvSpPr>
          <p:nvPr/>
        </p:nvSpPr>
        <p:spPr bwMode="auto">
          <a:xfrm>
            <a:off x="301625" y="5888038"/>
            <a:ext cx="11695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a:t>For more information contact </a:t>
            </a:r>
            <a:r>
              <a:rPr lang="en-US" altLang="LID4096">
                <a:hlinkClick r:id="rId3"/>
              </a:rPr>
              <a:t>crp@theisn.org</a:t>
            </a:r>
            <a:r>
              <a:rPr lang="en-US" altLang="LID4096"/>
              <a:t> or visit </a:t>
            </a:r>
            <a:r>
              <a:rPr lang="en-US" altLang="LID4096">
                <a:hlinkClick r:id="rId4"/>
              </a:rPr>
              <a:t>www.theisn.org/cr</a:t>
            </a:r>
            <a:r>
              <a:rPr lang="en-US" altLang="LID4096"/>
              <a:t> </a:t>
            </a:r>
            <a:endParaRPr lang="en-US" altLang="LID4096">
              <a:solidFill>
                <a:srgbClr val="861722"/>
              </a:solidFill>
              <a:cs typeface="Calibri" panose="020F0502020204030204" pitchFamily="34" charset="0"/>
            </a:endParaRPr>
          </a:p>
        </p:txBody>
      </p:sp>
      <p:pic>
        <p:nvPicPr>
          <p:cNvPr id="20" name="Picture 19">
            <a:extLst>
              <a:ext uri="{FF2B5EF4-FFF2-40B4-BE49-F238E27FC236}">
                <a16:creationId xmlns:a16="http://schemas.microsoft.com/office/drawing/2014/main" id="{6FDC8407-961F-80C8-0568-43021A2D0F2E}"/>
              </a:ext>
            </a:extLst>
          </p:cNvPr>
          <p:cNvPicPr>
            <a:picLocks noChangeAspect="1"/>
          </p:cNvPicPr>
          <p:nvPr/>
        </p:nvPicPr>
        <p:blipFill>
          <a:blip r:embed="rId5"/>
          <a:srcRect/>
          <a:stretch/>
        </p:blipFill>
        <p:spPr>
          <a:xfrm>
            <a:off x="686442" y="158710"/>
            <a:ext cx="983199" cy="983199"/>
          </a:xfrm>
          <a:prstGeom prst="rect">
            <a:avLst/>
          </a:prstGeom>
        </p:spPr>
      </p:pic>
      <p:sp>
        <p:nvSpPr>
          <p:cNvPr id="17" name="Rectangle 16">
            <a:extLst>
              <a:ext uri="{FF2B5EF4-FFF2-40B4-BE49-F238E27FC236}">
                <a16:creationId xmlns:a16="http://schemas.microsoft.com/office/drawing/2014/main" id="{D3516FDC-C256-4719-0FA4-1C3177C5A1DE}"/>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8" name="Image 9">
            <a:extLst>
              <a:ext uri="{FF2B5EF4-FFF2-40B4-BE49-F238E27FC236}">
                <a16:creationId xmlns:a16="http://schemas.microsoft.com/office/drawing/2014/main" id="{BA246653-2C7D-1B81-0C79-5DA5B835F41D}"/>
              </a:ext>
            </a:extLst>
          </p:cNvPr>
          <p:cNvPicPr>
            <a:picLocks noChangeAspect="1"/>
          </p:cNvPicPr>
          <p:nvPr/>
        </p:nvPicPr>
        <p:blipFill>
          <a:blip r:embed="rId6"/>
          <a:srcRect/>
          <a:stretch/>
        </p:blipFill>
        <p:spPr>
          <a:xfrm>
            <a:off x="9840983" y="156258"/>
            <a:ext cx="2147566" cy="1003371"/>
          </a:xfrm>
          <a:prstGeom prst="rect">
            <a:avLst/>
          </a:prstGeom>
        </p:spPr>
      </p:pic>
      <p:sp>
        <p:nvSpPr>
          <p:cNvPr id="9" name="Date Placeholder 8">
            <a:extLst>
              <a:ext uri="{FF2B5EF4-FFF2-40B4-BE49-F238E27FC236}">
                <a16:creationId xmlns:a16="http://schemas.microsoft.com/office/drawing/2014/main" id="{62587F21-2C52-97E0-8AC4-C361D4A93626}"/>
              </a:ext>
            </a:extLst>
          </p:cNvPr>
          <p:cNvSpPr>
            <a:spLocks noGrp="1"/>
          </p:cNvSpPr>
          <p:nvPr>
            <p:ph type="dt" sz="half" idx="2"/>
          </p:nvPr>
        </p:nvSpPr>
        <p:spPr/>
        <p:txBody>
          <a:bodyPr/>
          <a:lstStyle/>
          <a:p>
            <a:fld id="{92E437C7-EDD0-40D2-811B-E3826F5698C2}" type="datetime6">
              <a:rPr lang="en-GB" smtClean="0"/>
              <a:t>October 23</a:t>
            </a:fld>
            <a:endParaRPr lang="en-US"/>
          </a:p>
        </p:txBody>
      </p:sp>
      <p:sp>
        <p:nvSpPr>
          <p:cNvPr id="10" name="Footer Placeholder 9">
            <a:extLst>
              <a:ext uri="{FF2B5EF4-FFF2-40B4-BE49-F238E27FC236}">
                <a16:creationId xmlns:a16="http://schemas.microsoft.com/office/drawing/2014/main" id="{D142E018-1938-7102-5482-0D2C4398E063}"/>
              </a:ext>
            </a:extLst>
          </p:cNvPr>
          <p:cNvSpPr>
            <a:spLocks noGrp="1"/>
          </p:cNvSpPr>
          <p:nvPr>
            <p:ph type="ftr" sz="quarter" idx="3"/>
          </p:nvPr>
        </p:nvSpPr>
        <p:spPr/>
        <p:txBody>
          <a:bodyPr/>
          <a:lstStyle/>
          <a:p>
            <a:r>
              <a:rPr lang="en-US"/>
              <a:t>International Society of Nephrology</a:t>
            </a:r>
          </a:p>
        </p:txBody>
      </p:sp>
      <p:sp>
        <p:nvSpPr>
          <p:cNvPr id="11" name="Slide Number Placeholder 10">
            <a:extLst>
              <a:ext uri="{FF2B5EF4-FFF2-40B4-BE49-F238E27FC236}">
                <a16:creationId xmlns:a16="http://schemas.microsoft.com/office/drawing/2014/main" id="{1C83B251-2D26-EE20-5272-081CA0249482}"/>
              </a:ext>
            </a:extLst>
          </p:cNvPr>
          <p:cNvSpPr>
            <a:spLocks noGrp="1"/>
          </p:cNvSpPr>
          <p:nvPr>
            <p:ph type="sldNum" sz="quarter" idx="4"/>
          </p:nvPr>
        </p:nvSpPr>
        <p:spPr/>
        <p:txBody>
          <a:bodyPr/>
          <a:lstStyle/>
          <a:p>
            <a:fld id="{4A9CEFBC-9863-BD47-BA2B-008170C231CB}" type="slidenum">
              <a:rPr lang="en-US" smtClean="0"/>
              <a:pPr/>
              <a:t>14</a:t>
            </a:fld>
            <a:endParaRPr lang="en-US"/>
          </a:p>
        </p:txBody>
      </p:sp>
      <p:sp>
        <p:nvSpPr>
          <p:cNvPr id="23" name="TextBox 22">
            <a:extLst>
              <a:ext uri="{FF2B5EF4-FFF2-40B4-BE49-F238E27FC236}">
                <a16:creationId xmlns:a16="http://schemas.microsoft.com/office/drawing/2014/main" id="{529357FC-CD21-7A83-1080-3F97FD6E7F00}"/>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3" name="Rectangle 2">
            <a:extLst>
              <a:ext uri="{FF2B5EF4-FFF2-40B4-BE49-F238E27FC236}">
                <a16:creationId xmlns:a16="http://schemas.microsoft.com/office/drawing/2014/main" id="{7E0CECF6-8381-A806-29E8-12A4CF957638}"/>
              </a:ext>
            </a:extLst>
          </p:cNvPr>
          <p:cNvSpPr>
            <a:spLocks noChangeArrowheads="1"/>
          </p:cNvSpPr>
          <p:nvPr/>
        </p:nvSpPr>
        <p:spPr bwMode="auto">
          <a:xfrm>
            <a:off x="7074169" y="3839989"/>
            <a:ext cx="3487543"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LID4096">
                <a:solidFill>
                  <a:schemeClr val="accent2"/>
                </a:solidFill>
                <a:latin typeface="Arial"/>
                <a:cs typeface="Arial"/>
              </a:rPr>
              <a:t>ANNUAL DEADLINE: </a:t>
            </a:r>
          </a:p>
        </p:txBody>
      </p:sp>
      <p:pic>
        <p:nvPicPr>
          <p:cNvPr id="7" name="Graphic 6" descr="Flip calendar with solid fill">
            <a:extLst>
              <a:ext uri="{FF2B5EF4-FFF2-40B4-BE49-F238E27FC236}">
                <a16:creationId xmlns:a16="http://schemas.microsoft.com/office/drawing/2014/main" id="{D0DB4DAA-33B1-8978-08B6-5D830643F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6254" y="4421403"/>
            <a:ext cx="768108" cy="768108"/>
          </a:xfrm>
          <a:prstGeom prst="rect">
            <a:avLst/>
          </a:prstGeom>
        </p:spPr>
      </p:pic>
      <p:pic>
        <p:nvPicPr>
          <p:cNvPr id="13" name="Picture 12" descr="A person and person looking at a microscope&#10;&#10;Description automatically generated with medium confidence">
            <a:extLst>
              <a:ext uri="{FF2B5EF4-FFF2-40B4-BE49-F238E27FC236}">
                <a16:creationId xmlns:a16="http://schemas.microsoft.com/office/drawing/2014/main" id="{579726D8-2EC0-56D0-D373-E8B2B370D970}"/>
              </a:ext>
            </a:extLst>
          </p:cNvPr>
          <p:cNvPicPr>
            <a:picLocks noChangeAspect="1"/>
          </p:cNvPicPr>
          <p:nvPr/>
        </p:nvPicPr>
        <p:blipFill>
          <a:blip r:embed="rId9"/>
          <a:stretch>
            <a:fillRect/>
          </a:stretch>
        </p:blipFill>
        <p:spPr>
          <a:xfrm>
            <a:off x="686442" y="496702"/>
            <a:ext cx="5110700" cy="5110700"/>
          </a:xfrm>
          <a:prstGeom prst="rect">
            <a:avLst/>
          </a:prstGeom>
        </p:spPr>
      </p:pic>
      <p:grpSp>
        <p:nvGrpSpPr>
          <p:cNvPr id="16" name="Group 15">
            <a:extLst>
              <a:ext uri="{FF2B5EF4-FFF2-40B4-BE49-F238E27FC236}">
                <a16:creationId xmlns:a16="http://schemas.microsoft.com/office/drawing/2014/main" id="{EA2454D8-DDE2-04A5-F6F1-5EE93D139091}"/>
              </a:ext>
            </a:extLst>
          </p:cNvPr>
          <p:cNvGrpSpPr/>
          <p:nvPr/>
        </p:nvGrpSpPr>
        <p:grpSpPr>
          <a:xfrm>
            <a:off x="7098432" y="4293343"/>
            <a:ext cx="1943752" cy="610476"/>
            <a:chOff x="5784100" y="4534545"/>
            <a:chExt cx="1943752" cy="610476"/>
          </a:xfrm>
        </p:grpSpPr>
        <p:sp>
          <p:nvSpPr>
            <p:cNvPr id="19" name="Rectangle: Single Corner Snipped 18">
              <a:extLst>
                <a:ext uri="{FF2B5EF4-FFF2-40B4-BE49-F238E27FC236}">
                  <a16:creationId xmlns:a16="http://schemas.microsoft.com/office/drawing/2014/main" id="{56C76A74-1394-45DC-4956-78EB18BD43AE}"/>
                </a:ext>
              </a:extLst>
            </p:cNvPr>
            <p:cNvSpPr/>
            <p:nvPr/>
          </p:nvSpPr>
          <p:spPr>
            <a:xfrm>
              <a:off x="5784101" y="4534545"/>
              <a:ext cx="1943751"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May 1</a:t>
              </a:r>
              <a:endParaRPr lang="LID4096" sz="2400" b="1"/>
            </a:p>
          </p:txBody>
        </p:sp>
        <p:pic>
          <p:nvPicPr>
            <p:cNvPr id="21" name="Graphic 20" descr="Flip calendar with solid fill">
              <a:extLst>
                <a:ext uri="{FF2B5EF4-FFF2-40B4-BE49-F238E27FC236}">
                  <a16:creationId xmlns:a16="http://schemas.microsoft.com/office/drawing/2014/main" id="{FCFE57BC-0ABC-B8AA-F111-D0A872436F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4100" y="4537475"/>
              <a:ext cx="542926" cy="542926"/>
            </a:xfrm>
            <a:prstGeom prst="rect">
              <a:avLst/>
            </a:prstGeom>
          </p:spPr>
        </p:pic>
      </p:grpSp>
      <p:sp>
        <p:nvSpPr>
          <p:cNvPr id="5" name="Rectangle: Rounded Corners 27">
            <a:extLst>
              <a:ext uri="{FF2B5EF4-FFF2-40B4-BE49-F238E27FC236}">
                <a16:creationId xmlns:a16="http://schemas.microsoft.com/office/drawing/2014/main" id="{9CCA3B3B-75ED-8117-62E6-7483A3EF0F17}"/>
              </a:ext>
            </a:extLst>
          </p:cNvPr>
          <p:cNvSpPr/>
          <p:nvPr/>
        </p:nvSpPr>
        <p:spPr>
          <a:xfrm>
            <a:off x="9243211" y="4295312"/>
            <a:ext cx="1987256" cy="60295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a:t>
            </a:r>
            <a:r>
              <a:rPr lang="fr-BE" sz="2000" err="1"/>
              <a:t>cr</a:t>
            </a:r>
            <a:endParaRPr lang="LID4096" sz="2000" err="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75C2-C969-DF02-3ADA-A372E6B9A62C}"/>
              </a:ext>
            </a:extLst>
          </p:cNvPr>
          <p:cNvSpPr>
            <a:spLocks noGrp="1"/>
          </p:cNvSpPr>
          <p:nvPr>
            <p:ph type="title"/>
          </p:nvPr>
        </p:nvSpPr>
        <p:spPr>
          <a:xfrm>
            <a:off x="1619250" y="357725"/>
            <a:ext cx="7623361" cy="650875"/>
          </a:xfrm>
        </p:spPr>
        <p:txBody>
          <a:bodyPr/>
          <a:lstStyle/>
          <a:p>
            <a:r>
              <a:rPr lang="en-BE"/>
              <a:t>ISN </a:t>
            </a:r>
            <a:r>
              <a:rPr lang="en-BE">
                <a:solidFill>
                  <a:schemeClr val="accent4"/>
                </a:solidFill>
              </a:rPr>
              <a:t>SISTER CENTERS</a:t>
            </a:r>
            <a:endParaRPr lang="pt-PT">
              <a:solidFill>
                <a:schemeClr val="accent4"/>
              </a:solidFill>
            </a:endParaRPr>
          </a:p>
        </p:txBody>
      </p:sp>
      <p:sp>
        <p:nvSpPr>
          <p:cNvPr id="39946" name="Image 12">
            <a:extLst>
              <a:ext uri="{FF2B5EF4-FFF2-40B4-BE49-F238E27FC236}">
                <a16:creationId xmlns:a16="http://schemas.microsoft.com/office/drawing/2014/main" id="{F070C17F-6433-F678-C16F-B4580016EF08}"/>
              </a:ext>
            </a:extLst>
          </p:cNvPr>
          <p:cNvSpPr>
            <a:spLocks noChangeAspect="1" noChangeArrowheads="1"/>
          </p:cNvSpPr>
          <p:nvPr/>
        </p:nvSpPr>
        <p:spPr bwMode="auto">
          <a:xfrm>
            <a:off x="11533188" y="1143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22" name="Picture 21">
            <a:extLst>
              <a:ext uri="{FF2B5EF4-FFF2-40B4-BE49-F238E27FC236}">
                <a16:creationId xmlns:a16="http://schemas.microsoft.com/office/drawing/2014/main" id="{7C8AE0A4-622B-EEBB-80C2-60F2FD653921}"/>
              </a:ext>
            </a:extLst>
          </p:cNvPr>
          <p:cNvPicPr>
            <a:picLocks noChangeAspect="1"/>
          </p:cNvPicPr>
          <p:nvPr/>
        </p:nvPicPr>
        <p:blipFill>
          <a:blip r:embed="rId3"/>
          <a:srcRect/>
          <a:stretch/>
        </p:blipFill>
        <p:spPr>
          <a:xfrm>
            <a:off x="686442" y="158710"/>
            <a:ext cx="983199" cy="983199"/>
          </a:xfrm>
          <a:prstGeom prst="rect">
            <a:avLst/>
          </a:prstGeom>
        </p:spPr>
      </p:pic>
      <p:sp>
        <p:nvSpPr>
          <p:cNvPr id="10" name="Date Placeholder 9">
            <a:extLst>
              <a:ext uri="{FF2B5EF4-FFF2-40B4-BE49-F238E27FC236}">
                <a16:creationId xmlns:a16="http://schemas.microsoft.com/office/drawing/2014/main" id="{F03CAEC4-519B-D306-306E-379279323BC8}"/>
              </a:ext>
            </a:extLst>
          </p:cNvPr>
          <p:cNvSpPr>
            <a:spLocks noGrp="1"/>
          </p:cNvSpPr>
          <p:nvPr>
            <p:ph type="dt" sz="half" idx="2"/>
          </p:nvPr>
        </p:nvSpPr>
        <p:spPr/>
        <p:txBody>
          <a:bodyPr/>
          <a:lstStyle/>
          <a:p>
            <a:fld id="{25B85D80-703D-4639-845A-E0EB46590847}" type="datetime6">
              <a:rPr lang="en-GB" smtClean="0"/>
              <a:t>October 23</a:t>
            </a:fld>
            <a:endParaRPr lang="en-US"/>
          </a:p>
        </p:txBody>
      </p:sp>
      <p:sp>
        <p:nvSpPr>
          <p:cNvPr id="12" name="Footer Placeholder 11">
            <a:extLst>
              <a:ext uri="{FF2B5EF4-FFF2-40B4-BE49-F238E27FC236}">
                <a16:creationId xmlns:a16="http://schemas.microsoft.com/office/drawing/2014/main" id="{3AF7EE4A-F7D1-5E12-1EE4-80FAA2A348DB}"/>
              </a:ext>
            </a:extLst>
          </p:cNvPr>
          <p:cNvSpPr>
            <a:spLocks noGrp="1"/>
          </p:cNvSpPr>
          <p:nvPr>
            <p:ph type="ftr" sz="quarter" idx="3"/>
          </p:nvPr>
        </p:nvSpPr>
        <p:spPr/>
        <p:txBody>
          <a:bodyPr/>
          <a:lstStyle/>
          <a:p>
            <a:r>
              <a:rPr lang="en-US"/>
              <a:t>International Society of Nephrology</a:t>
            </a:r>
          </a:p>
        </p:txBody>
      </p:sp>
      <p:sp>
        <p:nvSpPr>
          <p:cNvPr id="13" name="Slide Number Placeholder 12">
            <a:extLst>
              <a:ext uri="{FF2B5EF4-FFF2-40B4-BE49-F238E27FC236}">
                <a16:creationId xmlns:a16="http://schemas.microsoft.com/office/drawing/2014/main" id="{7EB5C096-23C5-1C65-B427-D17B9307BC92}"/>
              </a:ext>
            </a:extLst>
          </p:cNvPr>
          <p:cNvSpPr>
            <a:spLocks noGrp="1"/>
          </p:cNvSpPr>
          <p:nvPr>
            <p:ph type="sldNum" sz="quarter" idx="4"/>
          </p:nvPr>
        </p:nvSpPr>
        <p:spPr/>
        <p:txBody>
          <a:bodyPr/>
          <a:lstStyle/>
          <a:p>
            <a:fld id="{4A9CEFBC-9863-BD47-BA2B-008170C231CB}" type="slidenum">
              <a:rPr lang="en-US" smtClean="0"/>
              <a:pPr/>
              <a:t>15</a:t>
            </a:fld>
            <a:endParaRPr lang="en-US"/>
          </a:p>
        </p:txBody>
      </p:sp>
      <p:sp>
        <p:nvSpPr>
          <p:cNvPr id="25" name="TextBox 24">
            <a:extLst>
              <a:ext uri="{FF2B5EF4-FFF2-40B4-BE49-F238E27FC236}">
                <a16:creationId xmlns:a16="http://schemas.microsoft.com/office/drawing/2014/main" id="{31647645-0034-3F65-5F78-4E94C5F9AAC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3" name="Picture 4">
            <a:extLst>
              <a:ext uri="{FF2B5EF4-FFF2-40B4-BE49-F238E27FC236}">
                <a16:creationId xmlns:a16="http://schemas.microsoft.com/office/drawing/2014/main" id="{CAA319B7-55E9-84FF-8D72-C4C58EDA7AA8}"/>
              </a:ext>
            </a:extLst>
          </p:cNvPr>
          <p:cNvPicPr>
            <a:picLocks noChangeAspect="1"/>
          </p:cNvPicPr>
          <p:nvPr/>
        </p:nvPicPr>
        <p:blipFill>
          <a:blip r:embed="rId4"/>
          <a:srcRect/>
          <a:stretch/>
        </p:blipFill>
        <p:spPr>
          <a:xfrm>
            <a:off x="444666" y="2782748"/>
            <a:ext cx="2550282" cy="1486783"/>
          </a:xfrm>
          <a:prstGeom prst="rect">
            <a:avLst/>
          </a:prstGeom>
        </p:spPr>
      </p:pic>
      <p:pic>
        <p:nvPicPr>
          <p:cNvPr id="5" name="Picture 6">
            <a:extLst>
              <a:ext uri="{FF2B5EF4-FFF2-40B4-BE49-F238E27FC236}">
                <a16:creationId xmlns:a16="http://schemas.microsoft.com/office/drawing/2014/main" id="{6B202DF4-5BA0-010A-0C10-65DCA5409323}"/>
              </a:ext>
            </a:extLst>
          </p:cNvPr>
          <p:cNvPicPr>
            <a:picLocks noChangeAspect="1"/>
          </p:cNvPicPr>
          <p:nvPr/>
        </p:nvPicPr>
        <p:blipFill>
          <a:blip r:embed="rId5">
            <a:extLst>
              <a:ext uri="{28A0092B-C50C-407E-A947-70E740481C1C}">
                <a14:useLocalDpi xmlns:a14="http://schemas.microsoft.com/office/drawing/2010/main" val="0"/>
              </a:ext>
            </a:extLst>
          </a:blip>
          <a:srcRect l="214" r="214"/>
          <a:stretch/>
        </p:blipFill>
        <p:spPr>
          <a:xfrm>
            <a:off x="9193278" y="2481441"/>
            <a:ext cx="2743200" cy="736572"/>
          </a:xfrm>
          <a:prstGeom prst="rect">
            <a:avLst/>
          </a:prstGeom>
        </p:spPr>
      </p:pic>
      <p:sp>
        <p:nvSpPr>
          <p:cNvPr id="8" name="TextBox 7">
            <a:extLst>
              <a:ext uri="{FF2B5EF4-FFF2-40B4-BE49-F238E27FC236}">
                <a16:creationId xmlns:a16="http://schemas.microsoft.com/office/drawing/2014/main" id="{099EA773-CC21-5E00-907B-5BBE6ABE2BE2}"/>
              </a:ext>
            </a:extLst>
          </p:cNvPr>
          <p:cNvSpPr txBox="1"/>
          <p:nvPr/>
        </p:nvSpPr>
        <p:spPr>
          <a:xfrm>
            <a:off x="188397" y="1712698"/>
            <a:ext cx="5496674" cy="897682"/>
          </a:xfrm>
          <a:prstGeom prst="rect">
            <a:avLst/>
          </a:prstGeom>
          <a:noFill/>
        </p:spPr>
        <p:txBody>
          <a:bodyPr wrap="square" lIns="91440" tIns="45720" rIns="91440" bIns="45720" anchor="t">
            <a:spAutoFit/>
          </a:bodyPr>
          <a:lstStyle/>
          <a:p>
            <a:pPr eaLnBrk="1" fontAlgn="auto" hangingPunct="1">
              <a:spcBef>
                <a:spcPts val="0"/>
              </a:spcBef>
              <a:spcAft>
                <a:spcPts val="1000"/>
              </a:spcAft>
              <a:defRPr/>
            </a:pPr>
            <a:r>
              <a:rPr lang="en-US" sz="2400" b="1">
                <a:solidFill>
                  <a:schemeClr val="accent2"/>
                </a:solidFill>
                <a:latin typeface="+mn-lt"/>
              </a:rPr>
              <a:t>ISN SISTER </a:t>
            </a:r>
            <a:r>
              <a:rPr lang="en-US" sz="2400" b="1">
                <a:solidFill>
                  <a:schemeClr val="accent4"/>
                </a:solidFill>
                <a:latin typeface="+mn-lt"/>
              </a:rPr>
              <a:t>RENAL</a:t>
            </a:r>
            <a:r>
              <a:rPr lang="en-US" sz="2400" b="1">
                <a:solidFill>
                  <a:schemeClr val="accent2"/>
                </a:solidFill>
                <a:latin typeface="+mn-lt"/>
              </a:rPr>
              <a:t> CENTERS </a:t>
            </a:r>
            <a:r>
              <a:rPr lang="en-US" sz="2400" b="1">
                <a:solidFill>
                  <a:schemeClr val="accent1"/>
                </a:solidFill>
                <a:latin typeface="+mn-lt"/>
              </a:rPr>
              <a:t>(SRC)</a:t>
            </a:r>
            <a:endParaRPr lang="en-US">
              <a:solidFill>
                <a:srgbClr val="3A4596"/>
              </a:solidFill>
              <a:latin typeface="+mn-lt"/>
              <a:cs typeface="Calibri"/>
            </a:endParaRPr>
          </a:p>
          <a:p>
            <a:pPr>
              <a:defRPr/>
            </a:pPr>
            <a:r>
              <a:rPr lang="en-US" sz="2000">
                <a:solidFill>
                  <a:schemeClr val="tx1">
                    <a:lumMod val="95000"/>
                    <a:lumOff val="5000"/>
                  </a:schemeClr>
                </a:solidFill>
                <a:latin typeface="+mn-lt"/>
                <a:cs typeface="Calibri"/>
              </a:rPr>
              <a:t>Build partnerships of excellence.</a:t>
            </a:r>
            <a:endParaRPr lang="en-US">
              <a:solidFill>
                <a:schemeClr val="tx1">
                  <a:lumMod val="95000"/>
                  <a:lumOff val="5000"/>
                </a:schemeClr>
              </a:solidFill>
              <a:latin typeface="+mn-lt"/>
              <a:cs typeface="Calibri"/>
            </a:endParaRPr>
          </a:p>
        </p:txBody>
      </p:sp>
      <p:sp>
        <p:nvSpPr>
          <p:cNvPr id="9" name="TextBox 7">
            <a:extLst>
              <a:ext uri="{FF2B5EF4-FFF2-40B4-BE49-F238E27FC236}">
                <a16:creationId xmlns:a16="http://schemas.microsoft.com/office/drawing/2014/main" id="{7516E5DA-5018-A223-0DD6-6036FD1D56B1}"/>
              </a:ext>
            </a:extLst>
          </p:cNvPr>
          <p:cNvSpPr txBox="1">
            <a:spLocks noChangeArrowheads="1"/>
          </p:cNvSpPr>
          <p:nvPr/>
        </p:nvSpPr>
        <p:spPr bwMode="auto">
          <a:xfrm>
            <a:off x="6222687" y="1712698"/>
            <a:ext cx="5769581" cy="120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Aft>
                <a:spcPts val="1000"/>
              </a:spcAft>
            </a:pPr>
            <a:r>
              <a:rPr lang="en-US" sz="2400" b="1">
                <a:solidFill>
                  <a:schemeClr val="accent2"/>
                </a:solidFill>
                <a:latin typeface="Calibri"/>
                <a:cs typeface="Calibri"/>
              </a:rPr>
              <a:t>ISN-TTS SISTER </a:t>
            </a:r>
            <a:r>
              <a:rPr lang="en-US" sz="2400" b="1">
                <a:solidFill>
                  <a:schemeClr val="accent4"/>
                </a:solidFill>
                <a:latin typeface="Calibri"/>
                <a:cs typeface="Calibri"/>
              </a:rPr>
              <a:t>TRANSPLANT</a:t>
            </a:r>
            <a:r>
              <a:rPr lang="en-US" sz="2400" b="1">
                <a:solidFill>
                  <a:schemeClr val="accent2"/>
                </a:solidFill>
                <a:latin typeface="Calibri"/>
                <a:cs typeface="Calibri"/>
              </a:rPr>
              <a:t> CENTERS </a:t>
            </a:r>
            <a:r>
              <a:rPr lang="en-US" sz="2400" b="1">
                <a:solidFill>
                  <a:schemeClr val="accent1"/>
                </a:solidFill>
                <a:latin typeface="Calibri"/>
                <a:cs typeface="Calibri"/>
              </a:rPr>
              <a:t>(STC)</a:t>
            </a:r>
            <a:endParaRPr lang="en-US">
              <a:solidFill>
                <a:schemeClr val="accent1"/>
              </a:solidFill>
              <a:latin typeface="Calibri"/>
              <a:cs typeface="Calibri"/>
            </a:endParaRPr>
          </a:p>
          <a:p>
            <a:pPr algn="r"/>
            <a:r>
              <a:rPr lang="en-US" sz="2000">
                <a:solidFill>
                  <a:schemeClr val="tx1">
                    <a:lumMod val="95000"/>
                    <a:lumOff val="5000"/>
                  </a:schemeClr>
                </a:solidFill>
                <a:latin typeface="Calibri"/>
                <a:cs typeface="Calibri"/>
              </a:rPr>
              <a:t>Develop and enhance transplantation</a:t>
            </a:r>
            <a:br>
              <a:rPr lang="en-US" sz="2000"/>
            </a:br>
            <a:r>
              <a:rPr lang="en-US" sz="2000">
                <a:solidFill>
                  <a:schemeClr val="tx1">
                    <a:lumMod val="95000"/>
                    <a:lumOff val="5000"/>
                  </a:schemeClr>
                </a:solidFill>
                <a:latin typeface="Calibri"/>
                <a:cs typeface="Calibri"/>
              </a:rPr>
              <a:t> services through</a:t>
            </a:r>
            <a:r>
              <a:rPr lang="en-US" sz="2000">
                <a:latin typeface="Calibri"/>
                <a:cs typeface="Calibri"/>
              </a:rPr>
              <a:t>				</a:t>
            </a:r>
          </a:p>
        </p:txBody>
      </p:sp>
      <p:sp>
        <p:nvSpPr>
          <p:cNvPr id="14" name="Rectangle : coins arrondis 10">
            <a:extLst>
              <a:ext uri="{FF2B5EF4-FFF2-40B4-BE49-F238E27FC236}">
                <a16:creationId xmlns:a16="http://schemas.microsoft.com/office/drawing/2014/main" id="{BF9D96A6-A3DA-9400-6E5E-85619D7A75C7}"/>
              </a:ext>
            </a:extLst>
          </p:cNvPr>
          <p:cNvSpPr/>
          <p:nvPr/>
        </p:nvSpPr>
        <p:spPr>
          <a:xfrm>
            <a:off x="2939104" y="6162693"/>
            <a:ext cx="3720689" cy="299302"/>
          </a:xfrm>
          <a:prstGeom prst="roundRect">
            <a:avLst>
              <a:gd name="adj" fmla="val 13671"/>
            </a:avLst>
          </a:prstGeom>
          <a:noFill/>
          <a:ln>
            <a:noFill/>
          </a:ln>
        </p:spPr>
        <p:style>
          <a:lnRef idx="1">
            <a:schemeClr val="accent1"/>
          </a:lnRef>
          <a:fillRef idx="2">
            <a:schemeClr val="accent1"/>
          </a:fillRef>
          <a:effectRef idx="1">
            <a:schemeClr val="accent1"/>
          </a:effectRef>
          <a:fontRef idx="minor">
            <a:schemeClr val="dk1"/>
          </a:fontRef>
        </p:style>
        <p:txBody>
          <a:bodyPr lIns="91440" tIns="45720" rIns="91440" bIns="45720" anchor="ctr"/>
          <a:lstStyle/>
          <a:p>
            <a:pPr>
              <a:defRPr/>
            </a:pPr>
            <a:r>
              <a:rPr lang="en-US">
                <a:solidFill>
                  <a:schemeClr val="tx1"/>
                </a:solidFill>
                <a:latin typeface="Calibri" panose="020F0502020204030204" pitchFamily="34" charset="0"/>
              </a:rPr>
              <a:t>Discover the Sister Centers Program: </a:t>
            </a:r>
            <a:endParaRPr lang="en-US">
              <a:solidFill>
                <a:schemeClr val="accent2"/>
              </a:solidFill>
              <a:latin typeface="Calibri" panose="020F0502020204030204" pitchFamily="34" charset="0"/>
            </a:endParaRPr>
          </a:p>
        </p:txBody>
      </p:sp>
      <p:sp>
        <p:nvSpPr>
          <p:cNvPr id="28" name="Rectangle: Rounded Corners 27">
            <a:extLst>
              <a:ext uri="{FF2B5EF4-FFF2-40B4-BE49-F238E27FC236}">
                <a16:creationId xmlns:a16="http://schemas.microsoft.com/office/drawing/2014/main" id="{5816D774-1BFE-F0A8-065A-D9C4EE3CF09D}"/>
              </a:ext>
            </a:extLst>
          </p:cNvPr>
          <p:cNvSpPr/>
          <p:nvPr/>
        </p:nvSpPr>
        <p:spPr>
          <a:xfrm>
            <a:off x="6506565" y="6106087"/>
            <a:ext cx="1970869" cy="43088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a:t>theisn.org/src</a:t>
            </a:r>
            <a:endParaRPr lang="LID4096" sz="2000"/>
          </a:p>
        </p:txBody>
      </p:sp>
      <p:pic>
        <p:nvPicPr>
          <p:cNvPr id="31" name="Picture 30" descr="A person and person in lab coats shaking hands&#10;&#10;Description automatically generated with medium confidence">
            <a:extLst>
              <a:ext uri="{FF2B5EF4-FFF2-40B4-BE49-F238E27FC236}">
                <a16:creationId xmlns:a16="http://schemas.microsoft.com/office/drawing/2014/main" id="{5999556E-C831-132D-1D67-186740E37F33}"/>
              </a:ext>
            </a:extLst>
          </p:cNvPr>
          <p:cNvPicPr>
            <a:picLocks noChangeAspect="1"/>
          </p:cNvPicPr>
          <p:nvPr/>
        </p:nvPicPr>
        <p:blipFill>
          <a:blip r:embed="rId6"/>
          <a:stretch>
            <a:fillRect/>
          </a:stretch>
        </p:blipFill>
        <p:spPr>
          <a:xfrm>
            <a:off x="3977385" y="2426124"/>
            <a:ext cx="3328346" cy="3328346"/>
          </a:xfrm>
          <a:prstGeom prst="rect">
            <a:avLst/>
          </a:prstGeom>
        </p:spPr>
      </p:pic>
      <p:sp>
        <p:nvSpPr>
          <p:cNvPr id="32" name="Rectangle 31">
            <a:extLst>
              <a:ext uri="{FF2B5EF4-FFF2-40B4-BE49-F238E27FC236}">
                <a16:creationId xmlns:a16="http://schemas.microsoft.com/office/drawing/2014/main" id="{296C91B3-6555-7F50-1F44-E7A214CF2945}"/>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3" name="Image 9">
            <a:extLst>
              <a:ext uri="{FF2B5EF4-FFF2-40B4-BE49-F238E27FC236}">
                <a16:creationId xmlns:a16="http://schemas.microsoft.com/office/drawing/2014/main" id="{9FECFFF2-1F23-7B4C-6925-90DB5AC5E429}"/>
              </a:ext>
            </a:extLst>
          </p:cNvPr>
          <p:cNvPicPr>
            <a:picLocks noChangeAspect="1"/>
          </p:cNvPicPr>
          <p:nvPr/>
        </p:nvPicPr>
        <p:blipFill>
          <a:blip r:embed="rId7"/>
          <a:srcRect/>
          <a:stretch/>
        </p:blipFill>
        <p:spPr>
          <a:xfrm>
            <a:off x="9840983" y="156258"/>
            <a:ext cx="2147566" cy="1003371"/>
          </a:xfrm>
          <a:prstGeom prst="rect">
            <a:avLst/>
          </a:prstGeom>
        </p:spPr>
      </p:pic>
      <p:grpSp>
        <p:nvGrpSpPr>
          <p:cNvPr id="38" name="Group 37">
            <a:extLst>
              <a:ext uri="{FF2B5EF4-FFF2-40B4-BE49-F238E27FC236}">
                <a16:creationId xmlns:a16="http://schemas.microsoft.com/office/drawing/2014/main" id="{6C17C1A8-6CF9-D83D-7D78-7762EA0A32A7}"/>
              </a:ext>
            </a:extLst>
          </p:cNvPr>
          <p:cNvGrpSpPr/>
          <p:nvPr/>
        </p:nvGrpSpPr>
        <p:grpSpPr>
          <a:xfrm>
            <a:off x="661113" y="5101069"/>
            <a:ext cx="2678220" cy="612000"/>
            <a:chOff x="5784100" y="4534545"/>
            <a:chExt cx="2678220" cy="612000"/>
          </a:xfrm>
        </p:grpSpPr>
        <p:sp>
          <p:nvSpPr>
            <p:cNvPr id="39" name="Rectangle: Single Corner Snipped 38">
              <a:extLst>
                <a:ext uri="{FF2B5EF4-FFF2-40B4-BE49-F238E27FC236}">
                  <a16:creationId xmlns:a16="http://schemas.microsoft.com/office/drawing/2014/main" id="{7442F3D2-39AC-C916-166E-5AAF2809092A}"/>
                </a:ext>
              </a:extLst>
            </p:cNvPr>
            <p:cNvSpPr/>
            <p:nvPr/>
          </p:nvSpPr>
          <p:spPr>
            <a:xfrm>
              <a:off x="5784101" y="4534545"/>
              <a:ext cx="2678219" cy="612000"/>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SRC: </a:t>
              </a:r>
              <a:r>
                <a:rPr lang="fr-BE" sz="2400" b="1" err="1"/>
                <a:t>October</a:t>
              </a:r>
              <a:r>
                <a:rPr lang="fr-BE" sz="2400" b="1"/>
                <a:t> 1</a:t>
              </a:r>
              <a:endParaRPr lang="LID4096" sz="2400" b="1"/>
            </a:p>
          </p:txBody>
        </p:sp>
        <p:pic>
          <p:nvPicPr>
            <p:cNvPr id="40" name="Graphic 39" descr="Flip calendar with solid fill">
              <a:extLst>
                <a:ext uri="{FF2B5EF4-FFF2-40B4-BE49-F238E27FC236}">
                  <a16:creationId xmlns:a16="http://schemas.microsoft.com/office/drawing/2014/main" id="{A1A77A01-8F91-01A2-F538-F52053C945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4100" y="4537475"/>
              <a:ext cx="542926" cy="542926"/>
            </a:xfrm>
            <a:prstGeom prst="rect">
              <a:avLst/>
            </a:prstGeom>
          </p:spPr>
        </p:pic>
      </p:grpSp>
      <p:grpSp>
        <p:nvGrpSpPr>
          <p:cNvPr id="41" name="Group 40">
            <a:extLst>
              <a:ext uri="{FF2B5EF4-FFF2-40B4-BE49-F238E27FC236}">
                <a16:creationId xmlns:a16="http://schemas.microsoft.com/office/drawing/2014/main" id="{B2881727-FA44-92C1-94B4-22FC50207B0C}"/>
              </a:ext>
            </a:extLst>
          </p:cNvPr>
          <p:cNvGrpSpPr/>
          <p:nvPr/>
        </p:nvGrpSpPr>
        <p:grpSpPr>
          <a:xfrm>
            <a:off x="8153400" y="5086273"/>
            <a:ext cx="2678220" cy="612000"/>
            <a:chOff x="5784100" y="4534545"/>
            <a:chExt cx="2678220" cy="612000"/>
          </a:xfrm>
        </p:grpSpPr>
        <p:sp>
          <p:nvSpPr>
            <p:cNvPr id="42" name="Rectangle: Single Corner Snipped 41">
              <a:extLst>
                <a:ext uri="{FF2B5EF4-FFF2-40B4-BE49-F238E27FC236}">
                  <a16:creationId xmlns:a16="http://schemas.microsoft.com/office/drawing/2014/main" id="{B2CE8C2B-C0F9-147D-B493-F88D313AC56E}"/>
                </a:ext>
              </a:extLst>
            </p:cNvPr>
            <p:cNvSpPr/>
            <p:nvPr/>
          </p:nvSpPr>
          <p:spPr>
            <a:xfrm>
              <a:off x="5784101" y="4534545"/>
              <a:ext cx="2678219" cy="612000"/>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STC: </a:t>
              </a:r>
              <a:r>
                <a:rPr lang="fr-BE" sz="2400" b="1" err="1"/>
                <a:t>October</a:t>
              </a:r>
              <a:r>
                <a:rPr lang="fr-BE" sz="2400" b="1"/>
                <a:t> 15</a:t>
              </a:r>
              <a:endParaRPr lang="LID4096" sz="2400" b="1"/>
            </a:p>
          </p:txBody>
        </p:sp>
        <p:pic>
          <p:nvPicPr>
            <p:cNvPr id="43" name="Graphic 42" descr="Flip calendar with solid fill">
              <a:extLst>
                <a:ext uri="{FF2B5EF4-FFF2-40B4-BE49-F238E27FC236}">
                  <a16:creationId xmlns:a16="http://schemas.microsoft.com/office/drawing/2014/main" id="{F1DA8D82-9EDD-B8ED-D6CE-8E96C15F01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4100" y="4537475"/>
              <a:ext cx="542926" cy="542926"/>
            </a:xfrm>
            <a:prstGeom prst="rect">
              <a:avLst/>
            </a:prstGeom>
          </p:spPr>
        </p:pic>
      </p:grpSp>
      <p:sp>
        <p:nvSpPr>
          <p:cNvPr id="45" name="Rectangle 44">
            <a:extLst>
              <a:ext uri="{FF2B5EF4-FFF2-40B4-BE49-F238E27FC236}">
                <a16:creationId xmlns:a16="http://schemas.microsoft.com/office/drawing/2014/main" id="{8C5049A2-F3D6-E840-FF09-CEAE8AB33C55}"/>
              </a:ext>
            </a:extLst>
          </p:cNvPr>
          <p:cNvSpPr>
            <a:spLocks noChangeArrowheads="1"/>
          </p:cNvSpPr>
          <p:nvPr/>
        </p:nvSpPr>
        <p:spPr bwMode="auto">
          <a:xfrm>
            <a:off x="599205" y="4653355"/>
            <a:ext cx="3487543"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LID4096">
                <a:solidFill>
                  <a:schemeClr val="accent2"/>
                </a:solidFill>
                <a:latin typeface="Arial"/>
                <a:cs typeface="Arial"/>
              </a:rPr>
              <a:t>ANNUAL DEADLINE: </a:t>
            </a:r>
          </a:p>
        </p:txBody>
      </p:sp>
      <p:sp>
        <p:nvSpPr>
          <p:cNvPr id="46" name="Rectangle 45">
            <a:extLst>
              <a:ext uri="{FF2B5EF4-FFF2-40B4-BE49-F238E27FC236}">
                <a16:creationId xmlns:a16="http://schemas.microsoft.com/office/drawing/2014/main" id="{ECBC007F-803A-A161-8ACE-38342B39F271}"/>
              </a:ext>
            </a:extLst>
          </p:cNvPr>
          <p:cNvSpPr>
            <a:spLocks noChangeArrowheads="1"/>
          </p:cNvSpPr>
          <p:nvPr/>
        </p:nvSpPr>
        <p:spPr bwMode="auto">
          <a:xfrm>
            <a:off x="8030497" y="4653355"/>
            <a:ext cx="3487543"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LID4096">
                <a:solidFill>
                  <a:schemeClr val="accent2"/>
                </a:solidFill>
                <a:latin typeface="Arial"/>
                <a:cs typeface="Arial"/>
              </a:rPr>
              <a:t>ANNUAL DEADLINE: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D28D-16F4-01D0-9AA1-B5E3D7CE9B1D}"/>
              </a:ext>
            </a:extLst>
          </p:cNvPr>
          <p:cNvSpPr>
            <a:spLocks noGrp="1"/>
          </p:cNvSpPr>
          <p:nvPr>
            <p:ph type="title"/>
          </p:nvPr>
        </p:nvSpPr>
        <p:spPr>
          <a:xfrm>
            <a:off x="1600200" y="357725"/>
            <a:ext cx="7642411" cy="650875"/>
          </a:xfrm>
        </p:spPr>
        <p:txBody>
          <a:bodyPr/>
          <a:lstStyle/>
          <a:p>
            <a:r>
              <a:rPr lang="en-BE"/>
              <a:t>ISN </a:t>
            </a:r>
            <a:r>
              <a:rPr lang="en-BE">
                <a:solidFill>
                  <a:schemeClr val="accent4"/>
                </a:solidFill>
              </a:rPr>
              <a:t>MENTORSHIP</a:t>
            </a:r>
            <a:endParaRPr lang="pt-PT">
              <a:solidFill>
                <a:schemeClr val="accent4"/>
              </a:solidFill>
            </a:endParaRPr>
          </a:p>
        </p:txBody>
      </p:sp>
      <p:pic>
        <p:nvPicPr>
          <p:cNvPr id="18" name="Picture 17">
            <a:extLst>
              <a:ext uri="{FF2B5EF4-FFF2-40B4-BE49-F238E27FC236}">
                <a16:creationId xmlns:a16="http://schemas.microsoft.com/office/drawing/2014/main" id="{04E0205E-56A0-EBA3-8B66-2BDB08746E0D}"/>
              </a:ext>
            </a:extLst>
          </p:cNvPr>
          <p:cNvPicPr>
            <a:picLocks noChangeAspect="1"/>
          </p:cNvPicPr>
          <p:nvPr/>
        </p:nvPicPr>
        <p:blipFill>
          <a:blip r:embed="rId2"/>
          <a:srcRect/>
          <a:stretch/>
        </p:blipFill>
        <p:spPr>
          <a:xfrm>
            <a:off x="686442" y="158710"/>
            <a:ext cx="983199" cy="983199"/>
          </a:xfrm>
          <a:prstGeom prst="rect">
            <a:avLst/>
          </a:prstGeom>
        </p:spPr>
      </p:pic>
      <p:sp>
        <p:nvSpPr>
          <p:cNvPr id="24" name="TextBox 23">
            <a:extLst>
              <a:ext uri="{FF2B5EF4-FFF2-40B4-BE49-F238E27FC236}">
                <a16:creationId xmlns:a16="http://schemas.microsoft.com/office/drawing/2014/main" id="{F44B5D1C-E8D9-5B47-020F-F787A42D5D72}"/>
              </a:ext>
            </a:extLst>
          </p:cNvPr>
          <p:cNvSpPr txBox="1"/>
          <p:nvPr/>
        </p:nvSpPr>
        <p:spPr>
          <a:xfrm>
            <a:off x="1080832" y="3994375"/>
            <a:ext cx="6980741" cy="646331"/>
          </a:xfrm>
          <a:prstGeom prst="rect">
            <a:avLst/>
          </a:prstGeom>
          <a:noFill/>
        </p:spPr>
        <p:txBody>
          <a:bodyPr wrap="square">
            <a:spAutoFit/>
          </a:bodyPr>
          <a:lstStyle/>
          <a:p>
            <a:pPr eaLnBrk="1" hangingPunct="1"/>
            <a:r>
              <a:rPr lang="en-US" altLang="LID4096" sz="1800"/>
              <a:t>The </a:t>
            </a:r>
            <a:r>
              <a:rPr lang="en-US" altLang="LID4096" sz="1800" b="1"/>
              <a:t>ISN Mentorship Program </a:t>
            </a:r>
            <a:r>
              <a:rPr lang="en-US" altLang="LID4096" sz="1800"/>
              <a:t>is open to all ISN members and </a:t>
            </a:r>
            <a:br>
              <a:rPr lang="en-US" altLang="LID4096" sz="1800"/>
            </a:br>
            <a:r>
              <a:rPr lang="en-US" altLang="LID4096" sz="1800"/>
              <a:t>associate members.</a:t>
            </a:r>
          </a:p>
        </p:txBody>
      </p:sp>
      <p:sp>
        <p:nvSpPr>
          <p:cNvPr id="19" name="Rectangle 18">
            <a:extLst>
              <a:ext uri="{FF2B5EF4-FFF2-40B4-BE49-F238E27FC236}">
                <a16:creationId xmlns:a16="http://schemas.microsoft.com/office/drawing/2014/main" id="{90A380A1-613C-F87D-BC95-F29B37229C0C}"/>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1" name="Image 9">
            <a:extLst>
              <a:ext uri="{FF2B5EF4-FFF2-40B4-BE49-F238E27FC236}">
                <a16:creationId xmlns:a16="http://schemas.microsoft.com/office/drawing/2014/main" id="{1F232899-CF2A-6A00-38E8-F79F49D5FA21}"/>
              </a:ext>
            </a:extLst>
          </p:cNvPr>
          <p:cNvPicPr>
            <a:picLocks noChangeAspect="1"/>
          </p:cNvPicPr>
          <p:nvPr/>
        </p:nvPicPr>
        <p:blipFill>
          <a:blip r:embed="rId3"/>
          <a:srcRect/>
          <a:stretch/>
        </p:blipFill>
        <p:spPr>
          <a:xfrm>
            <a:off x="9840983" y="156258"/>
            <a:ext cx="2147566" cy="1003371"/>
          </a:xfrm>
          <a:prstGeom prst="rect">
            <a:avLst/>
          </a:prstGeom>
        </p:spPr>
      </p:pic>
      <p:sp>
        <p:nvSpPr>
          <p:cNvPr id="11" name="Date Placeholder 10">
            <a:extLst>
              <a:ext uri="{FF2B5EF4-FFF2-40B4-BE49-F238E27FC236}">
                <a16:creationId xmlns:a16="http://schemas.microsoft.com/office/drawing/2014/main" id="{E9C3D07A-B82D-C97B-D285-E6F638F54812}"/>
              </a:ext>
            </a:extLst>
          </p:cNvPr>
          <p:cNvSpPr>
            <a:spLocks noGrp="1"/>
          </p:cNvSpPr>
          <p:nvPr>
            <p:ph type="dt" sz="half" idx="2"/>
          </p:nvPr>
        </p:nvSpPr>
        <p:spPr/>
        <p:txBody>
          <a:bodyPr/>
          <a:lstStyle/>
          <a:p>
            <a:fld id="{B2F4E31D-7E8A-495E-8A44-E4E086496B6F}" type="datetime6">
              <a:rPr lang="en-GB" smtClean="0"/>
              <a:t>October 23</a:t>
            </a:fld>
            <a:endParaRPr lang="en-US"/>
          </a:p>
        </p:txBody>
      </p:sp>
      <p:sp>
        <p:nvSpPr>
          <p:cNvPr id="12" name="Footer Placeholder 11">
            <a:extLst>
              <a:ext uri="{FF2B5EF4-FFF2-40B4-BE49-F238E27FC236}">
                <a16:creationId xmlns:a16="http://schemas.microsoft.com/office/drawing/2014/main" id="{0390CC3E-9C3D-4907-EE63-B5C5242D1AB0}"/>
              </a:ext>
            </a:extLst>
          </p:cNvPr>
          <p:cNvSpPr>
            <a:spLocks noGrp="1"/>
          </p:cNvSpPr>
          <p:nvPr>
            <p:ph type="ftr" sz="quarter" idx="3"/>
          </p:nvPr>
        </p:nvSpPr>
        <p:spPr/>
        <p:txBody>
          <a:bodyPr/>
          <a:lstStyle/>
          <a:p>
            <a:r>
              <a:rPr lang="en-US"/>
              <a:t>International Society of Nephrology</a:t>
            </a:r>
          </a:p>
        </p:txBody>
      </p:sp>
      <p:sp>
        <p:nvSpPr>
          <p:cNvPr id="13" name="Slide Number Placeholder 12">
            <a:extLst>
              <a:ext uri="{FF2B5EF4-FFF2-40B4-BE49-F238E27FC236}">
                <a16:creationId xmlns:a16="http://schemas.microsoft.com/office/drawing/2014/main" id="{320BC7A6-303C-7692-A66E-70A925D0FE83}"/>
              </a:ext>
            </a:extLst>
          </p:cNvPr>
          <p:cNvSpPr>
            <a:spLocks noGrp="1"/>
          </p:cNvSpPr>
          <p:nvPr>
            <p:ph type="sldNum" sz="quarter" idx="4"/>
          </p:nvPr>
        </p:nvSpPr>
        <p:spPr/>
        <p:txBody>
          <a:bodyPr/>
          <a:lstStyle/>
          <a:p>
            <a:fld id="{4A9CEFBC-9863-BD47-BA2B-008170C231CB}" type="slidenum">
              <a:rPr lang="en-US" smtClean="0"/>
              <a:pPr/>
              <a:t>16</a:t>
            </a:fld>
            <a:endParaRPr lang="en-US"/>
          </a:p>
        </p:txBody>
      </p:sp>
      <p:sp>
        <p:nvSpPr>
          <p:cNvPr id="27" name="TextBox 26">
            <a:extLst>
              <a:ext uri="{FF2B5EF4-FFF2-40B4-BE49-F238E27FC236}">
                <a16:creationId xmlns:a16="http://schemas.microsoft.com/office/drawing/2014/main" id="{36253155-114F-1852-9299-B4E168FBDD26}"/>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3" name="Rectangle 2">
            <a:extLst>
              <a:ext uri="{FF2B5EF4-FFF2-40B4-BE49-F238E27FC236}">
                <a16:creationId xmlns:a16="http://schemas.microsoft.com/office/drawing/2014/main" id="{8BE2DA4A-1C89-60C1-75E4-220DEB7931E2}"/>
              </a:ext>
            </a:extLst>
          </p:cNvPr>
          <p:cNvSpPr>
            <a:spLocks noChangeArrowheads="1"/>
          </p:cNvSpPr>
          <p:nvPr/>
        </p:nvSpPr>
        <p:spPr bwMode="auto">
          <a:xfrm>
            <a:off x="2044908" y="4799847"/>
            <a:ext cx="3218633"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LID4096">
                <a:solidFill>
                  <a:schemeClr val="accent2"/>
                </a:solidFill>
                <a:latin typeface="Arial"/>
                <a:cs typeface="Arial"/>
              </a:rPr>
              <a:t>DEADLINES TO APPLY </a:t>
            </a:r>
          </a:p>
        </p:txBody>
      </p:sp>
      <p:sp>
        <p:nvSpPr>
          <p:cNvPr id="5" name="Rectangle: Single Corner Snipped 4">
            <a:extLst>
              <a:ext uri="{FF2B5EF4-FFF2-40B4-BE49-F238E27FC236}">
                <a16:creationId xmlns:a16="http://schemas.microsoft.com/office/drawing/2014/main" id="{3A2D0894-0182-FBE9-915D-9126DC7ACDCF}"/>
              </a:ext>
            </a:extLst>
          </p:cNvPr>
          <p:cNvSpPr/>
          <p:nvPr/>
        </p:nvSpPr>
        <p:spPr>
          <a:xfrm>
            <a:off x="1212450" y="5327848"/>
            <a:ext cx="2291137" cy="838840"/>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err="1"/>
              <a:t>Mentees</a:t>
            </a:r>
            <a:r>
              <a:rPr lang="fr-BE" sz="2400" b="1"/>
              <a:t>:</a:t>
            </a:r>
          </a:p>
          <a:p>
            <a:pPr marL="576000" lvl="1"/>
            <a:r>
              <a:rPr lang="fr-BE" sz="2400" b="1"/>
              <a:t>July 1</a:t>
            </a:r>
            <a:endParaRPr lang="LID4096" sz="2400" b="1"/>
          </a:p>
        </p:txBody>
      </p:sp>
      <p:sp>
        <p:nvSpPr>
          <p:cNvPr id="10" name="Rectangle: Single Corner Snipped 9">
            <a:extLst>
              <a:ext uri="{FF2B5EF4-FFF2-40B4-BE49-F238E27FC236}">
                <a16:creationId xmlns:a16="http://schemas.microsoft.com/office/drawing/2014/main" id="{B60AF07B-39C2-206F-58E0-2B1FD52D87BC}"/>
              </a:ext>
            </a:extLst>
          </p:cNvPr>
          <p:cNvSpPr/>
          <p:nvPr/>
        </p:nvSpPr>
        <p:spPr>
          <a:xfrm>
            <a:off x="3804863" y="5337904"/>
            <a:ext cx="2291137" cy="838840"/>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a:t>Mentors:</a:t>
            </a:r>
          </a:p>
          <a:p>
            <a:pPr marL="576000" lvl="1"/>
            <a:r>
              <a:rPr lang="fr-BE" sz="2400" b="1"/>
              <a:t>March 1</a:t>
            </a:r>
            <a:endParaRPr lang="LID4096" sz="2400" b="1"/>
          </a:p>
        </p:txBody>
      </p:sp>
      <p:pic>
        <p:nvPicPr>
          <p:cNvPr id="16" name="Picture 15">
            <a:extLst>
              <a:ext uri="{FF2B5EF4-FFF2-40B4-BE49-F238E27FC236}">
                <a16:creationId xmlns:a16="http://schemas.microsoft.com/office/drawing/2014/main" id="{6B0B94A6-AAFE-71E6-5C41-2B6A5E407C05}"/>
              </a:ext>
            </a:extLst>
          </p:cNvPr>
          <p:cNvPicPr>
            <a:picLocks noChangeAspect="1"/>
          </p:cNvPicPr>
          <p:nvPr/>
        </p:nvPicPr>
        <p:blipFill>
          <a:blip r:embed="rId4"/>
          <a:srcRect/>
          <a:stretch/>
        </p:blipFill>
        <p:spPr>
          <a:xfrm>
            <a:off x="7843538" y="1069727"/>
            <a:ext cx="3994890" cy="5467247"/>
          </a:xfrm>
          <a:prstGeom prst="rect">
            <a:avLst/>
          </a:prstGeom>
        </p:spPr>
      </p:pic>
      <p:pic>
        <p:nvPicPr>
          <p:cNvPr id="28" name="Graphic 27" descr="Flip calendar with solid fill">
            <a:extLst>
              <a:ext uri="{FF2B5EF4-FFF2-40B4-BE49-F238E27FC236}">
                <a16:creationId xmlns:a16="http://schemas.microsoft.com/office/drawing/2014/main" id="{3B492AD9-7A14-CDDA-161F-E32D389B34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450" y="5533614"/>
            <a:ext cx="543600" cy="543600"/>
          </a:xfrm>
          <a:prstGeom prst="rect">
            <a:avLst/>
          </a:prstGeom>
        </p:spPr>
      </p:pic>
      <p:pic>
        <p:nvPicPr>
          <p:cNvPr id="29" name="Graphic 28" descr="Flip calendar with solid fill">
            <a:extLst>
              <a:ext uri="{FF2B5EF4-FFF2-40B4-BE49-F238E27FC236}">
                <a16:creationId xmlns:a16="http://schemas.microsoft.com/office/drawing/2014/main" id="{36AFA306-8EA6-731E-E494-2E68F50EF2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4863" y="5543911"/>
            <a:ext cx="543600" cy="543600"/>
          </a:xfrm>
          <a:prstGeom prst="rect">
            <a:avLst/>
          </a:prstGeom>
        </p:spPr>
      </p:pic>
      <p:sp>
        <p:nvSpPr>
          <p:cNvPr id="4" name="TextBox 3">
            <a:extLst>
              <a:ext uri="{FF2B5EF4-FFF2-40B4-BE49-F238E27FC236}">
                <a16:creationId xmlns:a16="http://schemas.microsoft.com/office/drawing/2014/main" id="{70989E9A-CF7E-0B10-C090-8468B09A8E4D}"/>
              </a:ext>
            </a:extLst>
          </p:cNvPr>
          <p:cNvSpPr txBox="1"/>
          <p:nvPr/>
        </p:nvSpPr>
        <p:spPr>
          <a:xfrm>
            <a:off x="1079011" y="1494041"/>
            <a:ext cx="6638925" cy="1200329"/>
          </a:xfrm>
          <a:prstGeom prst="rect">
            <a:avLst/>
          </a:prstGeom>
          <a:no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a:solidFill>
                  <a:schemeClr val="tx1">
                    <a:lumMod val="95000"/>
                    <a:lumOff val="5000"/>
                  </a:schemeClr>
                </a:solidFill>
                <a:cs typeface="Calibri" panose="020F0502020204030204" pitchFamily="34" charset="0"/>
              </a:rPr>
              <a:t>The </a:t>
            </a:r>
            <a:r>
              <a:rPr lang="en-US" altLang="LID4096" b="1">
                <a:solidFill>
                  <a:schemeClr val="accent1"/>
                </a:solidFill>
                <a:cs typeface="Calibri" panose="020F0502020204030204" pitchFamily="34" charset="0"/>
              </a:rPr>
              <a:t>ISN Mentorship Program </a:t>
            </a:r>
            <a:r>
              <a:rPr lang="en-US" altLang="LID4096">
                <a:solidFill>
                  <a:schemeClr val="tx1">
                    <a:lumMod val="95000"/>
                    <a:lumOff val="5000"/>
                  </a:schemeClr>
                </a:solidFill>
                <a:cs typeface="Calibri" panose="020F0502020204030204" pitchFamily="34" charset="0"/>
              </a:rPr>
              <a:t>links mentees looking for guidance on specific professional goals and mentors willing to help them achieve their objectives and, in the process, develop their own coaching and leadership skills.</a:t>
            </a:r>
          </a:p>
        </p:txBody>
      </p:sp>
      <p:sp>
        <p:nvSpPr>
          <p:cNvPr id="7" name="Rectangle: Rounded Corners 27">
            <a:extLst>
              <a:ext uri="{FF2B5EF4-FFF2-40B4-BE49-F238E27FC236}">
                <a16:creationId xmlns:a16="http://schemas.microsoft.com/office/drawing/2014/main" id="{666779BF-FD1B-4858-B74F-178C361E6AC2}"/>
              </a:ext>
            </a:extLst>
          </p:cNvPr>
          <p:cNvSpPr/>
          <p:nvPr/>
        </p:nvSpPr>
        <p:spPr>
          <a:xfrm>
            <a:off x="1082436" y="3090861"/>
            <a:ext cx="2700094" cy="49643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a:t>
            </a:r>
            <a:r>
              <a:rPr lang="fr-BE" sz="2000" err="1"/>
              <a:t>mentorship</a:t>
            </a:r>
            <a:endParaRPr lang="fr-BE" sz="2000" err="1">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F932-31A1-49D3-D2D1-2F4596F8BF35}"/>
              </a:ext>
            </a:extLst>
          </p:cNvPr>
          <p:cNvSpPr>
            <a:spLocks noGrp="1"/>
          </p:cNvSpPr>
          <p:nvPr>
            <p:ph type="title"/>
          </p:nvPr>
        </p:nvSpPr>
        <p:spPr>
          <a:xfrm>
            <a:off x="1609725" y="357725"/>
            <a:ext cx="7632886" cy="650875"/>
          </a:xfrm>
        </p:spPr>
        <p:txBody>
          <a:bodyPr/>
          <a:lstStyle/>
          <a:p>
            <a:r>
              <a:rPr lang="en-BE"/>
              <a:t>ISN </a:t>
            </a:r>
            <a:r>
              <a:rPr lang="en-BE">
                <a:solidFill>
                  <a:schemeClr val="accent4"/>
                </a:solidFill>
              </a:rPr>
              <a:t>EDUCATIONAL AMBASSADORS</a:t>
            </a:r>
          </a:p>
        </p:txBody>
      </p:sp>
      <p:sp>
        <p:nvSpPr>
          <p:cNvPr id="7" name="Content Placeholder 2">
            <a:extLst>
              <a:ext uri="{FF2B5EF4-FFF2-40B4-BE49-F238E27FC236}">
                <a16:creationId xmlns:a16="http://schemas.microsoft.com/office/drawing/2014/main" id="{57B7BB83-608B-C8FE-0AB2-C177ED4447D3}"/>
              </a:ext>
            </a:extLst>
          </p:cNvPr>
          <p:cNvSpPr>
            <a:spLocks noGrp="1"/>
          </p:cNvSpPr>
          <p:nvPr>
            <p:ph idx="4294967295"/>
          </p:nvPr>
        </p:nvSpPr>
        <p:spPr>
          <a:xfrm>
            <a:off x="5312322" y="1816223"/>
            <a:ext cx="5486400" cy="646331"/>
          </a:xfrm>
          <a:noFill/>
        </p:spPr>
        <p:txBody>
          <a:bodyPr vert="horz" wrap="square" lIns="91440" tIns="45720" rIns="91440" bIns="45720" rtlCol="0" anchor="t">
            <a:spAutoFit/>
          </a:bodyPr>
          <a:lstStyle/>
          <a:p>
            <a:pPr marL="0" indent="0">
              <a:lnSpc>
                <a:spcPct val="100000"/>
              </a:lnSpc>
              <a:buNone/>
            </a:pPr>
            <a:r>
              <a:rPr lang="en-US" sz="1800">
                <a:solidFill>
                  <a:schemeClr val="tx1">
                    <a:lumMod val="95000"/>
                    <a:lumOff val="5000"/>
                  </a:schemeClr>
                </a:solidFill>
                <a:latin typeface="Calibri"/>
                <a:cs typeface="Calibri"/>
              </a:rPr>
              <a:t>Receive expert guidance and hands-on training in your center for up to 4 weeks.</a:t>
            </a:r>
            <a:endParaRPr lang="pt-PT" sz="1800">
              <a:solidFill>
                <a:schemeClr val="tx1">
                  <a:lumMod val="95000"/>
                  <a:lumOff val="5000"/>
                </a:schemeClr>
              </a:solidFill>
              <a:latin typeface="Calibri"/>
              <a:cs typeface="Calibri"/>
            </a:endParaRPr>
          </a:p>
        </p:txBody>
      </p:sp>
      <p:sp>
        <p:nvSpPr>
          <p:cNvPr id="9" name="Rectangle 12">
            <a:extLst>
              <a:ext uri="{FF2B5EF4-FFF2-40B4-BE49-F238E27FC236}">
                <a16:creationId xmlns:a16="http://schemas.microsoft.com/office/drawing/2014/main" id="{F415EEDF-1E08-C464-4087-31EFCF5F52CE}"/>
              </a:ext>
            </a:extLst>
          </p:cNvPr>
          <p:cNvSpPr/>
          <p:nvPr/>
        </p:nvSpPr>
        <p:spPr>
          <a:xfrm>
            <a:off x="1144588" y="6030913"/>
            <a:ext cx="9902825" cy="369887"/>
          </a:xfrm>
          <a:prstGeom prst="rect">
            <a:avLst/>
          </a:prstGeom>
        </p:spPr>
        <p:txBody>
          <a:bodyPr>
            <a:spAutoFit/>
          </a:bodyPr>
          <a:lstStyle/>
          <a:p>
            <a:pPr algn="ctr" eaLnBrk="1" fontAlgn="auto" hangingPunct="1">
              <a:spcBef>
                <a:spcPts val="0"/>
              </a:spcBef>
              <a:spcAft>
                <a:spcPts val="0"/>
              </a:spcAft>
              <a:defRPr/>
            </a:pPr>
            <a:r>
              <a:rPr lang="en-US">
                <a:latin typeface="+mn-lt"/>
              </a:rPr>
              <a:t>For more information contact </a:t>
            </a:r>
            <a:r>
              <a:rPr lang="en-US">
                <a:solidFill>
                  <a:srgbClr val="000000"/>
                </a:solidFill>
                <a:latin typeface="+mn-lt"/>
                <a:hlinkClick r:id="rId3"/>
              </a:rPr>
              <a:t>eap</a:t>
            </a:r>
            <a:r>
              <a:rPr lang="en-US">
                <a:solidFill>
                  <a:srgbClr val="861722"/>
                </a:solidFill>
                <a:latin typeface="+mn-lt"/>
                <a:hlinkClick r:id="rId3"/>
              </a:rPr>
              <a:t>@theisn.org</a:t>
            </a:r>
            <a:r>
              <a:rPr lang="en-US">
                <a:solidFill>
                  <a:srgbClr val="861722"/>
                </a:solidFill>
                <a:latin typeface="+mn-lt"/>
              </a:rPr>
              <a:t> </a:t>
            </a:r>
            <a:r>
              <a:rPr lang="en-US">
                <a:latin typeface="+mn-lt"/>
              </a:rPr>
              <a:t>or visit </a:t>
            </a:r>
            <a:r>
              <a:rPr lang="en-US">
                <a:latin typeface="+mn-lt"/>
                <a:ea typeface="+mn-lt"/>
                <a:cs typeface="+mn-lt"/>
                <a:hlinkClick r:id="rId4"/>
              </a:rPr>
              <a:t>www.theisn.org/ea</a:t>
            </a:r>
            <a:endParaRPr lang="en-US">
              <a:solidFill>
                <a:srgbClr val="861722"/>
              </a:solidFill>
              <a:latin typeface="+mn-lt"/>
            </a:endParaRPr>
          </a:p>
        </p:txBody>
      </p:sp>
      <p:sp>
        <p:nvSpPr>
          <p:cNvPr id="43013" name="Image 9">
            <a:extLst>
              <a:ext uri="{FF2B5EF4-FFF2-40B4-BE49-F238E27FC236}">
                <a16:creationId xmlns:a16="http://schemas.microsoft.com/office/drawing/2014/main" id="{97F54FBA-A2A1-C176-25F8-2FA00E4682A0}"/>
              </a:ext>
            </a:extLst>
          </p:cNvPr>
          <p:cNvSpPr>
            <a:spLocks noChangeAspect="1" noChangeArrowheads="1"/>
          </p:cNvSpPr>
          <p:nvPr/>
        </p:nvSpPr>
        <p:spPr bwMode="auto">
          <a:xfrm>
            <a:off x="7938" y="1285875"/>
            <a:ext cx="22733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6" name="Picture 15">
            <a:extLst>
              <a:ext uri="{FF2B5EF4-FFF2-40B4-BE49-F238E27FC236}">
                <a16:creationId xmlns:a16="http://schemas.microsoft.com/office/drawing/2014/main" id="{4CE67397-8CC0-9272-26E8-ED823B3C020D}"/>
              </a:ext>
            </a:extLst>
          </p:cNvPr>
          <p:cNvPicPr>
            <a:picLocks noChangeAspect="1"/>
          </p:cNvPicPr>
          <p:nvPr/>
        </p:nvPicPr>
        <p:blipFill>
          <a:blip r:embed="rId5"/>
          <a:srcRect/>
          <a:stretch/>
        </p:blipFill>
        <p:spPr>
          <a:xfrm>
            <a:off x="686442" y="183204"/>
            <a:ext cx="923283" cy="923283"/>
          </a:xfrm>
          <a:prstGeom prst="rect">
            <a:avLst/>
          </a:prstGeom>
        </p:spPr>
      </p:pic>
      <p:sp>
        <p:nvSpPr>
          <p:cNvPr id="20" name="Rectangle 19">
            <a:extLst>
              <a:ext uri="{FF2B5EF4-FFF2-40B4-BE49-F238E27FC236}">
                <a16:creationId xmlns:a16="http://schemas.microsoft.com/office/drawing/2014/main" id="{A8A22693-4D25-143B-31D3-E193120321ED}"/>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1" name="Image 9">
            <a:extLst>
              <a:ext uri="{FF2B5EF4-FFF2-40B4-BE49-F238E27FC236}">
                <a16:creationId xmlns:a16="http://schemas.microsoft.com/office/drawing/2014/main" id="{43582170-D3A3-752A-F894-3EB11BDAF2BB}"/>
              </a:ext>
            </a:extLst>
          </p:cNvPr>
          <p:cNvPicPr>
            <a:picLocks noChangeAspect="1"/>
          </p:cNvPicPr>
          <p:nvPr/>
        </p:nvPicPr>
        <p:blipFill>
          <a:blip r:embed="rId6"/>
          <a:srcRect/>
          <a:stretch/>
        </p:blipFill>
        <p:spPr>
          <a:xfrm>
            <a:off x="9840983" y="156258"/>
            <a:ext cx="2147566" cy="1003371"/>
          </a:xfrm>
          <a:prstGeom prst="rect">
            <a:avLst/>
          </a:prstGeom>
        </p:spPr>
      </p:pic>
      <p:sp>
        <p:nvSpPr>
          <p:cNvPr id="11" name="Date Placeholder 10">
            <a:extLst>
              <a:ext uri="{FF2B5EF4-FFF2-40B4-BE49-F238E27FC236}">
                <a16:creationId xmlns:a16="http://schemas.microsoft.com/office/drawing/2014/main" id="{348961B6-E125-1BD0-2258-21B6A557C9C6}"/>
              </a:ext>
            </a:extLst>
          </p:cNvPr>
          <p:cNvSpPr>
            <a:spLocks noGrp="1"/>
          </p:cNvSpPr>
          <p:nvPr>
            <p:ph type="dt" sz="half" idx="2"/>
          </p:nvPr>
        </p:nvSpPr>
        <p:spPr/>
        <p:txBody>
          <a:bodyPr/>
          <a:lstStyle/>
          <a:p>
            <a:fld id="{2154E752-87EC-44B6-93C1-916363FACB68}" type="datetime6">
              <a:rPr lang="en-GB" smtClean="0"/>
              <a:t>October 23</a:t>
            </a:fld>
            <a:endParaRPr lang="en-US"/>
          </a:p>
        </p:txBody>
      </p:sp>
      <p:sp>
        <p:nvSpPr>
          <p:cNvPr id="13" name="Footer Placeholder 12">
            <a:extLst>
              <a:ext uri="{FF2B5EF4-FFF2-40B4-BE49-F238E27FC236}">
                <a16:creationId xmlns:a16="http://schemas.microsoft.com/office/drawing/2014/main" id="{789B8097-1B2E-2A15-69F1-E9A752720DA6}"/>
              </a:ext>
            </a:extLst>
          </p:cNvPr>
          <p:cNvSpPr>
            <a:spLocks noGrp="1"/>
          </p:cNvSpPr>
          <p:nvPr>
            <p:ph type="ftr" sz="quarter" idx="3"/>
          </p:nvPr>
        </p:nvSpPr>
        <p:spPr/>
        <p:txBody>
          <a:bodyPr/>
          <a:lstStyle/>
          <a:p>
            <a:r>
              <a:rPr lang="en-US"/>
              <a:t>International Society of Nephrology</a:t>
            </a:r>
          </a:p>
        </p:txBody>
      </p:sp>
      <p:sp>
        <p:nvSpPr>
          <p:cNvPr id="14" name="Slide Number Placeholder 13">
            <a:extLst>
              <a:ext uri="{FF2B5EF4-FFF2-40B4-BE49-F238E27FC236}">
                <a16:creationId xmlns:a16="http://schemas.microsoft.com/office/drawing/2014/main" id="{229BA880-B33D-09DB-23E5-9BAD59FE2669}"/>
              </a:ext>
            </a:extLst>
          </p:cNvPr>
          <p:cNvSpPr>
            <a:spLocks noGrp="1"/>
          </p:cNvSpPr>
          <p:nvPr>
            <p:ph type="sldNum" sz="quarter" idx="4"/>
          </p:nvPr>
        </p:nvSpPr>
        <p:spPr/>
        <p:txBody>
          <a:bodyPr/>
          <a:lstStyle/>
          <a:p>
            <a:fld id="{4A9CEFBC-9863-BD47-BA2B-008170C231CB}" type="slidenum">
              <a:rPr lang="en-US" smtClean="0"/>
              <a:pPr/>
              <a:t>17</a:t>
            </a:fld>
            <a:endParaRPr lang="en-US"/>
          </a:p>
        </p:txBody>
      </p:sp>
      <p:sp>
        <p:nvSpPr>
          <p:cNvPr id="23" name="TextBox 22">
            <a:extLst>
              <a:ext uri="{FF2B5EF4-FFF2-40B4-BE49-F238E27FC236}">
                <a16:creationId xmlns:a16="http://schemas.microsoft.com/office/drawing/2014/main" id="{F24202A7-DCCD-666D-D353-C37060DA6A8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grpSp>
        <p:nvGrpSpPr>
          <p:cNvPr id="8" name="Group 7">
            <a:extLst>
              <a:ext uri="{FF2B5EF4-FFF2-40B4-BE49-F238E27FC236}">
                <a16:creationId xmlns:a16="http://schemas.microsoft.com/office/drawing/2014/main" id="{85563E26-7DFF-2B2F-E28C-140D3C0DA4CC}"/>
              </a:ext>
            </a:extLst>
          </p:cNvPr>
          <p:cNvGrpSpPr/>
          <p:nvPr/>
        </p:nvGrpSpPr>
        <p:grpSpPr>
          <a:xfrm>
            <a:off x="5320228" y="2752850"/>
            <a:ext cx="5486400" cy="803593"/>
            <a:chOff x="5194389" y="4603863"/>
            <a:chExt cx="5486400" cy="803593"/>
          </a:xfrm>
        </p:grpSpPr>
        <p:sp>
          <p:nvSpPr>
            <p:cNvPr id="3" name="Rectangle: Single Corner Snipped 2">
              <a:extLst>
                <a:ext uri="{FF2B5EF4-FFF2-40B4-BE49-F238E27FC236}">
                  <a16:creationId xmlns:a16="http://schemas.microsoft.com/office/drawing/2014/main" id="{2DB218B3-E24A-0186-D028-2F7CB819F52C}"/>
                </a:ext>
              </a:extLst>
            </p:cNvPr>
            <p:cNvSpPr>
              <a:spLocks noChangeArrowheads="1"/>
            </p:cNvSpPr>
            <p:nvPr/>
          </p:nvSpPr>
          <p:spPr bwMode="auto">
            <a:xfrm>
              <a:off x="5194389" y="4604498"/>
              <a:ext cx="5486400" cy="802958"/>
            </a:xfrm>
            <a:prstGeom prst="snip1Rect">
              <a:avLst/>
            </a:prstGeom>
            <a:solidFill>
              <a:schemeClr val="accent4"/>
            </a:solid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720000" lvl="2">
                <a:defRPr/>
              </a:pPr>
              <a:r>
                <a:rPr lang="en-US" sz="2200" b="1">
                  <a:solidFill>
                    <a:schemeClr val="bg1"/>
                  </a:solidFill>
                  <a:latin typeface="Arial" panose="020B0604020202020204" pitchFamily="34" charset="0"/>
                  <a:ea typeface="+mn-lt"/>
                  <a:cs typeface="Arial" panose="020B0604020202020204" pitchFamily="34" charset="0"/>
                </a:rPr>
                <a:t>Apply all year round </a:t>
              </a:r>
              <a:endParaRPr lang="pt-PT" sz="2200" b="1">
                <a:solidFill>
                  <a:schemeClr val="bg1"/>
                </a:solidFill>
                <a:latin typeface="Arial" panose="020B0604020202020204" pitchFamily="34" charset="0"/>
                <a:ea typeface="+mn-lt"/>
                <a:cs typeface="Arial" panose="020B0604020202020204" pitchFamily="34" charset="0"/>
              </a:endParaRPr>
            </a:p>
            <a:p>
              <a:pPr marL="720000" lvl="2">
                <a:defRPr/>
              </a:pPr>
              <a:r>
                <a:rPr lang="en-US" sz="2000">
                  <a:solidFill>
                    <a:schemeClr val="bg1"/>
                  </a:solidFill>
                  <a:ea typeface="+mn-lt"/>
                  <a:cs typeface="+mn-lt"/>
                </a:rPr>
                <a:t>(minimum three months prior to the training)</a:t>
              </a:r>
              <a:endParaRPr lang="pt-PT" sz="2000">
                <a:solidFill>
                  <a:schemeClr val="bg1"/>
                </a:solidFill>
                <a:cs typeface="Calibri"/>
              </a:endParaRPr>
            </a:p>
          </p:txBody>
        </p:sp>
        <p:pic>
          <p:nvPicPr>
            <p:cNvPr id="4" name="Graphic 3" descr="Flip calendar with solid fill">
              <a:extLst>
                <a:ext uri="{FF2B5EF4-FFF2-40B4-BE49-F238E27FC236}">
                  <a16:creationId xmlns:a16="http://schemas.microsoft.com/office/drawing/2014/main" id="{6B17DD7E-49B4-F95F-5607-DC8D3B9703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4389" y="4603863"/>
              <a:ext cx="543600" cy="543600"/>
            </a:xfrm>
            <a:prstGeom prst="rect">
              <a:avLst/>
            </a:prstGeom>
          </p:spPr>
        </p:pic>
      </p:grpSp>
      <p:pic>
        <p:nvPicPr>
          <p:cNvPr id="6" name="Picture 5" descr="A group of doctors in a hospital room&#10;&#10;Description automatically generated with low confidence">
            <a:extLst>
              <a:ext uri="{FF2B5EF4-FFF2-40B4-BE49-F238E27FC236}">
                <a16:creationId xmlns:a16="http://schemas.microsoft.com/office/drawing/2014/main" id="{627FCE88-9E11-B6CA-F662-0C374901C064}"/>
              </a:ext>
            </a:extLst>
          </p:cNvPr>
          <p:cNvPicPr>
            <a:picLocks noChangeAspect="1"/>
          </p:cNvPicPr>
          <p:nvPr/>
        </p:nvPicPr>
        <p:blipFill>
          <a:blip r:embed="rId9"/>
          <a:stretch>
            <a:fillRect/>
          </a:stretch>
        </p:blipFill>
        <p:spPr>
          <a:xfrm>
            <a:off x="225383" y="1430718"/>
            <a:ext cx="4959939" cy="3447858"/>
          </a:xfrm>
          <a:prstGeom prst="rect">
            <a:avLst/>
          </a:prstGeom>
        </p:spPr>
      </p:pic>
      <p:sp>
        <p:nvSpPr>
          <p:cNvPr id="10" name="Rectangle: Rounded Corners 27">
            <a:extLst>
              <a:ext uri="{FF2B5EF4-FFF2-40B4-BE49-F238E27FC236}">
                <a16:creationId xmlns:a16="http://schemas.microsoft.com/office/drawing/2014/main" id="{7643AA88-6316-FC34-5C81-93F9DBDD87F8}"/>
              </a:ext>
            </a:extLst>
          </p:cNvPr>
          <p:cNvSpPr/>
          <p:nvPr/>
        </p:nvSpPr>
        <p:spPr>
          <a:xfrm>
            <a:off x="5318501" y="3959377"/>
            <a:ext cx="1979062" cy="56198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a:t>
            </a:r>
            <a:r>
              <a:rPr lang="fr-BE" sz="2000" err="1"/>
              <a:t>ea</a:t>
            </a:r>
            <a:endParaRPr lang="LID4096" sz="2000" err="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0A08C4-47B5-0476-D305-D39C5FA302F6}"/>
              </a:ext>
            </a:extLst>
          </p:cNvPr>
          <p:cNvSpPr>
            <a:spLocks noGrp="1"/>
          </p:cNvSpPr>
          <p:nvPr>
            <p:ph type="title"/>
          </p:nvPr>
        </p:nvSpPr>
        <p:spPr>
          <a:xfrm>
            <a:off x="1644650" y="357725"/>
            <a:ext cx="7597961" cy="650875"/>
          </a:xfrm>
        </p:spPr>
        <p:txBody>
          <a:bodyPr>
            <a:normAutofit fontScale="90000"/>
          </a:bodyPr>
          <a:lstStyle/>
          <a:p>
            <a:r>
              <a:rPr lang="en-BE"/>
              <a:t>ISN </a:t>
            </a:r>
            <a:r>
              <a:rPr lang="en-BE">
                <a:solidFill>
                  <a:schemeClr val="accent4"/>
                </a:solidFill>
              </a:rPr>
              <a:t>CONTINUING MEDICAL EDUCATION</a:t>
            </a:r>
          </a:p>
        </p:txBody>
      </p:sp>
      <p:sp>
        <p:nvSpPr>
          <p:cNvPr id="45062" name="Imagem 6" descr="Uma imagem com texto&#10;&#10;Descrição gerada automaticamente">
            <a:extLst>
              <a:ext uri="{FF2B5EF4-FFF2-40B4-BE49-F238E27FC236}">
                <a16:creationId xmlns:a16="http://schemas.microsoft.com/office/drawing/2014/main" id="{14E0B407-2892-3E13-5A33-0922B7B0163B}"/>
              </a:ext>
            </a:extLst>
          </p:cNvPr>
          <p:cNvSpPr>
            <a:spLocks noChangeAspect="1" noChangeArrowheads="1"/>
          </p:cNvSpPr>
          <p:nvPr/>
        </p:nvSpPr>
        <p:spPr bwMode="auto">
          <a:xfrm>
            <a:off x="665163" y="1135063"/>
            <a:ext cx="4706937"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0" name="Rectangle 12">
            <a:extLst>
              <a:ext uri="{FF2B5EF4-FFF2-40B4-BE49-F238E27FC236}">
                <a16:creationId xmlns:a16="http://schemas.microsoft.com/office/drawing/2014/main" id="{4B24C754-BE8E-27E5-AD1A-A3CF461F2768}"/>
              </a:ext>
            </a:extLst>
          </p:cNvPr>
          <p:cNvSpPr/>
          <p:nvPr/>
        </p:nvSpPr>
        <p:spPr>
          <a:xfrm>
            <a:off x="1144588" y="6030913"/>
            <a:ext cx="9902825" cy="369887"/>
          </a:xfrm>
          <a:prstGeom prst="rect">
            <a:avLst/>
          </a:prstGeom>
        </p:spPr>
        <p:txBody>
          <a:bodyPr>
            <a:spAutoFit/>
          </a:bodyPr>
          <a:lstStyle/>
          <a:p>
            <a:pPr algn="ctr" eaLnBrk="1" fontAlgn="auto" hangingPunct="1">
              <a:spcBef>
                <a:spcPts val="0"/>
              </a:spcBef>
              <a:spcAft>
                <a:spcPts val="0"/>
              </a:spcAft>
              <a:defRPr/>
            </a:pPr>
            <a:r>
              <a:rPr lang="en-US">
                <a:latin typeface="+mn-lt"/>
              </a:rPr>
              <a:t>For more information contact </a:t>
            </a:r>
            <a:r>
              <a:rPr lang="en-US">
                <a:solidFill>
                  <a:srgbClr val="861722"/>
                </a:solidFill>
                <a:latin typeface="+mn-lt"/>
                <a:hlinkClick r:id="rId3"/>
              </a:rPr>
              <a:t>cme@theisn.org</a:t>
            </a:r>
            <a:r>
              <a:rPr lang="en-US">
                <a:solidFill>
                  <a:srgbClr val="861722"/>
                </a:solidFill>
                <a:latin typeface="+mn-lt"/>
              </a:rPr>
              <a:t> </a:t>
            </a:r>
            <a:r>
              <a:rPr lang="en-US">
                <a:latin typeface="+mn-lt"/>
              </a:rPr>
              <a:t>or visit </a:t>
            </a:r>
            <a:r>
              <a:rPr lang="en-US">
                <a:latin typeface="+mn-lt"/>
                <a:ea typeface="+mn-lt"/>
                <a:cs typeface="+mn-lt"/>
                <a:hlinkClick r:id="rId4"/>
              </a:rPr>
              <a:t>www.theisn.org/cme</a:t>
            </a:r>
            <a:r>
              <a:rPr lang="en-US">
                <a:latin typeface="+mn-lt"/>
                <a:ea typeface="+mn-lt"/>
                <a:cs typeface="+mn-lt"/>
              </a:rPr>
              <a:t> </a:t>
            </a:r>
            <a:endParaRPr lang="en-US">
              <a:solidFill>
                <a:srgbClr val="861722"/>
              </a:solidFill>
              <a:latin typeface="+mn-lt"/>
            </a:endParaRPr>
          </a:p>
        </p:txBody>
      </p:sp>
      <p:sp>
        <p:nvSpPr>
          <p:cNvPr id="7" name="Content Placeholder 2">
            <a:extLst>
              <a:ext uri="{FF2B5EF4-FFF2-40B4-BE49-F238E27FC236}">
                <a16:creationId xmlns:a16="http://schemas.microsoft.com/office/drawing/2014/main" id="{2D869B0A-0E67-7F09-14F7-459CFFCFDD1F}"/>
              </a:ext>
            </a:extLst>
          </p:cNvPr>
          <p:cNvSpPr txBox="1">
            <a:spLocks/>
          </p:cNvSpPr>
          <p:nvPr/>
        </p:nvSpPr>
        <p:spPr>
          <a:xfrm>
            <a:off x="812391" y="2452303"/>
            <a:ext cx="4951412" cy="840230"/>
          </a:xfrm>
          <a:prstGeom prst="rect">
            <a:avLst/>
          </a:prstGeom>
          <a:noFill/>
        </p:spPr>
        <p:txBody>
          <a:bodyPr vert="horz" wrap="square" lIns="91440" tIns="45720" rIns="91440" bIns="45720" rtlCol="0">
            <a:spAutoFit/>
          </a:bodyPr>
          <a:lstStyle>
            <a:lvl1pPr indent="0">
              <a:lnSpc>
                <a:spcPct val="90000"/>
              </a:lnSpc>
              <a:spcBef>
                <a:spcPts val="1000"/>
              </a:spcBef>
              <a:buClr>
                <a:schemeClr val="accent4"/>
              </a:buClr>
              <a:buFont typeface="Arial" panose="020B0604020202020204" pitchFamily="34" charset="0"/>
              <a:buNone/>
              <a:defRPr sz="2000">
                <a:solidFill>
                  <a:srgbClr val="3A4596"/>
                </a:solidFill>
                <a:latin typeface="Calibri" panose="020F0502020204030204" pitchFamily="34" charset="0"/>
                <a:cs typeface="Calibri" panose="020F0502020204030204" pitchFamily="34" charset="0"/>
              </a:defRPr>
            </a:lvl1pPr>
            <a:lvl2pPr marL="685800" indent="-228600">
              <a:lnSpc>
                <a:spcPct val="90000"/>
              </a:lnSpc>
              <a:spcBef>
                <a:spcPts val="500"/>
              </a:spcBef>
              <a:buClr>
                <a:schemeClr val="accent4"/>
              </a:buClr>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lnSpc>
                <a:spcPct val="90000"/>
              </a:lnSpc>
              <a:spcBef>
                <a:spcPts val="500"/>
              </a:spcBef>
              <a:buClr>
                <a:schemeClr val="accent4"/>
              </a:buClr>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Clr>
                <a:schemeClr val="accent4"/>
              </a:buClr>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a:lnSpc>
                <a:spcPct val="90000"/>
              </a:lnSpc>
              <a:spcBef>
                <a:spcPts val="500"/>
              </a:spcBef>
              <a:buClr>
                <a:schemeClr val="accent4"/>
              </a:buClr>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LID4096" sz="1800">
                <a:solidFill>
                  <a:schemeClr val="tx1"/>
                </a:solidFill>
              </a:rPr>
              <a:t>The</a:t>
            </a:r>
            <a:r>
              <a:rPr lang="en-US" altLang="LID4096" sz="1800"/>
              <a:t> </a:t>
            </a:r>
            <a:r>
              <a:rPr lang="en-US" altLang="LID4096" sz="1800" b="1"/>
              <a:t>ISN Continuing Medical Education Program </a:t>
            </a:r>
            <a:r>
              <a:rPr lang="en-US" altLang="LID4096" sz="1800">
                <a:solidFill>
                  <a:schemeClr val="tx1"/>
                </a:solidFill>
              </a:rPr>
              <a:t>supports and helps to select faculty to present talks and workshops at regional meetings. </a:t>
            </a:r>
            <a:endParaRPr lang="pt-PT" altLang="LID4096" sz="1800">
              <a:solidFill>
                <a:schemeClr val="tx1"/>
              </a:solidFill>
            </a:endParaRPr>
          </a:p>
        </p:txBody>
      </p:sp>
      <p:pic>
        <p:nvPicPr>
          <p:cNvPr id="19" name="Picture 18">
            <a:extLst>
              <a:ext uri="{FF2B5EF4-FFF2-40B4-BE49-F238E27FC236}">
                <a16:creationId xmlns:a16="http://schemas.microsoft.com/office/drawing/2014/main" id="{B4644DD4-B17A-A739-6222-D32FA84C57A8}"/>
              </a:ext>
            </a:extLst>
          </p:cNvPr>
          <p:cNvPicPr>
            <a:picLocks noChangeAspect="1"/>
          </p:cNvPicPr>
          <p:nvPr/>
        </p:nvPicPr>
        <p:blipFill>
          <a:blip r:embed="rId5"/>
          <a:srcRect/>
          <a:stretch/>
        </p:blipFill>
        <p:spPr>
          <a:xfrm>
            <a:off x="686442" y="158710"/>
            <a:ext cx="983199" cy="983199"/>
          </a:xfrm>
          <a:prstGeom prst="rect">
            <a:avLst/>
          </a:prstGeom>
        </p:spPr>
      </p:pic>
      <p:sp>
        <p:nvSpPr>
          <p:cNvPr id="14" name="Rectangle 13">
            <a:extLst>
              <a:ext uri="{FF2B5EF4-FFF2-40B4-BE49-F238E27FC236}">
                <a16:creationId xmlns:a16="http://schemas.microsoft.com/office/drawing/2014/main" id="{4CD1BB70-2923-B167-0F29-73BC236DEF48}"/>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5" name="Image 9">
            <a:extLst>
              <a:ext uri="{FF2B5EF4-FFF2-40B4-BE49-F238E27FC236}">
                <a16:creationId xmlns:a16="http://schemas.microsoft.com/office/drawing/2014/main" id="{8D334DF4-9DE6-872C-1CC4-791B88C26624}"/>
              </a:ext>
            </a:extLst>
          </p:cNvPr>
          <p:cNvPicPr>
            <a:picLocks noChangeAspect="1"/>
          </p:cNvPicPr>
          <p:nvPr/>
        </p:nvPicPr>
        <p:blipFill>
          <a:blip r:embed="rId6"/>
          <a:srcRect/>
          <a:stretch/>
        </p:blipFill>
        <p:spPr>
          <a:xfrm>
            <a:off x="9840983" y="156258"/>
            <a:ext cx="2147566" cy="1003371"/>
          </a:xfrm>
          <a:prstGeom prst="rect">
            <a:avLst/>
          </a:prstGeom>
        </p:spPr>
      </p:pic>
      <p:sp>
        <p:nvSpPr>
          <p:cNvPr id="17" name="Date Placeholder 16">
            <a:extLst>
              <a:ext uri="{FF2B5EF4-FFF2-40B4-BE49-F238E27FC236}">
                <a16:creationId xmlns:a16="http://schemas.microsoft.com/office/drawing/2014/main" id="{D68403E5-C680-46BA-814A-9F79E52466C4}"/>
              </a:ext>
            </a:extLst>
          </p:cNvPr>
          <p:cNvSpPr>
            <a:spLocks noGrp="1"/>
          </p:cNvSpPr>
          <p:nvPr>
            <p:ph type="dt" sz="half" idx="2"/>
          </p:nvPr>
        </p:nvSpPr>
        <p:spPr/>
        <p:txBody>
          <a:bodyPr/>
          <a:lstStyle/>
          <a:p>
            <a:fld id="{2FA2908D-6466-4E66-A9BA-BD3531C0DB77}" type="datetime6">
              <a:rPr lang="en-GB" smtClean="0"/>
              <a:t>October 23</a:t>
            </a:fld>
            <a:endParaRPr lang="en-US"/>
          </a:p>
        </p:txBody>
      </p:sp>
      <p:sp>
        <p:nvSpPr>
          <p:cNvPr id="18" name="Footer Placeholder 17">
            <a:extLst>
              <a:ext uri="{FF2B5EF4-FFF2-40B4-BE49-F238E27FC236}">
                <a16:creationId xmlns:a16="http://schemas.microsoft.com/office/drawing/2014/main" id="{89A6753F-0969-93D3-0DE8-D16A495EC0C5}"/>
              </a:ext>
            </a:extLst>
          </p:cNvPr>
          <p:cNvSpPr>
            <a:spLocks noGrp="1"/>
          </p:cNvSpPr>
          <p:nvPr>
            <p:ph type="ftr" sz="quarter" idx="3"/>
          </p:nvPr>
        </p:nvSpPr>
        <p:spPr/>
        <p:txBody>
          <a:bodyPr/>
          <a:lstStyle/>
          <a:p>
            <a:r>
              <a:rPr lang="en-US"/>
              <a:t>International Society of Nephrology</a:t>
            </a:r>
          </a:p>
        </p:txBody>
      </p:sp>
      <p:sp>
        <p:nvSpPr>
          <p:cNvPr id="20" name="Slide Number Placeholder 19">
            <a:extLst>
              <a:ext uri="{FF2B5EF4-FFF2-40B4-BE49-F238E27FC236}">
                <a16:creationId xmlns:a16="http://schemas.microsoft.com/office/drawing/2014/main" id="{A68ECF54-52AA-C616-0E63-E5BF444ADBB5}"/>
              </a:ext>
            </a:extLst>
          </p:cNvPr>
          <p:cNvSpPr>
            <a:spLocks noGrp="1"/>
          </p:cNvSpPr>
          <p:nvPr>
            <p:ph type="sldNum" sz="quarter" idx="4"/>
          </p:nvPr>
        </p:nvSpPr>
        <p:spPr/>
        <p:txBody>
          <a:bodyPr/>
          <a:lstStyle/>
          <a:p>
            <a:fld id="{4A9CEFBC-9863-BD47-BA2B-008170C231CB}" type="slidenum">
              <a:rPr lang="en-US" smtClean="0"/>
              <a:pPr/>
              <a:t>18</a:t>
            </a:fld>
            <a:endParaRPr lang="en-US"/>
          </a:p>
        </p:txBody>
      </p:sp>
      <p:sp>
        <p:nvSpPr>
          <p:cNvPr id="25" name="TextBox 24">
            <a:extLst>
              <a:ext uri="{FF2B5EF4-FFF2-40B4-BE49-F238E27FC236}">
                <a16:creationId xmlns:a16="http://schemas.microsoft.com/office/drawing/2014/main" id="{F70EF9F9-0AA0-305D-0AD8-3FAF98091C7E}"/>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grpSp>
        <p:nvGrpSpPr>
          <p:cNvPr id="12" name="Group 11">
            <a:extLst>
              <a:ext uri="{FF2B5EF4-FFF2-40B4-BE49-F238E27FC236}">
                <a16:creationId xmlns:a16="http://schemas.microsoft.com/office/drawing/2014/main" id="{E84881DB-3078-A1D0-FA61-CAB3F45CF4B0}"/>
              </a:ext>
            </a:extLst>
          </p:cNvPr>
          <p:cNvGrpSpPr/>
          <p:nvPr/>
        </p:nvGrpSpPr>
        <p:grpSpPr>
          <a:xfrm>
            <a:off x="884738" y="4969156"/>
            <a:ext cx="5773237" cy="802958"/>
            <a:chOff x="1144588" y="3755624"/>
            <a:chExt cx="5773237" cy="802958"/>
          </a:xfrm>
        </p:grpSpPr>
        <p:sp>
          <p:nvSpPr>
            <p:cNvPr id="2" name="Rectangle 2">
              <a:extLst>
                <a:ext uri="{FF2B5EF4-FFF2-40B4-BE49-F238E27FC236}">
                  <a16:creationId xmlns:a16="http://schemas.microsoft.com/office/drawing/2014/main" id="{ABFF0914-CB70-F54E-2F2E-3A742AF6DA0D}"/>
                </a:ext>
              </a:extLst>
            </p:cNvPr>
            <p:cNvSpPr>
              <a:spLocks noChangeArrowheads="1"/>
            </p:cNvSpPr>
            <p:nvPr/>
          </p:nvSpPr>
          <p:spPr bwMode="auto">
            <a:xfrm>
              <a:off x="1144588" y="3755624"/>
              <a:ext cx="5773237" cy="802958"/>
            </a:xfrm>
            <a:prstGeom prst="snip1Rect">
              <a:avLst/>
            </a:prstGeom>
            <a:solidFill>
              <a:schemeClr val="accent4"/>
            </a:solid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720000" lvl="2">
                <a:defRPr/>
              </a:pPr>
              <a:r>
                <a:rPr lang="en-US" sz="2200" b="1">
                  <a:solidFill>
                    <a:schemeClr val="bg1"/>
                  </a:solidFill>
                  <a:latin typeface="Arial" panose="020B0604020202020204" pitchFamily="34" charset="0"/>
                  <a:ea typeface="+mn-lt"/>
                  <a:cs typeface="Arial" panose="020B0604020202020204" pitchFamily="34" charset="0"/>
                </a:rPr>
                <a:t>Apply all year round </a:t>
              </a:r>
              <a:endParaRPr lang="pt-PT" sz="2200" b="1">
                <a:solidFill>
                  <a:schemeClr val="bg1"/>
                </a:solidFill>
                <a:latin typeface="Arial" panose="020B0604020202020204" pitchFamily="34" charset="0"/>
                <a:ea typeface="+mn-lt"/>
                <a:cs typeface="Arial" panose="020B0604020202020204" pitchFamily="34" charset="0"/>
              </a:endParaRPr>
            </a:p>
            <a:p>
              <a:pPr marL="720000" lvl="2">
                <a:defRPr/>
              </a:pPr>
              <a:r>
                <a:rPr lang="en-US" sz="2000">
                  <a:solidFill>
                    <a:schemeClr val="bg1"/>
                  </a:solidFill>
                  <a:ea typeface="+mn-lt"/>
                  <a:cs typeface="+mn-lt"/>
                </a:rPr>
                <a:t>(at least three months before the meeting date)</a:t>
              </a:r>
              <a:endParaRPr lang="pt-PT" sz="2000">
                <a:solidFill>
                  <a:schemeClr val="bg1"/>
                </a:solidFill>
                <a:cs typeface="Calibri"/>
              </a:endParaRPr>
            </a:p>
          </p:txBody>
        </p:sp>
        <p:pic>
          <p:nvPicPr>
            <p:cNvPr id="6" name="Graphic 5" descr="Flip calendar with solid fill">
              <a:extLst>
                <a:ext uri="{FF2B5EF4-FFF2-40B4-BE49-F238E27FC236}">
                  <a16:creationId xmlns:a16="http://schemas.microsoft.com/office/drawing/2014/main" id="{509344C0-A3B7-B672-34AA-0819D27C4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669" y="3755624"/>
              <a:ext cx="543600" cy="543600"/>
            </a:xfrm>
            <a:prstGeom prst="rect">
              <a:avLst/>
            </a:prstGeom>
          </p:spPr>
        </p:pic>
      </p:grpSp>
      <p:pic>
        <p:nvPicPr>
          <p:cNvPr id="11" name="Picture 10" descr="A picture containing clothing, chair, furniture, person&#10;&#10;Description automatically generated">
            <a:extLst>
              <a:ext uri="{FF2B5EF4-FFF2-40B4-BE49-F238E27FC236}">
                <a16:creationId xmlns:a16="http://schemas.microsoft.com/office/drawing/2014/main" id="{E646C53A-57D5-22E9-F82C-DBFD46145AA5}"/>
              </a:ext>
            </a:extLst>
          </p:cNvPr>
          <p:cNvPicPr>
            <a:picLocks noChangeAspect="1"/>
          </p:cNvPicPr>
          <p:nvPr/>
        </p:nvPicPr>
        <p:blipFill>
          <a:blip r:embed="rId9"/>
          <a:stretch>
            <a:fillRect/>
          </a:stretch>
        </p:blipFill>
        <p:spPr>
          <a:xfrm>
            <a:off x="6154950" y="1358644"/>
            <a:ext cx="5472177" cy="3484049"/>
          </a:xfrm>
          <a:prstGeom prst="rect">
            <a:avLst/>
          </a:prstGeom>
        </p:spPr>
      </p:pic>
      <p:sp>
        <p:nvSpPr>
          <p:cNvPr id="4" name="Rectangle: Rounded Corners 27">
            <a:extLst>
              <a:ext uri="{FF2B5EF4-FFF2-40B4-BE49-F238E27FC236}">
                <a16:creationId xmlns:a16="http://schemas.microsoft.com/office/drawing/2014/main" id="{DA88521B-E7F4-BC40-1C7C-D51DAE77319A}"/>
              </a:ext>
            </a:extLst>
          </p:cNvPr>
          <p:cNvSpPr/>
          <p:nvPr/>
        </p:nvSpPr>
        <p:spPr>
          <a:xfrm>
            <a:off x="812049" y="3697184"/>
            <a:ext cx="2011836" cy="56198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a:t>
            </a:r>
            <a:r>
              <a:rPr lang="fr-BE" sz="2000" err="1"/>
              <a:t>cme</a:t>
            </a:r>
            <a:endParaRPr lang="fr-BE" sz="2000" err="1">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89B6E3-2960-1893-EC47-39982B9275AF}"/>
              </a:ext>
            </a:extLst>
          </p:cNvPr>
          <p:cNvSpPr>
            <a:spLocks noGrp="1"/>
          </p:cNvSpPr>
          <p:nvPr>
            <p:ph type="title"/>
          </p:nvPr>
        </p:nvSpPr>
        <p:spPr>
          <a:xfrm>
            <a:off x="1619250" y="357725"/>
            <a:ext cx="7623361" cy="650875"/>
          </a:xfrm>
        </p:spPr>
        <p:txBody>
          <a:bodyPr/>
          <a:lstStyle/>
          <a:p>
            <a:r>
              <a:rPr lang="en-BE"/>
              <a:t>ISN </a:t>
            </a:r>
            <a:r>
              <a:rPr lang="en-BE">
                <a:solidFill>
                  <a:schemeClr val="accent4"/>
                </a:solidFill>
              </a:rPr>
              <a:t>EMERGING LEADERS </a:t>
            </a:r>
            <a:endParaRPr lang="pt-PT">
              <a:solidFill>
                <a:schemeClr val="accent4"/>
              </a:solidFill>
            </a:endParaRPr>
          </a:p>
        </p:txBody>
      </p:sp>
      <p:sp>
        <p:nvSpPr>
          <p:cNvPr id="47110" name="Imagem 6" descr="Uma imagem com texto&#10;&#10;Descrição gerada automaticamente">
            <a:extLst>
              <a:ext uri="{FF2B5EF4-FFF2-40B4-BE49-F238E27FC236}">
                <a16:creationId xmlns:a16="http://schemas.microsoft.com/office/drawing/2014/main" id="{B90FCBE8-4FE1-0324-50DD-42A9D57CC8F5}"/>
              </a:ext>
            </a:extLst>
          </p:cNvPr>
          <p:cNvSpPr>
            <a:spLocks noChangeAspect="1" noChangeArrowheads="1"/>
          </p:cNvSpPr>
          <p:nvPr/>
        </p:nvSpPr>
        <p:spPr bwMode="auto">
          <a:xfrm>
            <a:off x="687388" y="1108075"/>
            <a:ext cx="3862387"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8" name="Rectangle 12">
            <a:extLst>
              <a:ext uri="{FF2B5EF4-FFF2-40B4-BE49-F238E27FC236}">
                <a16:creationId xmlns:a16="http://schemas.microsoft.com/office/drawing/2014/main" id="{6455153D-AF15-29A5-79EA-EAADD133455E}"/>
              </a:ext>
            </a:extLst>
          </p:cNvPr>
          <p:cNvSpPr/>
          <p:nvPr/>
        </p:nvSpPr>
        <p:spPr>
          <a:xfrm>
            <a:off x="1144588" y="6007100"/>
            <a:ext cx="9902825" cy="368300"/>
          </a:xfrm>
          <a:prstGeom prst="rect">
            <a:avLst/>
          </a:prstGeom>
        </p:spPr>
        <p:txBody>
          <a:bodyPr>
            <a:spAutoFit/>
          </a:bodyPr>
          <a:lstStyle/>
          <a:p>
            <a:pPr algn="ctr" eaLnBrk="1" fontAlgn="auto" hangingPunct="1">
              <a:spcBef>
                <a:spcPts val="0"/>
              </a:spcBef>
              <a:spcAft>
                <a:spcPts val="0"/>
              </a:spcAft>
              <a:defRPr/>
            </a:pPr>
            <a:r>
              <a:rPr lang="en-US">
                <a:latin typeface="+mn-lt"/>
              </a:rPr>
              <a:t>For more information contact </a:t>
            </a:r>
            <a:r>
              <a:rPr lang="en-US">
                <a:solidFill>
                  <a:srgbClr val="861722"/>
                </a:solidFill>
                <a:latin typeface="+mn-lt"/>
                <a:hlinkClick r:id="rId3"/>
              </a:rPr>
              <a:t>elp@theisn.org</a:t>
            </a:r>
            <a:r>
              <a:rPr lang="en-US">
                <a:solidFill>
                  <a:srgbClr val="861722"/>
                </a:solidFill>
                <a:latin typeface="+mn-lt"/>
              </a:rPr>
              <a:t> </a:t>
            </a:r>
            <a:r>
              <a:rPr lang="en-US">
                <a:latin typeface="+mn-lt"/>
              </a:rPr>
              <a:t>or visit </a:t>
            </a:r>
            <a:r>
              <a:rPr lang="en-US">
                <a:latin typeface="+mn-lt"/>
                <a:ea typeface="+mn-lt"/>
                <a:cs typeface="+mn-lt"/>
                <a:hlinkClick r:id="rId4"/>
              </a:rPr>
              <a:t>www.theisn.org/elp</a:t>
            </a:r>
            <a:r>
              <a:rPr lang="en-US">
                <a:latin typeface="+mn-lt"/>
                <a:ea typeface="+mn-lt"/>
                <a:cs typeface="+mn-lt"/>
              </a:rPr>
              <a:t> </a:t>
            </a:r>
            <a:endParaRPr lang="en-US">
              <a:solidFill>
                <a:srgbClr val="861722"/>
              </a:solidFill>
              <a:latin typeface="+mn-lt"/>
            </a:endParaRPr>
          </a:p>
        </p:txBody>
      </p:sp>
      <p:sp>
        <p:nvSpPr>
          <p:cNvPr id="7" name="TextBox 6">
            <a:extLst>
              <a:ext uri="{FF2B5EF4-FFF2-40B4-BE49-F238E27FC236}">
                <a16:creationId xmlns:a16="http://schemas.microsoft.com/office/drawing/2014/main" id="{C5EE70D2-43E7-C66E-014C-8ABAF810EF5C}"/>
              </a:ext>
            </a:extLst>
          </p:cNvPr>
          <p:cNvSpPr txBox="1"/>
          <p:nvPr/>
        </p:nvSpPr>
        <p:spPr>
          <a:xfrm>
            <a:off x="4766845" y="2313155"/>
            <a:ext cx="5562600" cy="646331"/>
          </a:xfrm>
          <a:prstGeom prst="rect">
            <a:avLst/>
          </a:prstGeom>
          <a:noFill/>
        </p:spPr>
        <p:txBody>
          <a:bodyPr lIns="91440" tIns="45720" rIns="91440" bIns="45720" anchor="t">
            <a:spAutoFit/>
          </a:bodyPr>
          <a:lstStyle/>
          <a:p>
            <a:pPr>
              <a:spcBef>
                <a:spcPts val="1000"/>
              </a:spcBef>
              <a:defRPr/>
            </a:pPr>
            <a:r>
              <a:rPr lang="en-US">
                <a:solidFill>
                  <a:schemeClr val="tx1">
                    <a:lumMod val="95000"/>
                    <a:lumOff val="5000"/>
                  </a:schemeClr>
                </a:solidFill>
                <a:latin typeface="+mj-lt"/>
                <a:ea typeface="+mn-lt"/>
                <a:cs typeface="+mn-lt"/>
              </a:rPr>
              <a:t>Acquire and develop the skills and knowledge </a:t>
            </a:r>
            <a:br>
              <a:rPr lang="en-US">
                <a:solidFill>
                  <a:schemeClr val="tx1">
                    <a:lumMod val="95000"/>
                    <a:lumOff val="5000"/>
                  </a:schemeClr>
                </a:solidFill>
                <a:latin typeface="+mj-lt"/>
                <a:ea typeface="+mn-lt"/>
                <a:cs typeface="+mn-lt"/>
              </a:rPr>
            </a:br>
            <a:r>
              <a:rPr lang="en-US">
                <a:solidFill>
                  <a:schemeClr val="tx1">
                    <a:lumMod val="95000"/>
                    <a:lumOff val="5000"/>
                  </a:schemeClr>
                </a:solidFill>
                <a:latin typeface="+mj-lt"/>
                <a:ea typeface="+mn-lt"/>
                <a:cs typeface="+mn-lt"/>
              </a:rPr>
              <a:t>to become the leaders of tomorrow!</a:t>
            </a:r>
            <a:endParaRPr lang="en-US">
              <a:solidFill>
                <a:schemeClr val="tx1">
                  <a:lumMod val="95000"/>
                  <a:lumOff val="5000"/>
                </a:schemeClr>
              </a:solidFill>
              <a:latin typeface="+mj-lt"/>
            </a:endParaRPr>
          </a:p>
        </p:txBody>
      </p:sp>
      <p:pic>
        <p:nvPicPr>
          <p:cNvPr id="19" name="Picture 18">
            <a:extLst>
              <a:ext uri="{FF2B5EF4-FFF2-40B4-BE49-F238E27FC236}">
                <a16:creationId xmlns:a16="http://schemas.microsoft.com/office/drawing/2014/main" id="{1FC8EE29-241E-46C3-8E00-E5FA3EBD774B}"/>
              </a:ext>
            </a:extLst>
          </p:cNvPr>
          <p:cNvPicPr>
            <a:picLocks noChangeAspect="1"/>
          </p:cNvPicPr>
          <p:nvPr/>
        </p:nvPicPr>
        <p:blipFill>
          <a:blip r:embed="rId5"/>
          <a:srcRect/>
          <a:stretch/>
        </p:blipFill>
        <p:spPr>
          <a:xfrm>
            <a:off x="686442" y="158710"/>
            <a:ext cx="983199" cy="983199"/>
          </a:xfrm>
          <a:prstGeom prst="rect">
            <a:avLst/>
          </a:prstGeom>
        </p:spPr>
      </p:pic>
      <p:sp>
        <p:nvSpPr>
          <p:cNvPr id="14" name="Rectangle 13">
            <a:extLst>
              <a:ext uri="{FF2B5EF4-FFF2-40B4-BE49-F238E27FC236}">
                <a16:creationId xmlns:a16="http://schemas.microsoft.com/office/drawing/2014/main" id="{FBE44EA5-7260-A622-1C54-265F96B18040}"/>
              </a:ext>
            </a:extLst>
          </p:cNvPr>
          <p:cNvSpPr/>
          <p:nvPr/>
        </p:nvSpPr>
        <p:spPr>
          <a:xfrm>
            <a:off x="9815834" y="29777"/>
            <a:ext cx="2271712"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5" name="Image 9">
            <a:extLst>
              <a:ext uri="{FF2B5EF4-FFF2-40B4-BE49-F238E27FC236}">
                <a16:creationId xmlns:a16="http://schemas.microsoft.com/office/drawing/2014/main" id="{61BE0489-A1B2-1A60-4573-1C3139AF364D}"/>
              </a:ext>
            </a:extLst>
          </p:cNvPr>
          <p:cNvPicPr>
            <a:picLocks noChangeAspect="1"/>
          </p:cNvPicPr>
          <p:nvPr/>
        </p:nvPicPr>
        <p:blipFill>
          <a:blip r:embed="rId6"/>
          <a:srcRect/>
          <a:stretch/>
        </p:blipFill>
        <p:spPr>
          <a:xfrm>
            <a:off x="9840983" y="156258"/>
            <a:ext cx="2147566" cy="1003371"/>
          </a:xfrm>
          <a:prstGeom prst="rect">
            <a:avLst/>
          </a:prstGeom>
        </p:spPr>
      </p:pic>
      <p:sp>
        <p:nvSpPr>
          <p:cNvPr id="6" name="Date Placeholder 5">
            <a:extLst>
              <a:ext uri="{FF2B5EF4-FFF2-40B4-BE49-F238E27FC236}">
                <a16:creationId xmlns:a16="http://schemas.microsoft.com/office/drawing/2014/main" id="{4551FA0A-88DA-E49C-AAE3-1BE09215A914}"/>
              </a:ext>
            </a:extLst>
          </p:cNvPr>
          <p:cNvSpPr>
            <a:spLocks noGrp="1"/>
          </p:cNvSpPr>
          <p:nvPr>
            <p:ph type="dt" sz="half" idx="2"/>
          </p:nvPr>
        </p:nvSpPr>
        <p:spPr/>
        <p:txBody>
          <a:bodyPr/>
          <a:lstStyle/>
          <a:p>
            <a:fld id="{4B48D5F3-00FF-4F63-8EDA-C3B082A60789}" type="datetime6">
              <a:rPr lang="en-GB" smtClean="0"/>
              <a:t>October 23</a:t>
            </a:fld>
            <a:endParaRPr lang="en-US"/>
          </a:p>
        </p:txBody>
      </p:sp>
      <p:sp>
        <p:nvSpPr>
          <p:cNvPr id="9" name="Footer Placeholder 8">
            <a:extLst>
              <a:ext uri="{FF2B5EF4-FFF2-40B4-BE49-F238E27FC236}">
                <a16:creationId xmlns:a16="http://schemas.microsoft.com/office/drawing/2014/main" id="{059EE317-5C14-035A-B1CD-A2FB6009ABF3}"/>
              </a:ext>
            </a:extLst>
          </p:cNvPr>
          <p:cNvSpPr>
            <a:spLocks noGrp="1"/>
          </p:cNvSpPr>
          <p:nvPr>
            <p:ph type="ftr" sz="quarter" idx="3"/>
          </p:nvPr>
        </p:nvSpPr>
        <p:spPr/>
        <p:txBody>
          <a:bodyPr/>
          <a:lstStyle/>
          <a:p>
            <a:r>
              <a:rPr lang="en-US"/>
              <a:t>International Society of Nephrology</a:t>
            </a:r>
          </a:p>
        </p:txBody>
      </p:sp>
      <p:sp>
        <p:nvSpPr>
          <p:cNvPr id="12" name="Slide Number Placeholder 11">
            <a:extLst>
              <a:ext uri="{FF2B5EF4-FFF2-40B4-BE49-F238E27FC236}">
                <a16:creationId xmlns:a16="http://schemas.microsoft.com/office/drawing/2014/main" id="{1A89F2AF-8F9A-3336-5156-5F1992D23711}"/>
              </a:ext>
            </a:extLst>
          </p:cNvPr>
          <p:cNvSpPr>
            <a:spLocks noGrp="1"/>
          </p:cNvSpPr>
          <p:nvPr>
            <p:ph type="sldNum" sz="quarter" idx="4"/>
          </p:nvPr>
        </p:nvSpPr>
        <p:spPr/>
        <p:txBody>
          <a:bodyPr/>
          <a:lstStyle/>
          <a:p>
            <a:fld id="{4A9CEFBC-9863-BD47-BA2B-008170C231CB}" type="slidenum">
              <a:rPr lang="en-US" smtClean="0"/>
              <a:pPr/>
              <a:t>19</a:t>
            </a:fld>
            <a:endParaRPr lang="en-US"/>
          </a:p>
        </p:txBody>
      </p:sp>
      <p:sp>
        <p:nvSpPr>
          <p:cNvPr id="21" name="TextBox 20">
            <a:extLst>
              <a:ext uri="{FF2B5EF4-FFF2-40B4-BE49-F238E27FC236}">
                <a16:creationId xmlns:a16="http://schemas.microsoft.com/office/drawing/2014/main" id="{89BFCCAF-832F-52F9-5A63-149BBA612CCA}"/>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2" name="Rectangle : coins arrondis 11">
            <a:extLst>
              <a:ext uri="{FF2B5EF4-FFF2-40B4-BE49-F238E27FC236}">
                <a16:creationId xmlns:a16="http://schemas.microsoft.com/office/drawing/2014/main" id="{A4F7EE45-0690-7345-FA1B-230F1F4F65BE}"/>
              </a:ext>
            </a:extLst>
          </p:cNvPr>
          <p:cNvSpPr/>
          <p:nvPr/>
        </p:nvSpPr>
        <p:spPr>
          <a:xfrm>
            <a:off x="4708523" y="3845719"/>
            <a:ext cx="5031981" cy="49752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r>
              <a:rPr lang="en-US" sz="2000" b="1">
                <a:solidFill>
                  <a:schemeClr val="accent1"/>
                </a:solidFill>
                <a:latin typeface="Calibri" panose="020F0502020204030204" pitchFamily="34" charset="0"/>
                <a:cs typeface="Calibri" panose="020F0502020204030204" pitchFamily="34" charset="0"/>
              </a:rPr>
              <a:t>Applications are open every two years</a:t>
            </a:r>
          </a:p>
        </p:txBody>
      </p:sp>
      <p:sp>
        <p:nvSpPr>
          <p:cNvPr id="3" name="Rectangle 2">
            <a:extLst>
              <a:ext uri="{FF2B5EF4-FFF2-40B4-BE49-F238E27FC236}">
                <a16:creationId xmlns:a16="http://schemas.microsoft.com/office/drawing/2014/main" id="{EA02DD6E-3B98-D634-C0DF-913DF48B82CA}"/>
              </a:ext>
            </a:extLst>
          </p:cNvPr>
          <p:cNvSpPr>
            <a:spLocks noChangeArrowheads="1"/>
          </p:cNvSpPr>
          <p:nvPr/>
        </p:nvSpPr>
        <p:spPr bwMode="auto">
          <a:xfrm>
            <a:off x="4766845" y="4650806"/>
            <a:ext cx="2166259" cy="369332"/>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LID4096">
                <a:solidFill>
                  <a:schemeClr val="accent2"/>
                </a:solidFill>
                <a:latin typeface="Arial"/>
                <a:cs typeface="Arial"/>
              </a:rPr>
              <a:t>NEXT DEADLINE: </a:t>
            </a:r>
          </a:p>
        </p:txBody>
      </p:sp>
      <p:pic>
        <p:nvPicPr>
          <p:cNvPr id="22" name="Picture 21" descr="A person and person wearing white lab coats&#10;&#10;Description automatically generated with medium confidence">
            <a:extLst>
              <a:ext uri="{FF2B5EF4-FFF2-40B4-BE49-F238E27FC236}">
                <a16:creationId xmlns:a16="http://schemas.microsoft.com/office/drawing/2014/main" id="{946ED0D9-6F35-4EAB-50EF-00A05C0E8643}"/>
              </a:ext>
            </a:extLst>
          </p:cNvPr>
          <p:cNvPicPr>
            <a:picLocks noChangeAspect="1"/>
          </p:cNvPicPr>
          <p:nvPr/>
        </p:nvPicPr>
        <p:blipFill>
          <a:blip r:embed="rId7"/>
          <a:stretch>
            <a:fillRect/>
          </a:stretch>
        </p:blipFill>
        <p:spPr>
          <a:xfrm>
            <a:off x="566275" y="1303483"/>
            <a:ext cx="3733800" cy="3733800"/>
          </a:xfrm>
          <a:prstGeom prst="rect">
            <a:avLst/>
          </a:prstGeom>
        </p:spPr>
      </p:pic>
      <p:grpSp>
        <p:nvGrpSpPr>
          <p:cNvPr id="23" name="Group 22">
            <a:extLst>
              <a:ext uri="{FF2B5EF4-FFF2-40B4-BE49-F238E27FC236}">
                <a16:creationId xmlns:a16="http://schemas.microsoft.com/office/drawing/2014/main" id="{AACA81A6-C4CF-FEEC-92BC-9F3751B8F9A3}"/>
              </a:ext>
            </a:extLst>
          </p:cNvPr>
          <p:cNvGrpSpPr/>
          <p:nvPr/>
        </p:nvGrpSpPr>
        <p:grpSpPr>
          <a:xfrm>
            <a:off x="6926691" y="4474282"/>
            <a:ext cx="3374595" cy="610476"/>
            <a:chOff x="5784100" y="4534545"/>
            <a:chExt cx="3374595" cy="610476"/>
          </a:xfrm>
        </p:grpSpPr>
        <p:sp>
          <p:nvSpPr>
            <p:cNvPr id="24" name="Rectangle: Single Corner Snipped 23">
              <a:extLst>
                <a:ext uri="{FF2B5EF4-FFF2-40B4-BE49-F238E27FC236}">
                  <a16:creationId xmlns:a16="http://schemas.microsoft.com/office/drawing/2014/main" id="{01C285CE-C90D-779D-1F0A-2A3931D32F23}"/>
                </a:ext>
              </a:extLst>
            </p:cNvPr>
            <p:cNvSpPr/>
            <p:nvPr/>
          </p:nvSpPr>
          <p:spPr>
            <a:xfrm>
              <a:off x="5784101" y="4534545"/>
              <a:ext cx="3374594"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1" algn="ctr"/>
              <a:r>
                <a:rPr lang="fr-BE" sz="2400" b="1" err="1"/>
                <a:t>September</a:t>
              </a:r>
              <a:r>
                <a:rPr lang="fr-BE" sz="2400" b="1"/>
                <a:t> 30, 2023</a:t>
              </a:r>
              <a:endParaRPr lang="LID4096" sz="2400" b="1"/>
            </a:p>
          </p:txBody>
        </p:sp>
        <p:pic>
          <p:nvPicPr>
            <p:cNvPr id="25" name="Graphic 24" descr="Flip calendar with solid fill">
              <a:extLst>
                <a:ext uri="{FF2B5EF4-FFF2-40B4-BE49-F238E27FC236}">
                  <a16:creationId xmlns:a16="http://schemas.microsoft.com/office/drawing/2014/main" id="{6F5C38C7-2FD1-B1BA-6295-6159D586ED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4100" y="4537475"/>
              <a:ext cx="542926" cy="542926"/>
            </a:xfrm>
            <a:prstGeom prst="rect">
              <a:avLst/>
            </a:prstGeom>
          </p:spPr>
        </p:pic>
      </p:grpSp>
      <p:sp>
        <p:nvSpPr>
          <p:cNvPr id="10" name="Rectangle: Rounded Corners 27">
            <a:extLst>
              <a:ext uri="{FF2B5EF4-FFF2-40B4-BE49-F238E27FC236}">
                <a16:creationId xmlns:a16="http://schemas.microsoft.com/office/drawing/2014/main" id="{A335EAF8-41A1-0B57-7616-9B9866066E32}"/>
              </a:ext>
            </a:extLst>
          </p:cNvPr>
          <p:cNvSpPr/>
          <p:nvPr/>
        </p:nvSpPr>
        <p:spPr>
          <a:xfrm>
            <a:off x="4769533" y="3180990"/>
            <a:ext cx="2011836" cy="51282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000"/>
              <a:t>theisn.org/</a:t>
            </a:r>
            <a:r>
              <a:rPr lang="fr-BE" sz="2000" err="1"/>
              <a:t>elp</a:t>
            </a:r>
            <a:endParaRPr lang="fr-BE" sz="2000" err="1">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511B82-91BE-3E79-C24A-0210E6E10783}"/>
              </a:ext>
            </a:extLst>
          </p:cNvPr>
          <p:cNvSpPr>
            <a:spLocks noGrp="1"/>
          </p:cNvSpPr>
          <p:nvPr>
            <p:ph type="title"/>
          </p:nvPr>
        </p:nvSpPr>
        <p:spPr>
          <a:xfrm>
            <a:off x="831850" y="870874"/>
            <a:ext cx="10515600" cy="2040939"/>
          </a:xfrm>
        </p:spPr>
        <p:txBody>
          <a:bodyPr/>
          <a:lstStyle/>
          <a:p>
            <a:r>
              <a:rPr lang="fr-BE"/>
              <a:t>ABOUT ISN</a:t>
            </a:r>
            <a:endParaRPr lang="LID4096"/>
          </a:p>
        </p:txBody>
      </p:sp>
      <p:sp>
        <p:nvSpPr>
          <p:cNvPr id="16389" name="TextBox 14">
            <a:extLst>
              <a:ext uri="{FF2B5EF4-FFF2-40B4-BE49-F238E27FC236}">
                <a16:creationId xmlns:a16="http://schemas.microsoft.com/office/drawing/2014/main" id="{91908262-0460-58DC-ACAD-27DD396B22C8}"/>
              </a:ext>
            </a:extLst>
          </p:cNvPr>
          <p:cNvSpPr txBox="1">
            <a:spLocks noChangeArrowheads="1"/>
          </p:cNvSpPr>
          <p:nvPr/>
        </p:nvSpPr>
        <p:spPr bwMode="auto">
          <a:xfrm>
            <a:off x="1915925" y="2623934"/>
            <a:ext cx="918200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50000"/>
            </a:pPr>
            <a:r>
              <a:rPr lang="en-US" altLang="LID4096" sz="2400"/>
              <a:t>A </a:t>
            </a:r>
            <a:r>
              <a:rPr lang="en-US" altLang="LID4096" sz="2400" b="1">
                <a:solidFill>
                  <a:srgbClr val="001279"/>
                </a:solidFill>
              </a:rPr>
              <a:t>global</a:t>
            </a:r>
            <a:r>
              <a:rPr lang="en-US" altLang="LID4096" sz="2400"/>
              <a:t> </a:t>
            </a:r>
            <a:r>
              <a:rPr lang="en-US" altLang="LID4096" sz="2000"/>
              <a:t>professional association dedicated to </a:t>
            </a:r>
            <a:r>
              <a:rPr lang="en-US" altLang="LID4096" sz="2400" b="1">
                <a:solidFill>
                  <a:srgbClr val="001279"/>
                </a:solidFill>
              </a:rPr>
              <a:t>advancing kidney health worldwide </a:t>
            </a:r>
            <a:r>
              <a:rPr lang="en-US" altLang="LID4096" sz="2000"/>
              <a:t>since </a:t>
            </a:r>
            <a:r>
              <a:rPr lang="en-US" altLang="LID4096" sz="2400" b="1">
                <a:solidFill>
                  <a:srgbClr val="001279"/>
                </a:solidFill>
              </a:rPr>
              <a:t>1960</a:t>
            </a:r>
          </a:p>
          <a:p>
            <a:pPr eaLnBrk="1" hangingPunct="1"/>
            <a:endParaRPr lang="en-US" altLang="LID4096" sz="3200"/>
          </a:p>
          <a:p>
            <a:pPr eaLnBrk="1" hangingPunct="1"/>
            <a:r>
              <a:rPr lang="en-US" altLang="LID4096" sz="2000"/>
              <a:t>Engages </a:t>
            </a:r>
            <a:r>
              <a:rPr lang="en-US" altLang="LID4096" sz="2400" b="1">
                <a:solidFill>
                  <a:srgbClr val="001279"/>
                </a:solidFill>
              </a:rPr>
              <a:t>30,000+ health professionals </a:t>
            </a:r>
            <a:r>
              <a:rPr lang="en-US" altLang="LID4096" sz="2000"/>
              <a:t>from across the globe </a:t>
            </a:r>
            <a:r>
              <a:rPr lang="en-US" altLang="LID4096" sz="2400" b="1">
                <a:solidFill>
                  <a:srgbClr val="001279"/>
                </a:solidFill>
              </a:rPr>
              <a:t>to reduce </a:t>
            </a:r>
            <a:r>
              <a:rPr lang="en-US" altLang="LID4096" sz="2000"/>
              <a:t>the burden of </a:t>
            </a:r>
            <a:r>
              <a:rPr lang="en-US" altLang="LID4096" sz="2400" b="1">
                <a:solidFill>
                  <a:srgbClr val="001279"/>
                </a:solidFill>
              </a:rPr>
              <a:t>kidney diseases </a:t>
            </a:r>
            <a:r>
              <a:rPr lang="en-US" altLang="LID4096" sz="2000"/>
              <a:t>and provide optimal health care for patients</a:t>
            </a:r>
            <a:endParaRPr lang="en-US" altLang="LID4096" sz="2400"/>
          </a:p>
        </p:txBody>
      </p:sp>
      <p:sp>
        <p:nvSpPr>
          <p:cNvPr id="16390" name="Rectangle 16">
            <a:extLst>
              <a:ext uri="{FF2B5EF4-FFF2-40B4-BE49-F238E27FC236}">
                <a16:creationId xmlns:a16="http://schemas.microsoft.com/office/drawing/2014/main" id="{195DBD29-8D7C-AD6A-3F14-ECBABEC46956}"/>
              </a:ext>
            </a:extLst>
          </p:cNvPr>
          <p:cNvSpPr>
            <a:spLocks noChangeArrowheads="1"/>
          </p:cNvSpPr>
          <p:nvPr/>
        </p:nvSpPr>
        <p:spPr bwMode="auto">
          <a:xfrm>
            <a:off x="1898309" y="4976781"/>
            <a:ext cx="96743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800">
                <a:solidFill>
                  <a:schemeClr val="accent3"/>
                </a:solidFill>
                <a:latin typeface="Arial" panose="020B0604020202020204" pitchFamily="34" charset="0"/>
                <a:cs typeface="Arial" panose="020B0604020202020204" pitchFamily="34" charset="0"/>
              </a:rPr>
              <a:t>60 YEARS OF ADVANCING KIDNEY CARE WORLDWIDE.</a:t>
            </a:r>
          </a:p>
        </p:txBody>
      </p:sp>
      <p:sp>
        <p:nvSpPr>
          <p:cNvPr id="18" name="Rectangle 17">
            <a:extLst>
              <a:ext uri="{FF2B5EF4-FFF2-40B4-BE49-F238E27FC236}">
                <a16:creationId xmlns:a16="http://schemas.microsoft.com/office/drawing/2014/main" id="{834364B0-6F96-E212-A4B6-974C7865648D}"/>
              </a:ext>
            </a:extLst>
          </p:cNvPr>
          <p:cNvSpPr/>
          <p:nvPr/>
        </p:nvSpPr>
        <p:spPr>
          <a:xfrm>
            <a:off x="7880350" y="5866523"/>
            <a:ext cx="3670172" cy="584775"/>
          </a:xfrm>
          <a:prstGeom prst="rect">
            <a:avLst/>
          </a:prstGeom>
        </p:spPr>
        <p:txBody>
          <a:bodyPr wrap="none">
            <a:spAutoFit/>
          </a:bodyPr>
          <a:lstStyle/>
          <a:p>
            <a:pPr eaLnBrk="1" fontAlgn="auto" hangingPunct="1">
              <a:spcBef>
                <a:spcPts val="0"/>
              </a:spcBef>
              <a:spcAft>
                <a:spcPts val="0"/>
              </a:spcAft>
              <a:defRPr/>
            </a:pPr>
            <a:r>
              <a:rPr lang="en-US" sz="3200" b="1" i="1">
                <a:solidFill>
                  <a:srgbClr val="FFDC61"/>
                </a:solidFill>
                <a:latin typeface="+mn-lt"/>
              </a:rPr>
              <a:t>One World. One ISN.</a:t>
            </a:r>
          </a:p>
        </p:txBody>
      </p:sp>
      <p:pic>
        <p:nvPicPr>
          <p:cNvPr id="16393" name="Picture 8" descr="Icon&#10;&#10;Description automatically generated">
            <a:extLst>
              <a:ext uri="{FF2B5EF4-FFF2-40B4-BE49-F238E27FC236}">
                <a16:creationId xmlns:a16="http://schemas.microsoft.com/office/drawing/2014/main" id="{5D05AB4E-1A20-6BAA-844C-3485AE79D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884" y="3897670"/>
            <a:ext cx="3524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2" descr="Icon&#10;&#10;Description automatically generated">
            <a:extLst>
              <a:ext uri="{FF2B5EF4-FFF2-40B4-BE49-F238E27FC236}">
                <a16:creationId xmlns:a16="http://schemas.microsoft.com/office/drawing/2014/main" id="{54569575-B3FD-26DB-CFA5-8420A3130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269" y="2747615"/>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a:extLst>
              <a:ext uri="{FF2B5EF4-FFF2-40B4-BE49-F238E27FC236}">
                <a16:creationId xmlns:a16="http://schemas.microsoft.com/office/drawing/2014/main" id="{51ED6DB5-A6B6-2A33-0252-E81552C63506}"/>
              </a:ext>
            </a:extLst>
          </p:cNvPr>
          <p:cNvSpPr>
            <a:spLocks noGrp="1"/>
          </p:cNvSpPr>
          <p:nvPr>
            <p:ph type="dt" sz="half" idx="2"/>
          </p:nvPr>
        </p:nvSpPr>
        <p:spPr/>
        <p:txBody>
          <a:bodyPr/>
          <a:lstStyle/>
          <a:p>
            <a:fld id="{129ECBBA-FDAA-4A78-AD07-479E7B492855}" type="datetime6">
              <a:rPr lang="en-GB" smtClean="0"/>
              <a:t>October 23</a:t>
            </a:fld>
            <a:endParaRPr lang="en-US"/>
          </a:p>
        </p:txBody>
      </p:sp>
      <p:sp>
        <p:nvSpPr>
          <p:cNvPr id="10" name="Footer Placeholder 9">
            <a:extLst>
              <a:ext uri="{FF2B5EF4-FFF2-40B4-BE49-F238E27FC236}">
                <a16:creationId xmlns:a16="http://schemas.microsoft.com/office/drawing/2014/main" id="{58FB3EC0-E956-1CDE-9C30-22A2380FAE81}"/>
              </a:ext>
            </a:extLst>
          </p:cNvPr>
          <p:cNvSpPr>
            <a:spLocks noGrp="1"/>
          </p:cNvSpPr>
          <p:nvPr>
            <p:ph type="ftr" sz="quarter" idx="3"/>
          </p:nvPr>
        </p:nvSpPr>
        <p:spPr/>
        <p:txBody>
          <a:bodyPr/>
          <a:lstStyle/>
          <a:p>
            <a:r>
              <a:rPr lang="en-US"/>
              <a:t>International Society of Nephrology</a:t>
            </a:r>
          </a:p>
        </p:txBody>
      </p:sp>
      <p:sp>
        <p:nvSpPr>
          <p:cNvPr id="12" name="Slide Number Placeholder 11">
            <a:extLst>
              <a:ext uri="{FF2B5EF4-FFF2-40B4-BE49-F238E27FC236}">
                <a16:creationId xmlns:a16="http://schemas.microsoft.com/office/drawing/2014/main" id="{0B76D431-D2FC-75EC-6D06-01568BF0E060}"/>
              </a:ext>
            </a:extLst>
          </p:cNvPr>
          <p:cNvSpPr>
            <a:spLocks noGrp="1"/>
          </p:cNvSpPr>
          <p:nvPr>
            <p:ph type="sldNum" sz="quarter" idx="4"/>
          </p:nvPr>
        </p:nvSpPr>
        <p:spPr/>
        <p:txBody>
          <a:bodyPr/>
          <a:lstStyle/>
          <a:p>
            <a:fld id="{4A9CEFBC-9863-BD47-BA2B-008170C231CB}" type="slidenum">
              <a:rPr lang="en-US" smtClean="0"/>
              <a:pPr/>
              <a:t>2</a:t>
            </a:fld>
            <a:endParaRPr lang="en-US"/>
          </a:p>
        </p:txBody>
      </p:sp>
      <p:sp>
        <p:nvSpPr>
          <p:cNvPr id="2" name="Arc 1">
            <a:extLst>
              <a:ext uri="{FF2B5EF4-FFF2-40B4-BE49-F238E27FC236}">
                <a16:creationId xmlns:a16="http://schemas.microsoft.com/office/drawing/2014/main" id="{A8E0E118-DCAE-64BA-0ED0-CB2E23D2BBC1}"/>
              </a:ext>
            </a:extLst>
          </p:cNvPr>
          <p:cNvSpPr/>
          <p:nvPr/>
        </p:nvSpPr>
        <p:spPr>
          <a:xfrm rot="10800000">
            <a:off x="749111" y="3763310"/>
            <a:ext cx="1628775" cy="1634088"/>
          </a:xfrm>
          <a:custGeom>
            <a:avLst/>
            <a:gdLst>
              <a:gd name="connsiteX0" fmla="*/ 609522 w 1628775"/>
              <a:gd name="connsiteY0" fmla="*/ 26274 h 1634088"/>
              <a:gd name="connsiteX1" fmla="*/ 1313848 w 1628775"/>
              <a:gd name="connsiteY1" fmla="*/ 171699 h 1634088"/>
              <a:gd name="connsiteX2" fmla="*/ 1628776 w 1628775"/>
              <a:gd name="connsiteY2" fmla="*/ 817044 h 1634088"/>
              <a:gd name="connsiteX3" fmla="*/ 814388 w 1628775"/>
              <a:gd name="connsiteY3" fmla="*/ 817044 h 1634088"/>
              <a:gd name="connsiteX4" fmla="*/ 609522 w 1628775"/>
              <a:gd name="connsiteY4" fmla="*/ 26274 h 1634088"/>
              <a:gd name="connsiteX0" fmla="*/ 609522 w 1628775"/>
              <a:gd name="connsiteY0" fmla="*/ 26274 h 1634088"/>
              <a:gd name="connsiteX1" fmla="*/ 1313848 w 1628775"/>
              <a:gd name="connsiteY1" fmla="*/ 171699 h 1634088"/>
              <a:gd name="connsiteX2" fmla="*/ 1628776 w 1628775"/>
              <a:gd name="connsiteY2" fmla="*/ 817044 h 1634088"/>
            </a:gdLst>
            <a:ahLst/>
            <a:cxnLst>
              <a:cxn ang="0">
                <a:pos x="connsiteX0" y="connsiteY0"/>
              </a:cxn>
              <a:cxn ang="0">
                <a:pos x="connsiteX1" y="connsiteY1"/>
              </a:cxn>
              <a:cxn ang="0">
                <a:pos x="connsiteX2" y="connsiteY2"/>
              </a:cxn>
            </a:cxnLst>
            <a:rect l="l" t="t" r="r" b="b"/>
            <a:pathLst>
              <a:path w="1628775" h="1634088" stroke="0" extrusionOk="0">
                <a:moveTo>
                  <a:pt x="609522" y="26274"/>
                </a:moveTo>
                <a:cubicBezTo>
                  <a:pt x="818143" y="-59657"/>
                  <a:pt x="1093506" y="24023"/>
                  <a:pt x="1313848" y="171699"/>
                </a:cubicBezTo>
                <a:cubicBezTo>
                  <a:pt x="1557480" y="335936"/>
                  <a:pt x="1594719" y="565761"/>
                  <a:pt x="1628776" y="817044"/>
                </a:cubicBezTo>
                <a:cubicBezTo>
                  <a:pt x="1352620" y="866048"/>
                  <a:pt x="966521" y="750461"/>
                  <a:pt x="814388" y="817044"/>
                </a:cubicBezTo>
                <a:cubicBezTo>
                  <a:pt x="756531" y="475797"/>
                  <a:pt x="617539" y="138526"/>
                  <a:pt x="609522" y="26274"/>
                </a:cubicBezTo>
                <a:close/>
              </a:path>
              <a:path w="1628775" h="1634088" fill="none" extrusionOk="0">
                <a:moveTo>
                  <a:pt x="609522" y="26274"/>
                </a:moveTo>
                <a:cubicBezTo>
                  <a:pt x="853322" y="-44642"/>
                  <a:pt x="1099475" y="36793"/>
                  <a:pt x="1313848" y="171699"/>
                </a:cubicBezTo>
                <a:cubicBezTo>
                  <a:pt x="1549724" y="347295"/>
                  <a:pt x="1645859" y="568785"/>
                  <a:pt x="1628776" y="817044"/>
                </a:cubicBezTo>
              </a:path>
              <a:path w="1628775" h="1634088" fill="none" stroke="0" extrusionOk="0">
                <a:moveTo>
                  <a:pt x="609522" y="26274"/>
                </a:moveTo>
                <a:cubicBezTo>
                  <a:pt x="863274" y="-36404"/>
                  <a:pt x="1132458" y="-21198"/>
                  <a:pt x="1313848" y="171699"/>
                </a:cubicBezTo>
                <a:cubicBezTo>
                  <a:pt x="1495715" y="323899"/>
                  <a:pt x="1618941" y="573937"/>
                  <a:pt x="1628776" y="817044"/>
                </a:cubicBezTo>
              </a:path>
            </a:pathLst>
          </a:custGeom>
          <a:ln w="1905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60E1BB8-30BA-CEA7-4F01-9C17F5AB5887}"/>
              </a:ext>
            </a:extLst>
          </p:cNvPr>
          <p:cNvSpPr>
            <a:spLocks noGrp="1" noChangeArrowheads="1"/>
          </p:cNvSpPr>
          <p:nvPr>
            <p:ph type="title"/>
          </p:nvPr>
        </p:nvSpPr>
        <p:spPr>
          <a:xfrm>
            <a:off x="1609725" y="357725"/>
            <a:ext cx="7632886" cy="650875"/>
          </a:xfrm>
        </p:spPr>
        <p:txBody>
          <a:bodyPr/>
          <a:lstStyle/>
          <a:p>
            <a:r>
              <a:rPr lang="fr-BE" altLang="LID4096"/>
              <a:t>ISN </a:t>
            </a:r>
            <a:r>
              <a:rPr lang="fr-BE" altLang="LID4096">
                <a:solidFill>
                  <a:schemeClr val="accent4"/>
                </a:solidFill>
              </a:rPr>
              <a:t>SCIENTIFIC WRITING COURSE</a:t>
            </a:r>
            <a:endParaRPr lang="LID4096" altLang="LID4096">
              <a:solidFill>
                <a:schemeClr val="accent4"/>
              </a:solidFill>
            </a:endParaRPr>
          </a:p>
        </p:txBody>
      </p:sp>
      <p:sp>
        <p:nvSpPr>
          <p:cNvPr id="10" name="Content Placeholder 2">
            <a:extLst>
              <a:ext uri="{FF2B5EF4-FFF2-40B4-BE49-F238E27FC236}">
                <a16:creationId xmlns:a16="http://schemas.microsoft.com/office/drawing/2014/main" id="{7C0DD72E-8B54-35ED-A020-4D15C6DCD291}"/>
              </a:ext>
            </a:extLst>
          </p:cNvPr>
          <p:cNvSpPr txBox="1">
            <a:spLocks/>
          </p:cNvSpPr>
          <p:nvPr/>
        </p:nvSpPr>
        <p:spPr>
          <a:xfrm>
            <a:off x="931920" y="2196409"/>
            <a:ext cx="5175683" cy="169931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1800">
                <a:latin typeface="+mj-lt"/>
                <a:ea typeface="+mn-lt"/>
                <a:cs typeface="+mn-lt"/>
              </a:rPr>
              <a:t>The </a:t>
            </a:r>
            <a:r>
              <a:rPr lang="en-US" sz="1800" b="1">
                <a:solidFill>
                  <a:schemeClr val="accent1"/>
                </a:solidFill>
                <a:latin typeface="+mj-lt"/>
                <a:ea typeface="+mn-lt"/>
                <a:cs typeface="+mn-lt"/>
              </a:rPr>
              <a:t>ISN Scientific Writing Course </a:t>
            </a:r>
            <a:r>
              <a:rPr lang="en-US" sz="1800">
                <a:latin typeface="+mj-lt"/>
                <a:ea typeface="+mn-lt"/>
                <a:cs typeface="+mn-lt"/>
              </a:rPr>
              <a:t>is geared to help physicians and researchers in nephrology obtain the skills needed to publish their research work.</a:t>
            </a:r>
            <a:endParaRPr lang="en-US" sz="1800">
              <a:latin typeface="+mj-lt"/>
              <a:ea typeface="Calibri"/>
              <a:cs typeface="Calibri"/>
            </a:endParaRPr>
          </a:p>
        </p:txBody>
      </p:sp>
      <p:pic>
        <p:nvPicPr>
          <p:cNvPr id="14" name="Picture 13">
            <a:extLst>
              <a:ext uri="{FF2B5EF4-FFF2-40B4-BE49-F238E27FC236}">
                <a16:creationId xmlns:a16="http://schemas.microsoft.com/office/drawing/2014/main" id="{6D47D5AF-FACB-9633-D446-D82FEBC056A4}"/>
              </a:ext>
            </a:extLst>
          </p:cNvPr>
          <p:cNvPicPr>
            <a:picLocks noChangeAspect="1"/>
          </p:cNvPicPr>
          <p:nvPr/>
        </p:nvPicPr>
        <p:blipFill>
          <a:blip r:embed="rId3"/>
          <a:srcRect/>
          <a:stretch/>
        </p:blipFill>
        <p:spPr>
          <a:xfrm>
            <a:off x="686442" y="158710"/>
            <a:ext cx="983199" cy="983199"/>
          </a:xfrm>
          <a:prstGeom prst="rect">
            <a:avLst/>
          </a:prstGeom>
        </p:spPr>
      </p:pic>
      <p:sp>
        <p:nvSpPr>
          <p:cNvPr id="12" name="Rectangle 11">
            <a:extLst>
              <a:ext uri="{FF2B5EF4-FFF2-40B4-BE49-F238E27FC236}">
                <a16:creationId xmlns:a16="http://schemas.microsoft.com/office/drawing/2014/main" id="{340A7D2B-33EB-9FDC-56CC-6BABD4B91894}"/>
              </a:ext>
            </a:extLst>
          </p:cNvPr>
          <p:cNvSpPr/>
          <p:nvPr/>
        </p:nvSpPr>
        <p:spPr>
          <a:xfrm>
            <a:off x="9040813" y="47388"/>
            <a:ext cx="3105150"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3" name="Picture 12">
            <a:extLst>
              <a:ext uri="{FF2B5EF4-FFF2-40B4-BE49-F238E27FC236}">
                <a16:creationId xmlns:a16="http://schemas.microsoft.com/office/drawing/2014/main" id="{3875DFE3-C5F6-2420-C6E7-060474408D9B}"/>
              </a:ext>
            </a:extLst>
          </p:cNvPr>
          <p:cNvPicPr>
            <a:picLocks noChangeAspect="1"/>
          </p:cNvPicPr>
          <p:nvPr/>
        </p:nvPicPr>
        <p:blipFill>
          <a:blip r:embed="rId4"/>
          <a:srcRect/>
          <a:stretch/>
        </p:blipFill>
        <p:spPr>
          <a:xfrm>
            <a:off x="9854513" y="145457"/>
            <a:ext cx="2124000" cy="992359"/>
          </a:xfrm>
          <a:prstGeom prst="rect">
            <a:avLst/>
          </a:prstGeom>
        </p:spPr>
      </p:pic>
      <p:sp>
        <p:nvSpPr>
          <p:cNvPr id="6" name="Date Placeholder 5">
            <a:extLst>
              <a:ext uri="{FF2B5EF4-FFF2-40B4-BE49-F238E27FC236}">
                <a16:creationId xmlns:a16="http://schemas.microsoft.com/office/drawing/2014/main" id="{EFAEC5E5-419C-0495-2EAB-5504AAED5D99}"/>
              </a:ext>
            </a:extLst>
          </p:cNvPr>
          <p:cNvSpPr>
            <a:spLocks noGrp="1"/>
          </p:cNvSpPr>
          <p:nvPr>
            <p:ph type="dt" sz="half" idx="2"/>
          </p:nvPr>
        </p:nvSpPr>
        <p:spPr/>
        <p:txBody>
          <a:bodyPr/>
          <a:lstStyle/>
          <a:p>
            <a:fld id="{8153CFBA-B424-4F83-8795-069177B80A19}" type="datetime6">
              <a:rPr lang="en-GB" smtClean="0"/>
              <a:t>October 23</a:t>
            </a:fld>
            <a:endParaRPr lang="en-US"/>
          </a:p>
        </p:txBody>
      </p:sp>
      <p:sp>
        <p:nvSpPr>
          <p:cNvPr id="7" name="Footer Placeholder 6">
            <a:extLst>
              <a:ext uri="{FF2B5EF4-FFF2-40B4-BE49-F238E27FC236}">
                <a16:creationId xmlns:a16="http://schemas.microsoft.com/office/drawing/2014/main" id="{FB56B3E4-1109-2510-7E9B-44EDBB766A9F}"/>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CB5F64BD-0134-823E-6AC4-172417C3EB11}"/>
              </a:ext>
            </a:extLst>
          </p:cNvPr>
          <p:cNvSpPr>
            <a:spLocks noGrp="1"/>
          </p:cNvSpPr>
          <p:nvPr>
            <p:ph type="sldNum" sz="quarter" idx="4"/>
          </p:nvPr>
        </p:nvSpPr>
        <p:spPr/>
        <p:txBody>
          <a:bodyPr/>
          <a:lstStyle/>
          <a:p>
            <a:fld id="{4A9CEFBC-9863-BD47-BA2B-008170C231CB}" type="slidenum">
              <a:rPr lang="en-US" smtClean="0"/>
              <a:pPr/>
              <a:t>20</a:t>
            </a:fld>
            <a:endParaRPr lang="en-US"/>
          </a:p>
        </p:txBody>
      </p:sp>
      <p:sp>
        <p:nvSpPr>
          <p:cNvPr id="20" name="TextBox 19">
            <a:extLst>
              <a:ext uri="{FF2B5EF4-FFF2-40B4-BE49-F238E27FC236}">
                <a16:creationId xmlns:a16="http://schemas.microsoft.com/office/drawing/2014/main" id="{544B2425-CDDC-E3FF-EBE6-D1365B22085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8" name="Picture 7" descr="A person standing next to a person&#10;&#10;Description automatically generated with low confidence">
            <a:extLst>
              <a:ext uri="{FF2B5EF4-FFF2-40B4-BE49-F238E27FC236}">
                <a16:creationId xmlns:a16="http://schemas.microsoft.com/office/drawing/2014/main" id="{C8DD5F53-7749-2A35-6487-939703BAD40F}"/>
              </a:ext>
            </a:extLst>
          </p:cNvPr>
          <p:cNvPicPr>
            <a:picLocks noChangeAspect="1"/>
          </p:cNvPicPr>
          <p:nvPr/>
        </p:nvPicPr>
        <p:blipFill>
          <a:blip r:embed="rId5"/>
          <a:stretch>
            <a:fillRect/>
          </a:stretch>
        </p:blipFill>
        <p:spPr>
          <a:xfrm>
            <a:off x="6970280" y="1315988"/>
            <a:ext cx="5175683" cy="3035123"/>
          </a:xfrm>
          <a:prstGeom prst="rect">
            <a:avLst/>
          </a:prstGeom>
        </p:spPr>
      </p:pic>
      <p:sp>
        <p:nvSpPr>
          <p:cNvPr id="18" name="Rectangle 12">
            <a:extLst>
              <a:ext uri="{FF2B5EF4-FFF2-40B4-BE49-F238E27FC236}">
                <a16:creationId xmlns:a16="http://schemas.microsoft.com/office/drawing/2014/main" id="{624A1A35-F305-CCE3-758D-27A2048B87E8}"/>
              </a:ext>
            </a:extLst>
          </p:cNvPr>
          <p:cNvSpPr/>
          <p:nvPr/>
        </p:nvSpPr>
        <p:spPr>
          <a:xfrm>
            <a:off x="1144588" y="6030913"/>
            <a:ext cx="9902825" cy="369887"/>
          </a:xfrm>
          <a:prstGeom prst="rect">
            <a:avLst/>
          </a:prstGeom>
        </p:spPr>
        <p:txBody>
          <a:bodyPr>
            <a:spAutoFit/>
          </a:bodyPr>
          <a:lstStyle/>
          <a:p>
            <a:pPr algn="ctr" eaLnBrk="1" fontAlgn="auto" hangingPunct="1">
              <a:spcBef>
                <a:spcPts val="0"/>
              </a:spcBef>
              <a:spcAft>
                <a:spcPts val="0"/>
              </a:spcAft>
              <a:defRPr/>
            </a:pPr>
            <a:r>
              <a:rPr lang="en-US">
                <a:latin typeface="+mn-lt"/>
              </a:rPr>
              <a:t>For more information contact </a:t>
            </a:r>
            <a:r>
              <a:rPr lang="en-US">
                <a:solidFill>
                  <a:srgbClr val="861722"/>
                </a:solidFill>
                <a:latin typeface="+mn-lt"/>
                <a:hlinkClick r:id="rId6"/>
              </a:rPr>
              <a:t>swc@theisn.org</a:t>
            </a:r>
            <a:r>
              <a:rPr lang="en-US">
                <a:solidFill>
                  <a:srgbClr val="861722"/>
                </a:solidFill>
                <a:latin typeface="+mn-lt"/>
              </a:rPr>
              <a:t> </a:t>
            </a:r>
            <a:r>
              <a:rPr lang="en-US">
                <a:latin typeface="+mn-lt"/>
              </a:rPr>
              <a:t>or visit </a:t>
            </a:r>
            <a:r>
              <a:rPr lang="en-US">
                <a:latin typeface="+mn-lt"/>
                <a:ea typeface="+mn-lt"/>
                <a:cs typeface="+mn-lt"/>
                <a:hlinkClick r:id="rId7"/>
              </a:rPr>
              <a:t>www.theisn.org/swc </a:t>
            </a:r>
            <a:endParaRPr lang="en-US">
              <a:solidFill>
                <a:srgbClr val="861722"/>
              </a:solidFill>
              <a:latin typeface="+mn-lt"/>
            </a:endParaRPr>
          </a:p>
        </p:txBody>
      </p:sp>
      <p:sp>
        <p:nvSpPr>
          <p:cNvPr id="2" name="Rectangle : coins arrondis 11">
            <a:extLst>
              <a:ext uri="{FF2B5EF4-FFF2-40B4-BE49-F238E27FC236}">
                <a16:creationId xmlns:a16="http://schemas.microsoft.com/office/drawing/2014/main" id="{B626812E-354F-5422-A410-B469338ABFE1}"/>
              </a:ext>
            </a:extLst>
          </p:cNvPr>
          <p:cNvSpPr/>
          <p:nvPr/>
        </p:nvSpPr>
        <p:spPr>
          <a:xfrm>
            <a:off x="1434749" y="4722055"/>
            <a:ext cx="5031981" cy="49752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r>
              <a:rPr lang="en-US" sz="2000">
                <a:solidFill>
                  <a:schemeClr val="tx1"/>
                </a:solidFill>
                <a:latin typeface="Calibri" panose="020F0502020204030204" pitchFamily="34" charset="0"/>
                <a:cs typeface="Calibri" panose="020F0502020204030204" pitchFamily="34" charset="0"/>
              </a:rPr>
              <a:t>Follow our website for upcoming courses</a:t>
            </a:r>
          </a:p>
        </p:txBody>
      </p:sp>
      <p:sp>
        <p:nvSpPr>
          <p:cNvPr id="19" name="Rectangle: Rounded Corners 18">
            <a:extLst>
              <a:ext uri="{FF2B5EF4-FFF2-40B4-BE49-F238E27FC236}">
                <a16:creationId xmlns:a16="http://schemas.microsoft.com/office/drawing/2014/main" id="{99AF988A-8EF0-1527-208F-BA583B044E5E}"/>
              </a:ext>
            </a:extLst>
          </p:cNvPr>
          <p:cNvSpPr/>
          <p:nvPr/>
        </p:nvSpPr>
        <p:spPr>
          <a:xfrm>
            <a:off x="5877748" y="4701463"/>
            <a:ext cx="2399978" cy="49752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a:t>theisn.org/</a:t>
            </a:r>
            <a:r>
              <a:rPr lang="fr-BE" sz="2400" err="1"/>
              <a:t>swc</a:t>
            </a:r>
            <a:endParaRPr lang="LID4096"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a:extLst>
              <a:ext uri="{FF2B5EF4-FFF2-40B4-BE49-F238E27FC236}">
                <a16:creationId xmlns:a16="http://schemas.microsoft.com/office/drawing/2014/main" id="{9CD44289-A23A-6676-F8E8-97E2061C18FD}"/>
              </a:ext>
            </a:extLst>
          </p:cNvPr>
          <p:cNvSpPr>
            <a:spLocks noGrp="1" noChangeArrowheads="1"/>
          </p:cNvSpPr>
          <p:nvPr>
            <p:ph type="title"/>
          </p:nvPr>
        </p:nvSpPr>
        <p:spPr/>
        <p:txBody>
          <a:bodyPr/>
          <a:lstStyle/>
          <a:p>
            <a:r>
              <a:rPr lang="fr-BE" altLang="LID4096"/>
              <a:t>ISN </a:t>
            </a:r>
            <a:r>
              <a:rPr lang="fr-BE" altLang="LID4096">
                <a:solidFill>
                  <a:schemeClr val="accent4"/>
                </a:solidFill>
              </a:rPr>
              <a:t>REGIONAL TRAINING CENTERS</a:t>
            </a:r>
            <a:endParaRPr lang="LID4096" altLang="LID4096">
              <a:solidFill>
                <a:schemeClr val="accent4"/>
              </a:solidFill>
            </a:endParaRPr>
          </a:p>
        </p:txBody>
      </p:sp>
      <p:sp>
        <p:nvSpPr>
          <p:cNvPr id="50182" name="Imagem 12">
            <a:extLst>
              <a:ext uri="{FF2B5EF4-FFF2-40B4-BE49-F238E27FC236}">
                <a16:creationId xmlns:a16="http://schemas.microsoft.com/office/drawing/2014/main" id="{F3E5DA6B-8A3A-E73F-DDD2-1B5492DC2A78}"/>
              </a:ext>
            </a:extLst>
          </p:cNvPr>
          <p:cNvSpPr>
            <a:spLocks noChangeAspect="1" noChangeArrowheads="1"/>
          </p:cNvSpPr>
          <p:nvPr/>
        </p:nvSpPr>
        <p:spPr bwMode="auto">
          <a:xfrm>
            <a:off x="663575" y="922338"/>
            <a:ext cx="97917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2" name="TextBox 1">
            <a:extLst>
              <a:ext uri="{FF2B5EF4-FFF2-40B4-BE49-F238E27FC236}">
                <a16:creationId xmlns:a16="http://schemas.microsoft.com/office/drawing/2014/main" id="{44B4B04D-DD1C-9418-550E-9DDDCAF8D66B}"/>
              </a:ext>
            </a:extLst>
          </p:cNvPr>
          <p:cNvSpPr txBox="1"/>
          <p:nvPr/>
        </p:nvSpPr>
        <p:spPr>
          <a:xfrm>
            <a:off x="8731570" y="3251890"/>
            <a:ext cx="3200400" cy="2092881"/>
          </a:xfrm>
          <a:prstGeom prst="rect">
            <a:avLst/>
          </a:prstGeom>
          <a:noFill/>
        </p:spPr>
        <p:txBody>
          <a:bodyPr wrap="square" lIns="91440" tIns="45720" rIns="91440" bIns="45720" rtlCol="0" anchor="t">
            <a:spAutoFit/>
          </a:bodyPr>
          <a:lstStyle/>
          <a:p>
            <a:pPr>
              <a:spcAft>
                <a:spcPts val="600"/>
              </a:spcAft>
            </a:pPr>
            <a:r>
              <a:rPr lang="fr-BE" sz="2000" b="1">
                <a:solidFill>
                  <a:schemeClr val="accent1"/>
                </a:solidFill>
              </a:rPr>
              <a:t>ISN </a:t>
            </a:r>
            <a:r>
              <a:rPr lang="fr-BE" sz="2000" b="1" err="1">
                <a:solidFill>
                  <a:schemeClr val="accent1"/>
                </a:solidFill>
              </a:rPr>
              <a:t>Regional</a:t>
            </a:r>
            <a:r>
              <a:rPr lang="fr-BE" sz="2000" b="1">
                <a:solidFill>
                  <a:schemeClr val="accent1"/>
                </a:solidFill>
              </a:rPr>
              <a:t> Training Centers </a:t>
            </a:r>
            <a:r>
              <a:rPr lang="en-US" sz="2000">
                <a:ea typeface="+mn-lt"/>
                <a:cs typeface="+mn-lt"/>
              </a:rPr>
              <a:t>are key partners in advancing kidney care locally.</a:t>
            </a:r>
            <a:endParaRPr lang="fr-BE" sz="2000">
              <a:ea typeface="+mn-lt"/>
              <a:cs typeface="+mn-lt"/>
            </a:endParaRPr>
          </a:p>
          <a:p>
            <a:pPr>
              <a:spcAft>
                <a:spcPts val="600"/>
              </a:spcAft>
            </a:pPr>
            <a:endParaRPr lang="en-US" sz="2000">
              <a:ea typeface="+mn-lt"/>
              <a:cs typeface="+mn-lt"/>
            </a:endParaRPr>
          </a:p>
          <a:p>
            <a:pPr>
              <a:spcAft>
                <a:spcPts val="600"/>
              </a:spcAft>
            </a:pPr>
            <a:endParaRPr lang="en-US" sz="2000">
              <a:ea typeface="Calibri" panose="020F0502020204030204"/>
              <a:cs typeface="Calibri"/>
            </a:endParaRPr>
          </a:p>
        </p:txBody>
      </p:sp>
      <p:pic>
        <p:nvPicPr>
          <p:cNvPr id="4" name="Picture 3">
            <a:extLst>
              <a:ext uri="{FF2B5EF4-FFF2-40B4-BE49-F238E27FC236}">
                <a16:creationId xmlns:a16="http://schemas.microsoft.com/office/drawing/2014/main" id="{2119C7CA-C2DA-3D92-DACF-FDF1B6446668}"/>
              </a:ext>
            </a:extLst>
          </p:cNvPr>
          <p:cNvPicPr>
            <a:picLocks noChangeAspect="1"/>
          </p:cNvPicPr>
          <p:nvPr/>
        </p:nvPicPr>
        <p:blipFill>
          <a:blip r:embed="rId3"/>
          <a:srcRect/>
          <a:stretch/>
        </p:blipFill>
        <p:spPr>
          <a:xfrm>
            <a:off x="260483" y="1403606"/>
            <a:ext cx="8471087" cy="4325901"/>
          </a:xfrm>
          <a:prstGeom prst="rect">
            <a:avLst/>
          </a:prstGeom>
        </p:spPr>
      </p:pic>
      <p:sp>
        <p:nvSpPr>
          <p:cNvPr id="7" name="Date Placeholder 6">
            <a:extLst>
              <a:ext uri="{FF2B5EF4-FFF2-40B4-BE49-F238E27FC236}">
                <a16:creationId xmlns:a16="http://schemas.microsoft.com/office/drawing/2014/main" id="{9091D400-0555-2D4E-4307-2754B94E16E0}"/>
              </a:ext>
            </a:extLst>
          </p:cNvPr>
          <p:cNvSpPr>
            <a:spLocks noGrp="1"/>
          </p:cNvSpPr>
          <p:nvPr>
            <p:ph type="dt" sz="half" idx="2"/>
          </p:nvPr>
        </p:nvSpPr>
        <p:spPr/>
        <p:txBody>
          <a:bodyPr/>
          <a:lstStyle/>
          <a:p>
            <a:fld id="{31261A31-0606-4680-84D0-590D45770767}" type="datetime6">
              <a:rPr lang="en-GB" smtClean="0"/>
              <a:t>October 23</a:t>
            </a:fld>
            <a:endParaRPr lang="en-US"/>
          </a:p>
        </p:txBody>
      </p:sp>
      <p:sp>
        <p:nvSpPr>
          <p:cNvPr id="8" name="Footer Placeholder 7">
            <a:extLst>
              <a:ext uri="{FF2B5EF4-FFF2-40B4-BE49-F238E27FC236}">
                <a16:creationId xmlns:a16="http://schemas.microsoft.com/office/drawing/2014/main" id="{A4F66D55-4A1A-A956-636E-016E3BB67448}"/>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9289FC02-860F-412F-6F34-14BD467906AB}"/>
              </a:ext>
            </a:extLst>
          </p:cNvPr>
          <p:cNvSpPr>
            <a:spLocks noGrp="1"/>
          </p:cNvSpPr>
          <p:nvPr>
            <p:ph type="sldNum" sz="quarter" idx="4"/>
          </p:nvPr>
        </p:nvSpPr>
        <p:spPr/>
        <p:txBody>
          <a:bodyPr/>
          <a:lstStyle/>
          <a:p>
            <a:fld id="{4A9CEFBC-9863-BD47-BA2B-008170C231CB}" type="slidenum">
              <a:rPr lang="en-US" smtClean="0"/>
              <a:pPr/>
              <a:t>21</a:t>
            </a:fld>
            <a:endParaRPr lang="en-US"/>
          </a:p>
        </p:txBody>
      </p:sp>
      <p:sp>
        <p:nvSpPr>
          <p:cNvPr id="16" name="TextBox 15">
            <a:extLst>
              <a:ext uri="{FF2B5EF4-FFF2-40B4-BE49-F238E27FC236}">
                <a16:creationId xmlns:a16="http://schemas.microsoft.com/office/drawing/2014/main" id="{33B55EE9-41FD-A2B2-59C0-05CF324DC085}"/>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12" name="Rectangle 11">
            <a:extLst>
              <a:ext uri="{FF2B5EF4-FFF2-40B4-BE49-F238E27FC236}">
                <a16:creationId xmlns:a16="http://schemas.microsoft.com/office/drawing/2014/main" id="{2C39B7E0-C97E-4988-65D4-038734982377}"/>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3" name="Picture 12" descr="Logo&#10;&#10;Description automatically generated with medium confidence">
            <a:extLst>
              <a:ext uri="{FF2B5EF4-FFF2-40B4-BE49-F238E27FC236}">
                <a16:creationId xmlns:a16="http://schemas.microsoft.com/office/drawing/2014/main" id="{333132A2-FEDE-1D69-55A0-A7D125FA792A}"/>
              </a:ext>
            </a:extLst>
          </p:cNvPr>
          <p:cNvPicPr>
            <a:picLocks noChangeAspect="1"/>
          </p:cNvPicPr>
          <p:nvPr/>
        </p:nvPicPr>
        <p:blipFill>
          <a:blip r:embed="rId4"/>
          <a:stretch>
            <a:fillRect/>
          </a:stretch>
        </p:blipFill>
        <p:spPr>
          <a:xfrm>
            <a:off x="9598814" y="213301"/>
            <a:ext cx="2271600" cy="1061321"/>
          </a:xfrm>
          <a:prstGeom prst="rect">
            <a:avLst/>
          </a:prstGeom>
        </p:spPr>
      </p:pic>
      <p:sp>
        <p:nvSpPr>
          <p:cNvPr id="3" name="Rectangle : coins arrondis 10">
            <a:extLst>
              <a:ext uri="{FF2B5EF4-FFF2-40B4-BE49-F238E27FC236}">
                <a16:creationId xmlns:a16="http://schemas.microsoft.com/office/drawing/2014/main" id="{A7D166BF-8ED0-618B-5D67-D8C9A94247F1}"/>
              </a:ext>
            </a:extLst>
          </p:cNvPr>
          <p:cNvSpPr/>
          <p:nvPr/>
        </p:nvSpPr>
        <p:spPr>
          <a:xfrm>
            <a:off x="1736726" y="5979940"/>
            <a:ext cx="4056794" cy="299302"/>
          </a:xfrm>
          <a:prstGeom prst="roundRect">
            <a:avLst>
              <a:gd name="adj" fmla="val 13671"/>
            </a:avLst>
          </a:prstGeom>
          <a:noFill/>
          <a:ln>
            <a:noFill/>
          </a:ln>
        </p:spPr>
        <p:style>
          <a:lnRef idx="1">
            <a:schemeClr val="accent1"/>
          </a:lnRef>
          <a:fillRef idx="2">
            <a:schemeClr val="accent1"/>
          </a:fillRef>
          <a:effectRef idx="1">
            <a:schemeClr val="accent1"/>
          </a:effectRef>
          <a:fontRef idx="minor">
            <a:schemeClr val="dk1"/>
          </a:fontRef>
        </p:style>
        <p:txBody>
          <a:bodyPr lIns="91440" tIns="45720" rIns="91440" bIns="45720" anchor="ctr"/>
          <a:lstStyle/>
          <a:p>
            <a:pPr>
              <a:defRPr/>
            </a:pPr>
            <a:r>
              <a:rPr lang="en-US">
                <a:solidFill>
                  <a:schemeClr val="tx1"/>
                </a:solidFill>
                <a:latin typeface="Calibri" panose="020F0502020204030204" pitchFamily="34" charset="0"/>
              </a:rPr>
              <a:t>Discover the Regional Training Centers: </a:t>
            </a:r>
            <a:endParaRPr lang="en-US">
              <a:solidFill>
                <a:schemeClr val="accent2"/>
              </a:solidFill>
              <a:latin typeface="Calibri" panose="020F0502020204030204" pitchFamily="34" charset="0"/>
            </a:endParaRPr>
          </a:p>
        </p:txBody>
      </p:sp>
      <p:sp>
        <p:nvSpPr>
          <p:cNvPr id="5" name="Rectangle: Rounded Corners 4">
            <a:extLst>
              <a:ext uri="{FF2B5EF4-FFF2-40B4-BE49-F238E27FC236}">
                <a16:creationId xmlns:a16="http://schemas.microsoft.com/office/drawing/2014/main" id="{8FDA741C-80DF-6BD9-9029-E4E9B827E3C6}"/>
              </a:ext>
            </a:extLst>
          </p:cNvPr>
          <p:cNvSpPr/>
          <p:nvPr/>
        </p:nvSpPr>
        <p:spPr>
          <a:xfrm>
            <a:off x="5640291" y="5874173"/>
            <a:ext cx="1970869" cy="48004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a:t>theisn.org/</a:t>
            </a:r>
            <a:r>
              <a:rPr lang="fr-BE" sz="2000" err="1"/>
              <a:t>rtc</a:t>
            </a:r>
            <a:endParaRPr lang="LID4096"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F15D9CF-7378-7C6E-0B40-0EBF09D8D3E9}"/>
              </a:ext>
            </a:extLst>
          </p:cNvPr>
          <p:cNvSpPr>
            <a:spLocks noGrp="1" noChangeArrowheads="1"/>
          </p:cNvSpPr>
          <p:nvPr>
            <p:ph type="title"/>
          </p:nvPr>
        </p:nvSpPr>
        <p:spPr>
          <a:xfrm>
            <a:off x="771524" y="357725"/>
            <a:ext cx="9421630" cy="650875"/>
          </a:xfrm>
        </p:spPr>
        <p:txBody>
          <a:bodyPr>
            <a:normAutofit fontScale="90000"/>
          </a:bodyPr>
          <a:lstStyle/>
          <a:p>
            <a:r>
              <a:rPr lang="LID4096">
                <a:solidFill>
                  <a:schemeClr val="accent4"/>
                </a:solidFill>
                <a:latin typeface="Arial"/>
                <a:cs typeface="Arial"/>
              </a:rPr>
              <a:t>PARTNERS/ SUPPORTERS </a:t>
            </a:r>
            <a:r>
              <a:rPr lang="LID4096">
                <a:latin typeface="Arial"/>
                <a:cs typeface="Arial"/>
              </a:rPr>
              <a:t>ISN</a:t>
            </a:r>
            <a:r>
              <a:rPr lang="LID4096">
                <a:solidFill>
                  <a:schemeClr val="accent1"/>
                </a:solidFill>
                <a:latin typeface="Arial"/>
                <a:cs typeface="Arial"/>
              </a:rPr>
              <a:t> </a:t>
            </a:r>
            <a:r>
              <a:rPr lang="en-US">
                <a:solidFill>
                  <a:schemeClr val="accent1"/>
                </a:solidFill>
                <a:latin typeface="Arial"/>
                <a:cs typeface="Arial"/>
              </a:rPr>
              <a:t>GRANT </a:t>
            </a:r>
            <a:r>
              <a:rPr lang="LID4096">
                <a:latin typeface="Arial"/>
                <a:cs typeface="Arial"/>
              </a:rPr>
              <a:t>PROGRAMS</a:t>
            </a:r>
          </a:p>
        </p:txBody>
      </p:sp>
      <p:sp>
        <p:nvSpPr>
          <p:cNvPr id="52230" name="Picture 11" descr="Shape&#10;&#10;Description automatically generated with low confidence">
            <a:extLst>
              <a:ext uri="{FF2B5EF4-FFF2-40B4-BE49-F238E27FC236}">
                <a16:creationId xmlns:a16="http://schemas.microsoft.com/office/drawing/2014/main" id="{A2034DA0-0E61-244D-59DF-90B4ED99018C}"/>
              </a:ext>
            </a:extLst>
          </p:cNvPr>
          <p:cNvSpPr>
            <a:spLocks noChangeAspect="1" noChangeArrowheads="1"/>
          </p:cNvSpPr>
          <p:nvPr/>
        </p:nvSpPr>
        <p:spPr bwMode="auto">
          <a:xfrm>
            <a:off x="3722688" y="1476375"/>
            <a:ext cx="11890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1" name="Picture 13" descr="A picture containing text, clipart&#10;&#10;Description automatically generated">
            <a:extLst>
              <a:ext uri="{FF2B5EF4-FFF2-40B4-BE49-F238E27FC236}">
                <a16:creationId xmlns:a16="http://schemas.microsoft.com/office/drawing/2014/main" id="{EB20C6D9-4D73-8472-8C26-742D35D47E9C}"/>
              </a:ext>
            </a:extLst>
          </p:cNvPr>
          <p:cNvSpPr>
            <a:spLocks noChangeAspect="1" noChangeArrowheads="1"/>
          </p:cNvSpPr>
          <p:nvPr/>
        </p:nvSpPr>
        <p:spPr bwMode="auto">
          <a:xfrm>
            <a:off x="1416050" y="1539875"/>
            <a:ext cx="15478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2" name="Picture 17" descr="Text&#10;&#10;Description automatically generated">
            <a:extLst>
              <a:ext uri="{FF2B5EF4-FFF2-40B4-BE49-F238E27FC236}">
                <a16:creationId xmlns:a16="http://schemas.microsoft.com/office/drawing/2014/main" id="{24084EB5-E561-F3C1-3115-4329283E1F10}"/>
              </a:ext>
            </a:extLst>
          </p:cNvPr>
          <p:cNvSpPr>
            <a:spLocks noChangeAspect="1" noChangeArrowheads="1"/>
          </p:cNvSpPr>
          <p:nvPr/>
        </p:nvSpPr>
        <p:spPr bwMode="auto">
          <a:xfrm>
            <a:off x="5661025" y="1558925"/>
            <a:ext cx="18859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3" name="Picture 19" descr="A picture containing text, book&#10;&#10;Description automatically generated">
            <a:extLst>
              <a:ext uri="{FF2B5EF4-FFF2-40B4-BE49-F238E27FC236}">
                <a16:creationId xmlns:a16="http://schemas.microsoft.com/office/drawing/2014/main" id="{D38A3A16-510A-07EF-1E55-846E92479242}"/>
              </a:ext>
            </a:extLst>
          </p:cNvPr>
          <p:cNvSpPr>
            <a:spLocks noChangeAspect="1" noChangeArrowheads="1"/>
          </p:cNvSpPr>
          <p:nvPr/>
        </p:nvSpPr>
        <p:spPr bwMode="auto">
          <a:xfrm>
            <a:off x="8208963" y="1422400"/>
            <a:ext cx="8143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4" name="Picture 21" descr="Text&#10;&#10;Description automatically generated">
            <a:extLst>
              <a:ext uri="{FF2B5EF4-FFF2-40B4-BE49-F238E27FC236}">
                <a16:creationId xmlns:a16="http://schemas.microsoft.com/office/drawing/2014/main" id="{3219C526-E3C7-620F-FF55-4DD15336174C}"/>
              </a:ext>
            </a:extLst>
          </p:cNvPr>
          <p:cNvSpPr>
            <a:spLocks noChangeAspect="1" noChangeArrowheads="1"/>
          </p:cNvSpPr>
          <p:nvPr/>
        </p:nvSpPr>
        <p:spPr bwMode="auto">
          <a:xfrm>
            <a:off x="827088" y="4108450"/>
            <a:ext cx="22304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5" name="Picture 23" descr="Logo&#10;&#10;Description automatically generated">
            <a:extLst>
              <a:ext uri="{FF2B5EF4-FFF2-40B4-BE49-F238E27FC236}">
                <a16:creationId xmlns:a16="http://schemas.microsoft.com/office/drawing/2014/main" id="{4C95DBCF-3B2A-61F3-521A-6047B19BD65D}"/>
              </a:ext>
            </a:extLst>
          </p:cNvPr>
          <p:cNvSpPr>
            <a:spLocks noChangeAspect="1" noChangeArrowheads="1"/>
          </p:cNvSpPr>
          <p:nvPr/>
        </p:nvSpPr>
        <p:spPr bwMode="auto">
          <a:xfrm>
            <a:off x="9685338" y="1450975"/>
            <a:ext cx="9001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6" name="Picture 25" descr="Logo&#10;&#10;Description automatically generated">
            <a:extLst>
              <a:ext uri="{FF2B5EF4-FFF2-40B4-BE49-F238E27FC236}">
                <a16:creationId xmlns:a16="http://schemas.microsoft.com/office/drawing/2014/main" id="{2513A057-287F-F11B-F1D0-0128E19ADA8E}"/>
              </a:ext>
            </a:extLst>
          </p:cNvPr>
          <p:cNvSpPr>
            <a:spLocks noChangeAspect="1" noChangeArrowheads="1"/>
          </p:cNvSpPr>
          <p:nvPr/>
        </p:nvSpPr>
        <p:spPr bwMode="auto">
          <a:xfrm>
            <a:off x="827088" y="2703513"/>
            <a:ext cx="9874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7" name="Picture 27" descr="Logo, company name&#10;&#10;Description automatically generated">
            <a:extLst>
              <a:ext uri="{FF2B5EF4-FFF2-40B4-BE49-F238E27FC236}">
                <a16:creationId xmlns:a16="http://schemas.microsoft.com/office/drawing/2014/main" id="{932585CE-2B29-1C59-A3C8-EF42CE8FCD68}"/>
              </a:ext>
            </a:extLst>
          </p:cNvPr>
          <p:cNvSpPr>
            <a:spLocks noChangeAspect="1" noChangeArrowheads="1"/>
          </p:cNvSpPr>
          <p:nvPr/>
        </p:nvSpPr>
        <p:spPr bwMode="auto">
          <a:xfrm>
            <a:off x="3857625" y="2598738"/>
            <a:ext cx="1104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8" name="Picture 29" descr="A picture containing text, clipart&#10;&#10;Description automatically generated">
            <a:extLst>
              <a:ext uri="{FF2B5EF4-FFF2-40B4-BE49-F238E27FC236}">
                <a16:creationId xmlns:a16="http://schemas.microsoft.com/office/drawing/2014/main" id="{9B728FE7-7D3F-1E0E-BA87-3A05FDCDF1A8}"/>
              </a:ext>
            </a:extLst>
          </p:cNvPr>
          <p:cNvSpPr>
            <a:spLocks noChangeAspect="1" noChangeArrowheads="1"/>
          </p:cNvSpPr>
          <p:nvPr/>
        </p:nvSpPr>
        <p:spPr bwMode="auto">
          <a:xfrm>
            <a:off x="2435225" y="2732088"/>
            <a:ext cx="9890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39" name="Picture 33" descr="Shape&#10;&#10;Description automatically generated with medium confidence">
            <a:extLst>
              <a:ext uri="{FF2B5EF4-FFF2-40B4-BE49-F238E27FC236}">
                <a16:creationId xmlns:a16="http://schemas.microsoft.com/office/drawing/2014/main" id="{52EAD90D-9D5E-2D42-13AE-CD1FCDB21A9A}"/>
              </a:ext>
            </a:extLst>
          </p:cNvPr>
          <p:cNvSpPr>
            <a:spLocks noChangeAspect="1" noChangeArrowheads="1"/>
          </p:cNvSpPr>
          <p:nvPr/>
        </p:nvSpPr>
        <p:spPr bwMode="auto">
          <a:xfrm>
            <a:off x="5397500" y="2693988"/>
            <a:ext cx="29067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0" name="Picture 35" descr="Logo, company name&#10;&#10;Description automatically generated">
            <a:extLst>
              <a:ext uri="{FF2B5EF4-FFF2-40B4-BE49-F238E27FC236}">
                <a16:creationId xmlns:a16="http://schemas.microsoft.com/office/drawing/2014/main" id="{142B8CE7-DF1B-B971-24B9-182B2AFCB4AD}"/>
              </a:ext>
            </a:extLst>
          </p:cNvPr>
          <p:cNvSpPr>
            <a:spLocks noChangeAspect="1" noChangeArrowheads="1"/>
          </p:cNvSpPr>
          <p:nvPr/>
        </p:nvSpPr>
        <p:spPr bwMode="auto">
          <a:xfrm>
            <a:off x="8702675" y="2647950"/>
            <a:ext cx="12446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1" name="Picture 37" descr="Diagram&#10;&#10;Description automatically generated">
            <a:extLst>
              <a:ext uri="{FF2B5EF4-FFF2-40B4-BE49-F238E27FC236}">
                <a16:creationId xmlns:a16="http://schemas.microsoft.com/office/drawing/2014/main" id="{78EE6591-11F5-0313-AFB5-C5E38AD4D64F}"/>
              </a:ext>
            </a:extLst>
          </p:cNvPr>
          <p:cNvSpPr>
            <a:spLocks noChangeAspect="1" noChangeArrowheads="1"/>
          </p:cNvSpPr>
          <p:nvPr/>
        </p:nvSpPr>
        <p:spPr bwMode="auto">
          <a:xfrm>
            <a:off x="10345738" y="2547938"/>
            <a:ext cx="110331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2" name="Picture 39" descr="Logo, company name&#10;&#10;Description automatically generated">
            <a:extLst>
              <a:ext uri="{FF2B5EF4-FFF2-40B4-BE49-F238E27FC236}">
                <a16:creationId xmlns:a16="http://schemas.microsoft.com/office/drawing/2014/main" id="{A06CEDAD-14F7-A1D0-FB41-53DF207D670D}"/>
              </a:ext>
            </a:extLst>
          </p:cNvPr>
          <p:cNvSpPr>
            <a:spLocks noChangeAspect="1" noChangeArrowheads="1"/>
          </p:cNvSpPr>
          <p:nvPr/>
        </p:nvSpPr>
        <p:spPr bwMode="auto">
          <a:xfrm>
            <a:off x="9998075" y="3846513"/>
            <a:ext cx="14732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3" name="Picture 41" descr="A picture containing text, sign&#10;&#10;Description automatically generated">
            <a:extLst>
              <a:ext uri="{FF2B5EF4-FFF2-40B4-BE49-F238E27FC236}">
                <a16:creationId xmlns:a16="http://schemas.microsoft.com/office/drawing/2014/main" id="{68370CCF-F6FD-63ED-5AE9-303606154847}"/>
              </a:ext>
            </a:extLst>
          </p:cNvPr>
          <p:cNvSpPr>
            <a:spLocks noChangeAspect="1" noChangeArrowheads="1"/>
          </p:cNvSpPr>
          <p:nvPr/>
        </p:nvSpPr>
        <p:spPr bwMode="auto">
          <a:xfrm>
            <a:off x="5054600" y="3967163"/>
            <a:ext cx="2605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4" name="Picture 43" descr="Logo, icon, company name&#10;&#10;Description automatically generated">
            <a:extLst>
              <a:ext uri="{FF2B5EF4-FFF2-40B4-BE49-F238E27FC236}">
                <a16:creationId xmlns:a16="http://schemas.microsoft.com/office/drawing/2014/main" id="{F812A8FF-19C3-9BF2-0837-A1963A333433}"/>
              </a:ext>
            </a:extLst>
          </p:cNvPr>
          <p:cNvSpPr>
            <a:spLocks noChangeAspect="1" noChangeArrowheads="1"/>
          </p:cNvSpPr>
          <p:nvPr/>
        </p:nvSpPr>
        <p:spPr bwMode="auto">
          <a:xfrm>
            <a:off x="3600450" y="3967163"/>
            <a:ext cx="93186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5" name="Picture 45" descr="A picture containing text, outdoor, sign&#10;&#10;Description automatically generated">
            <a:extLst>
              <a:ext uri="{FF2B5EF4-FFF2-40B4-BE49-F238E27FC236}">
                <a16:creationId xmlns:a16="http://schemas.microsoft.com/office/drawing/2014/main" id="{C536277C-700E-A399-D56F-AEFCE5B457F1}"/>
              </a:ext>
            </a:extLst>
          </p:cNvPr>
          <p:cNvSpPr>
            <a:spLocks noChangeAspect="1" noChangeArrowheads="1"/>
          </p:cNvSpPr>
          <p:nvPr/>
        </p:nvSpPr>
        <p:spPr bwMode="auto">
          <a:xfrm>
            <a:off x="8202613" y="3875088"/>
            <a:ext cx="110013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2246" name="TextBox 46">
            <a:extLst>
              <a:ext uri="{FF2B5EF4-FFF2-40B4-BE49-F238E27FC236}">
                <a16:creationId xmlns:a16="http://schemas.microsoft.com/office/drawing/2014/main" id="{84E3F450-B77D-28DB-DA0F-40E4CC393B75}"/>
              </a:ext>
            </a:extLst>
          </p:cNvPr>
          <p:cNvSpPr txBox="1">
            <a:spLocks noChangeArrowheads="1"/>
          </p:cNvSpPr>
          <p:nvPr/>
        </p:nvSpPr>
        <p:spPr bwMode="auto">
          <a:xfrm>
            <a:off x="768350" y="4968875"/>
            <a:ext cx="253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LID4096" altLang="LID4096" sz="2400" b="1" u="sng">
                <a:solidFill>
                  <a:srgbClr val="000000"/>
                </a:solidFill>
              </a:rPr>
              <a:t>Corporate support</a:t>
            </a:r>
          </a:p>
        </p:txBody>
      </p:sp>
      <p:sp>
        <p:nvSpPr>
          <p:cNvPr id="52247" name="Picture 47">
            <a:extLst>
              <a:ext uri="{FF2B5EF4-FFF2-40B4-BE49-F238E27FC236}">
                <a16:creationId xmlns:a16="http://schemas.microsoft.com/office/drawing/2014/main" id="{8331E72B-7BA2-5D15-AC30-468F301590D2}"/>
              </a:ext>
            </a:extLst>
          </p:cNvPr>
          <p:cNvSpPr>
            <a:spLocks noChangeAspect="1" noChangeArrowheads="1"/>
          </p:cNvSpPr>
          <p:nvPr/>
        </p:nvSpPr>
        <p:spPr bwMode="auto">
          <a:xfrm>
            <a:off x="2800350" y="5383213"/>
            <a:ext cx="5765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49" name="Rectangle 48">
            <a:extLst>
              <a:ext uri="{FF2B5EF4-FFF2-40B4-BE49-F238E27FC236}">
                <a16:creationId xmlns:a16="http://schemas.microsoft.com/office/drawing/2014/main" id="{8C889EE8-84BF-0128-0968-900CEC9C500B}"/>
              </a:ext>
            </a:extLst>
          </p:cNvPr>
          <p:cNvSpPr/>
          <p:nvPr/>
        </p:nvSpPr>
        <p:spPr>
          <a:xfrm>
            <a:off x="2800350" y="5583238"/>
            <a:ext cx="3295650" cy="82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BE">
              <a:solidFill>
                <a:srgbClr val="FFFFFF"/>
              </a:solidFill>
            </a:endParaRPr>
          </a:p>
        </p:txBody>
      </p:sp>
      <p:sp>
        <p:nvSpPr>
          <p:cNvPr id="52249" name="Picture 31" descr="A picture containing text, night sky&#10;&#10;Description automatically generated">
            <a:extLst>
              <a:ext uri="{FF2B5EF4-FFF2-40B4-BE49-F238E27FC236}">
                <a16:creationId xmlns:a16="http://schemas.microsoft.com/office/drawing/2014/main" id="{6B43069E-4193-0A04-F225-4F4645762BB8}"/>
              </a:ext>
            </a:extLst>
          </p:cNvPr>
          <p:cNvSpPr>
            <a:spLocks noChangeAspect="1" noChangeArrowheads="1"/>
          </p:cNvSpPr>
          <p:nvPr/>
        </p:nvSpPr>
        <p:spPr bwMode="auto">
          <a:xfrm>
            <a:off x="2640013" y="5405438"/>
            <a:ext cx="321786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27" name="Picture 26" descr="Shape&#10;&#10;Description automatically generated with low confidence">
            <a:extLst>
              <a:ext uri="{FF2B5EF4-FFF2-40B4-BE49-F238E27FC236}">
                <a16:creationId xmlns:a16="http://schemas.microsoft.com/office/drawing/2014/main" id="{26373BE5-1455-34EB-F56A-3388725652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2345" y="1477083"/>
            <a:ext cx="1189286" cy="900000"/>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105AA2A8-8330-F250-E305-891D5939FE3D}"/>
              </a:ext>
            </a:extLst>
          </p:cNvPr>
          <p:cNvPicPr>
            <a:picLocks noChangeAspect="1"/>
          </p:cNvPicPr>
          <p:nvPr/>
        </p:nvPicPr>
        <p:blipFill>
          <a:blip r:embed="rId4"/>
          <a:stretch>
            <a:fillRect/>
          </a:stretch>
        </p:blipFill>
        <p:spPr>
          <a:xfrm>
            <a:off x="1416066" y="1539507"/>
            <a:ext cx="1547108" cy="900000"/>
          </a:xfrm>
          <a:prstGeom prst="rect">
            <a:avLst/>
          </a:prstGeom>
        </p:spPr>
      </p:pic>
      <p:pic>
        <p:nvPicPr>
          <p:cNvPr id="29" name="Picture 28" descr="Text&#10;&#10;Description automatically generated">
            <a:extLst>
              <a:ext uri="{FF2B5EF4-FFF2-40B4-BE49-F238E27FC236}">
                <a16:creationId xmlns:a16="http://schemas.microsoft.com/office/drawing/2014/main" id="{91459655-F703-6302-7474-CDDD8B4A5450}"/>
              </a:ext>
            </a:extLst>
          </p:cNvPr>
          <p:cNvPicPr>
            <a:picLocks noChangeAspect="1"/>
          </p:cNvPicPr>
          <p:nvPr/>
        </p:nvPicPr>
        <p:blipFill>
          <a:blip r:embed="rId5"/>
          <a:stretch>
            <a:fillRect/>
          </a:stretch>
        </p:blipFill>
        <p:spPr>
          <a:xfrm>
            <a:off x="5661382" y="1558572"/>
            <a:ext cx="1885461" cy="740953"/>
          </a:xfrm>
          <a:prstGeom prst="rect">
            <a:avLst/>
          </a:prstGeom>
        </p:spPr>
      </p:pic>
      <p:pic>
        <p:nvPicPr>
          <p:cNvPr id="30" name="Picture 29" descr="A picture containing text, book&#10;&#10;Description automatically generated">
            <a:extLst>
              <a:ext uri="{FF2B5EF4-FFF2-40B4-BE49-F238E27FC236}">
                <a16:creationId xmlns:a16="http://schemas.microsoft.com/office/drawing/2014/main" id="{9D43D069-D370-FD71-877F-C956663017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9351" y="1421646"/>
            <a:ext cx="813559" cy="900000"/>
          </a:xfrm>
          <a:prstGeom prst="rect">
            <a:avLst/>
          </a:prstGeom>
        </p:spPr>
      </p:pic>
      <p:pic>
        <p:nvPicPr>
          <p:cNvPr id="31" name="Picture 30" descr="Text&#10;&#10;Description automatically generated">
            <a:extLst>
              <a:ext uri="{FF2B5EF4-FFF2-40B4-BE49-F238E27FC236}">
                <a16:creationId xmlns:a16="http://schemas.microsoft.com/office/drawing/2014/main" id="{19245367-421C-DEB6-A222-EADB9058487A}"/>
              </a:ext>
            </a:extLst>
          </p:cNvPr>
          <p:cNvPicPr>
            <a:picLocks noChangeAspect="1"/>
          </p:cNvPicPr>
          <p:nvPr/>
        </p:nvPicPr>
        <p:blipFill>
          <a:blip r:embed="rId7"/>
          <a:stretch>
            <a:fillRect/>
          </a:stretch>
        </p:blipFill>
        <p:spPr>
          <a:xfrm>
            <a:off x="827034" y="4108660"/>
            <a:ext cx="2231244" cy="751004"/>
          </a:xfrm>
          <a:prstGeom prst="rect">
            <a:avLst/>
          </a:prstGeom>
        </p:spPr>
      </p:pic>
      <p:pic>
        <p:nvPicPr>
          <p:cNvPr id="32" name="Picture 31" descr="Logo&#10;&#10;Description automatically generated">
            <a:extLst>
              <a:ext uri="{FF2B5EF4-FFF2-40B4-BE49-F238E27FC236}">
                <a16:creationId xmlns:a16="http://schemas.microsoft.com/office/drawing/2014/main" id="{468F174B-1247-260F-09D9-7A6B332811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85418" y="1451284"/>
            <a:ext cx="900000" cy="900000"/>
          </a:xfrm>
          <a:prstGeom prst="rect">
            <a:avLst/>
          </a:prstGeom>
        </p:spPr>
      </p:pic>
      <p:pic>
        <p:nvPicPr>
          <p:cNvPr id="33" name="Picture 32" descr="Logo&#10;&#10;Description automatically generated">
            <a:extLst>
              <a:ext uri="{FF2B5EF4-FFF2-40B4-BE49-F238E27FC236}">
                <a16:creationId xmlns:a16="http://schemas.microsoft.com/office/drawing/2014/main" id="{E4813993-8A1B-0545-924B-02B34EC26BD7}"/>
              </a:ext>
            </a:extLst>
          </p:cNvPr>
          <p:cNvPicPr>
            <a:picLocks noChangeAspect="1"/>
          </p:cNvPicPr>
          <p:nvPr/>
        </p:nvPicPr>
        <p:blipFill>
          <a:blip r:embed="rId9"/>
          <a:stretch>
            <a:fillRect/>
          </a:stretch>
        </p:blipFill>
        <p:spPr>
          <a:xfrm>
            <a:off x="827034" y="2703083"/>
            <a:ext cx="987805" cy="900000"/>
          </a:xfrm>
          <a:prstGeom prst="rect">
            <a:avLst/>
          </a:prstGeom>
        </p:spPr>
      </p:pic>
      <p:pic>
        <p:nvPicPr>
          <p:cNvPr id="34" name="Picture 33" descr="Logo, company name&#10;&#10;Description automatically generated">
            <a:extLst>
              <a:ext uri="{FF2B5EF4-FFF2-40B4-BE49-F238E27FC236}">
                <a16:creationId xmlns:a16="http://schemas.microsoft.com/office/drawing/2014/main" id="{2A41BB22-0429-F1C3-59CA-43627AE5B3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58408" y="2598906"/>
            <a:ext cx="1103600" cy="1103600"/>
          </a:xfrm>
          <a:prstGeom prst="rect">
            <a:avLst/>
          </a:prstGeom>
        </p:spPr>
      </p:pic>
      <p:pic>
        <p:nvPicPr>
          <p:cNvPr id="35" name="Picture 34" descr="A picture containing text, clipart&#10;&#10;Description automatically generated">
            <a:extLst>
              <a:ext uri="{FF2B5EF4-FFF2-40B4-BE49-F238E27FC236}">
                <a16:creationId xmlns:a16="http://schemas.microsoft.com/office/drawing/2014/main" id="{02B66EDE-6500-9098-37A7-3620EED8408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5809" y="2732298"/>
            <a:ext cx="987804" cy="987804"/>
          </a:xfrm>
          <a:prstGeom prst="rect">
            <a:avLst/>
          </a:prstGeom>
        </p:spPr>
      </p:pic>
      <p:pic>
        <p:nvPicPr>
          <p:cNvPr id="36" name="Picture 35" descr="Shape&#10;&#10;Description automatically generated with medium confidence">
            <a:extLst>
              <a:ext uri="{FF2B5EF4-FFF2-40B4-BE49-F238E27FC236}">
                <a16:creationId xmlns:a16="http://schemas.microsoft.com/office/drawing/2014/main" id="{4B2ED5B8-8858-A166-B738-9D7AD045AD5C}"/>
              </a:ext>
            </a:extLst>
          </p:cNvPr>
          <p:cNvPicPr>
            <a:picLocks noChangeAspect="1"/>
          </p:cNvPicPr>
          <p:nvPr/>
        </p:nvPicPr>
        <p:blipFill>
          <a:blip r:embed="rId12"/>
          <a:stretch>
            <a:fillRect/>
          </a:stretch>
        </p:blipFill>
        <p:spPr>
          <a:xfrm>
            <a:off x="5396803" y="2694263"/>
            <a:ext cx="2907693" cy="808830"/>
          </a:xfrm>
          <a:prstGeom prst="rect">
            <a:avLst/>
          </a:prstGeom>
        </p:spPr>
      </p:pic>
      <p:pic>
        <p:nvPicPr>
          <p:cNvPr id="37" name="Picture 36" descr="Logo, company name&#10;&#10;Description automatically generated">
            <a:extLst>
              <a:ext uri="{FF2B5EF4-FFF2-40B4-BE49-F238E27FC236}">
                <a16:creationId xmlns:a16="http://schemas.microsoft.com/office/drawing/2014/main" id="{1E1CB21D-8C4C-6C0E-EDED-195C1BBEAC8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02848" y="2648678"/>
            <a:ext cx="1245001" cy="900000"/>
          </a:xfrm>
          <a:prstGeom prst="rect">
            <a:avLst/>
          </a:prstGeom>
        </p:spPr>
      </p:pic>
      <p:pic>
        <p:nvPicPr>
          <p:cNvPr id="38" name="Picture 37" descr="Diagram&#10;&#10;Description automatically generated">
            <a:extLst>
              <a:ext uri="{FF2B5EF4-FFF2-40B4-BE49-F238E27FC236}">
                <a16:creationId xmlns:a16="http://schemas.microsoft.com/office/drawing/2014/main" id="{E2403885-AD29-D690-3BCF-0029B2EA5E1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46201" y="2547420"/>
            <a:ext cx="1103599" cy="1103599"/>
          </a:xfrm>
          <a:prstGeom prst="rect">
            <a:avLst/>
          </a:prstGeom>
        </p:spPr>
      </p:pic>
      <p:pic>
        <p:nvPicPr>
          <p:cNvPr id="39" name="Picture 38" descr="Logo, company name&#10;&#10;Description automatically generated">
            <a:extLst>
              <a:ext uri="{FF2B5EF4-FFF2-40B4-BE49-F238E27FC236}">
                <a16:creationId xmlns:a16="http://schemas.microsoft.com/office/drawing/2014/main" id="{AC60073F-B732-C6C1-1719-7750B627515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97545" y="3847155"/>
            <a:ext cx="1474138" cy="900000"/>
          </a:xfrm>
          <a:prstGeom prst="rect">
            <a:avLst/>
          </a:prstGeom>
        </p:spPr>
      </p:pic>
      <p:pic>
        <p:nvPicPr>
          <p:cNvPr id="40" name="Picture 39" descr="A picture containing text, sign&#10;&#10;Description automatically generated">
            <a:extLst>
              <a:ext uri="{FF2B5EF4-FFF2-40B4-BE49-F238E27FC236}">
                <a16:creationId xmlns:a16="http://schemas.microsoft.com/office/drawing/2014/main" id="{41BBF5D3-3B1A-0961-9676-5970C99A8B0B}"/>
              </a:ext>
            </a:extLst>
          </p:cNvPr>
          <p:cNvPicPr>
            <a:picLocks noChangeAspect="1"/>
          </p:cNvPicPr>
          <p:nvPr/>
        </p:nvPicPr>
        <p:blipFill>
          <a:blip r:embed="rId16"/>
          <a:stretch>
            <a:fillRect/>
          </a:stretch>
        </p:blipFill>
        <p:spPr>
          <a:xfrm>
            <a:off x="5054118" y="3967491"/>
            <a:ext cx="2605506" cy="779817"/>
          </a:xfrm>
          <a:prstGeom prst="rect">
            <a:avLst/>
          </a:prstGeom>
        </p:spPr>
      </p:pic>
      <p:pic>
        <p:nvPicPr>
          <p:cNvPr id="41" name="Picture 40" descr="Logo, icon, company name&#10;&#10;Description automatically generated">
            <a:extLst>
              <a:ext uri="{FF2B5EF4-FFF2-40B4-BE49-F238E27FC236}">
                <a16:creationId xmlns:a16="http://schemas.microsoft.com/office/drawing/2014/main" id="{CBE75BAE-547C-7E1D-A5CB-7E11E643FD59}"/>
              </a:ext>
            </a:extLst>
          </p:cNvPr>
          <p:cNvPicPr>
            <a:picLocks noChangeAspect="1"/>
          </p:cNvPicPr>
          <p:nvPr/>
        </p:nvPicPr>
        <p:blipFill>
          <a:blip r:embed="rId17"/>
          <a:stretch>
            <a:fillRect/>
          </a:stretch>
        </p:blipFill>
        <p:spPr>
          <a:xfrm>
            <a:off x="3600771" y="3967491"/>
            <a:ext cx="931034" cy="900000"/>
          </a:xfrm>
          <a:prstGeom prst="rect">
            <a:avLst/>
          </a:prstGeom>
        </p:spPr>
      </p:pic>
      <p:pic>
        <p:nvPicPr>
          <p:cNvPr id="42" name="Picture 41" descr="A picture containing text, outdoor, sign&#10;&#10;Description automatically generated">
            <a:extLst>
              <a:ext uri="{FF2B5EF4-FFF2-40B4-BE49-F238E27FC236}">
                <a16:creationId xmlns:a16="http://schemas.microsoft.com/office/drawing/2014/main" id="{6532D8AA-FF89-BD18-311B-579A0EEB593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202117" y="3875710"/>
            <a:ext cx="1100603" cy="1096741"/>
          </a:xfrm>
          <a:prstGeom prst="rect">
            <a:avLst/>
          </a:prstGeom>
        </p:spPr>
      </p:pic>
      <p:sp>
        <p:nvSpPr>
          <p:cNvPr id="43" name="TextBox 42">
            <a:extLst>
              <a:ext uri="{FF2B5EF4-FFF2-40B4-BE49-F238E27FC236}">
                <a16:creationId xmlns:a16="http://schemas.microsoft.com/office/drawing/2014/main" id="{F5B3B2AC-1307-5EA5-819F-7870EF7995E6}"/>
              </a:ext>
            </a:extLst>
          </p:cNvPr>
          <p:cNvSpPr txBox="1"/>
          <p:nvPr/>
        </p:nvSpPr>
        <p:spPr>
          <a:xfrm>
            <a:off x="769081" y="4969024"/>
            <a:ext cx="25324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sng" strike="noStrike" kern="1200" cap="none" spc="0" normalizeH="0" baseline="0" noProof="0">
                <a:ln>
                  <a:noFill/>
                </a:ln>
                <a:solidFill>
                  <a:srgbClr val="000000"/>
                </a:solidFill>
                <a:effectLst/>
                <a:uLnTx/>
                <a:uFillTx/>
                <a:latin typeface="Calibri" panose="020F0502020204030204"/>
                <a:ea typeface="+mn-ea"/>
                <a:cs typeface="+mn-cs"/>
              </a:rPr>
              <a:t>Corporate support</a:t>
            </a:r>
          </a:p>
        </p:txBody>
      </p:sp>
      <p:sp>
        <p:nvSpPr>
          <p:cNvPr id="45" name="Rectangle 44">
            <a:extLst>
              <a:ext uri="{FF2B5EF4-FFF2-40B4-BE49-F238E27FC236}">
                <a16:creationId xmlns:a16="http://schemas.microsoft.com/office/drawing/2014/main" id="{25456A4B-006A-DA71-A094-9B4934D22E34}"/>
              </a:ext>
            </a:extLst>
          </p:cNvPr>
          <p:cNvSpPr/>
          <p:nvPr/>
        </p:nvSpPr>
        <p:spPr>
          <a:xfrm>
            <a:off x="2800640" y="5583020"/>
            <a:ext cx="3295360" cy="82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A4579C-321F-2AD9-9BD8-E91CCA6E942F}"/>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7" name="Picture 46" descr="Logo&#10;&#10;Description automatically generated with medium confidence">
            <a:extLst>
              <a:ext uri="{FF2B5EF4-FFF2-40B4-BE49-F238E27FC236}">
                <a16:creationId xmlns:a16="http://schemas.microsoft.com/office/drawing/2014/main" id="{9AD868B1-DC16-8B1F-1350-68AC1052049B}"/>
              </a:ext>
            </a:extLst>
          </p:cNvPr>
          <p:cNvPicPr>
            <a:picLocks noChangeAspect="1"/>
          </p:cNvPicPr>
          <p:nvPr/>
        </p:nvPicPr>
        <p:blipFill>
          <a:blip r:embed="rId19"/>
          <a:stretch>
            <a:fillRect/>
          </a:stretch>
        </p:blipFill>
        <p:spPr>
          <a:xfrm>
            <a:off x="9598814" y="213301"/>
            <a:ext cx="2271600" cy="1061321"/>
          </a:xfrm>
          <a:prstGeom prst="rect">
            <a:avLst/>
          </a:prstGeom>
        </p:spPr>
      </p:pic>
      <p:sp>
        <p:nvSpPr>
          <p:cNvPr id="6" name="Date Placeholder 5">
            <a:extLst>
              <a:ext uri="{FF2B5EF4-FFF2-40B4-BE49-F238E27FC236}">
                <a16:creationId xmlns:a16="http://schemas.microsoft.com/office/drawing/2014/main" id="{C1872A64-EB2E-2D0B-077F-D57AAD0DF509}"/>
              </a:ext>
            </a:extLst>
          </p:cNvPr>
          <p:cNvSpPr>
            <a:spLocks noGrp="1"/>
          </p:cNvSpPr>
          <p:nvPr>
            <p:ph type="dt" sz="half" idx="2"/>
          </p:nvPr>
        </p:nvSpPr>
        <p:spPr/>
        <p:txBody>
          <a:bodyPr/>
          <a:lstStyle/>
          <a:p>
            <a:fld id="{CE743657-CC1C-4286-8EAA-690804958B4A}" type="datetime6">
              <a:rPr lang="en-GB" smtClean="0"/>
              <a:t>October 23</a:t>
            </a:fld>
            <a:endParaRPr lang="en-US"/>
          </a:p>
        </p:txBody>
      </p:sp>
      <p:sp>
        <p:nvSpPr>
          <p:cNvPr id="7" name="Footer Placeholder 6">
            <a:extLst>
              <a:ext uri="{FF2B5EF4-FFF2-40B4-BE49-F238E27FC236}">
                <a16:creationId xmlns:a16="http://schemas.microsoft.com/office/drawing/2014/main" id="{1E3C881B-3389-33B2-13A3-A68D93819D83}"/>
              </a:ext>
            </a:extLst>
          </p:cNvPr>
          <p:cNvSpPr>
            <a:spLocks noGrp="1"/>
          </p:cNvSpPr>
          <p:nvPr>
            <p:ph type="ftr" sz="quarter" idx="3"/>
          </p:nvPr>
        </p:nvSpPr>
        <p:spPr/>
        <p:txBody>
          <a:bodyPr/>
          <a:lstStyle/>
          <a:p>
            <a:r>
              <a:rPr lang="en-US"/>
              <a:t>International Society of Nephrology</a:t>
            </a:r>
          </a:p>
        </p:txBody>
      </p:sp>
      <p:sp>
        <p:nvSpPr>
          <p:cNvPr id="8" name="Slide Number Placeholder 7">
            <a:extLst>
              <a:ext uri="{FF2B5EF4-FFF2-40B4-BE49-F238E27FC236}">
                <a16:creationId xmlns:a16="http://schemas.microsoft.com/office/drawing/2014/main" id="{B0A9C1F4-F01B-42B7-AB4F-B6185421CB69}"/>
              </a:ext>
            </a:extLst>
          </p:cNvPr>
          <p:cNvSpPr>
            <a:spLocks noGrp="1"/>
          </p:cNvSpPr>
          <p:nvPr>
            <p:ph type="sldNum" sz="quarter" idx="4"/>
          </p:nvPr>
        </p:nvSpPr>
        <p:spPr/>
        <p:txBody>
          <a:bodyPr/>
          <a:lstStyle/>
          <a:p>
            <a:fld id="{4A9CEFBC-9863-BD47-BA2B-008170C231CB}" type="slidenum">
              <a:rPr lang="en-US" smtClean="0"/>
              <a:pPr/>
              <a:t>22</a:t>
            </a:fld>
            <a:endParaRPr lang="en-US"/>
          </a:p>
        </p:txBody>
      </p:sp>
      <p:sp>
        <p:nvSpPr>
          <p:cNvPr id="54" name="TextBox 53">
            <a:extLst>
              <a:ext uri="{FF2B5EF4-FFF2-40B4-BE49-F238E27FC236}">
                <a16:creationId xmlns:a16="http://schemas.microsoft.com/office/drawing/2014/main" id="{82E58357-8FBD-1803-6DCE-4F408EFDFFDF}"/>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4" name="Picture 4" descr="A picture containing diagram&#10;&#10;Description automatically generated">
            <a:extLst>
              <a:ext uri="{FF2B5EF4-FFF2-40B4-BE49-F238E27FC236}">
                <a16:creationId xmlns:a16="http://schemas.microsoft.com/office/drawing/2014/main" id="{BA03FC97-783D-5D21-6D15-582139EC7EFE}"/>
              </a:ext>
            </a:extLst>
          </p:cNvPr>
          <p:cNvPicPr>
            <a:picLocks noChangeAspect="1"/>
          </p:cNvPicPr>
          <p:nvPr/>
        </p:nvPicPr>
        <p:blipFill>
          <a:blip r:embed="rId20"/>
          <a:stretch>
            <a:fillRect/>
          </a:stretch>
        </p:blipFill>
        <p:spPr>
          <a:xfrm>
            <a:off x="2640445" y="5655056"/>
            <a:ext cx="4042063" cy="685616"/>
          </a:xfrm>
          <a:prstGeom prst="rect">
            <a:avLst/>
          </a:prstGeom>
        </p:spPr>
      </p:pic>
    </p:spTree>
    <p:extLst>
      <p:ext uri="{BB962C8B-B14F-4D97-AF65-F5344CB8AC3E}">
        <p14:creationId xmlns:p14="http://schemas.microsoft.com/office/powerpoint/2010/main" val="187267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1">
            <a:extLst>
              <a:ext uri="{FF2B5EF4-FFF2-40B4-BE49-F238E27FC236}">
                <a16:creationId xmlns:a16="http://schemas.microsoft.com/office/drawing/2014/main" id="{BAF3813D-7365-3E34-0E20-7E68608EA497}"/>
              </a:ext>
            </a:extLst>
          </p:cNvPr>
          <p:cNvSpPr>
            <a:spLocks noGrp="1" noChangeArrowheads="1"/>
          </p:cNvSpPr>
          <p:nvPr>
            <p:ph type="title"/>
          </p:nvPr>
        </p:nvSpPr>
        <p:spPr>
          <a:xfrm>
            <a:off x="1086766" y="357725"/>
            <a:ext cx="8155845" cy="650875"/>
          </a:xfrm>
        </p:spPr>
        <p:txBody>
          <a:bodyPr/>
          <a:lstStyle/>
          <a:p>
            <a:r>
              <a:rPr lang="fr-BE" altLang="LID4096"/>
              <a:t>EDUCATION</a:t>
            </a:r>
            <a:endParaRPr lang="LID4096" altLang="LID4096"/>
          </a:p>
        </p:txBody>
      </p:sp>
      <p:sp>
        <p:nvSpPr>
          <p:cNvPr id="2" name="TextBox 1">
            <a:extLst>
              <a:ext uri="{FF2B5EF4-FFF2-40B4-BE49-F238E27FC236}">
                <a16:creationId xmlns:a16="http://schemas.microsoft.com/office/drawing/2014/main" id="{9A725422-62D4-24F4-97E9-18244EE6579E}"/>
              </a:ext>
            </a:extLst>
          </p:cNvPr>
          <p:cNvSpPr txBox="1"/>
          <p:nvPr/>
        </p:nvSpPr>
        <p:spPr>
          <a:xfrm>
            <a:off x="1086766" y="849052"/>
            <a:ext cx="8061117" cy="461665"/>
          </a:xfrm>
          <a:prstGeom prst="rect">
            <a:avLst/>
          </a:prstGeom>
          <a:noFill/>
        </p:spPr>
        <p:txBody>
          <a:bodyPr wrap="square" lIns="91440" tIns="45720" rIns="91440" bIns="45720" rtlCol="0" anchor="t">
            <a:spAutoFit/>
          </a:bodyPr>
          <a:lstStyle/>
          <a:p>
            <a:r>
              <a:rPr lang="en-US" sz="2400">
                <a:solidFill>
                  <a:schemeClr val="accent3"/>
                </a:solidFill>
                <a:latin typeface="Arial"/>
                <a:cs typeface="Arial"/>
              </a:rPr>
              <a:t>KIDNEY CARE E-LEARNING AT YOUR FINGERTIPS</a:t>
            </a:r>
            <a:endParaRPr lang="LID4096" sz="2400">
              <a:solidFill>
                <a:schemeClr val="accent3"/>
              </a:solidFill>
              <a:latin typeface="Arial"/>
              <a:cs typeface="Arial"/>
            </a:endParaRPr>
          </a:p>
        </p:txBody>
      </p:sp>
      <p:sp>
        <p:nvSpPr>
          <p:cNvPr id="3" name="TextBox 2">
            <a:extLst>
              <a:ext uri="{FF2B5EF4-FFF2-40B4-BE49-F238E27FC236}">
                <a16:creationId xmlns:a16="http://schemas.microsoft.com/office/drawing/2014/main" id="{DDE68056-5B9C-382E-012F-EF760E1BBAAF}"/>
              </a:ext>
            </a:extLst>
          </p:cNvPr>
          <p:cNvSpPr txBox="1"/>
          <p:nvPr/>
        </p:nvSpPr>
        <p:spPr>
          <a:xfrm>
            <a:off x="152400" y="1415716"/>
            <a:ext cx="3734164" cy="400110"/>
          </a:xfrm>
          <a:prstGeom prst="rect">
            <a:avLst/>
          </a:prstGeom>
          <a:noFill/>
        </p:spPr>
        <p:txBody>
          <a:bodyPr wrap="none" rtlCol="0">
            <a:spAutoFit/>
          </a:bodyPr>
          <a:lstStyle/>
          <a:p>
            <a:r>
              <a:rPr lang="en-US" sz="2000">
                <a:solidFill>
                  <a:schemeClr val="accent1"/>
                </a:solidFill>
              </a:rPr>
              <a:t>What do you want to learn today?</a:t>
            </a:r>
            <a:endParaRPr lang="LID4096" sz="2000">
              <a:solidFill>
                <a:schemeClr val="accent1"/>
              </a:solidFill>
            </a:endParaRPr>
          </a:p>
        </p:txBody>
      </p:sp>
      <p:pic>
        <p:nvPicPr>
          <p:cNvPr id="6" name="Picture 5" descr="A picture containing text&#10;&#10;Description automatically generated">
            <a:extLst>
              <a:ext uri="{FF2B5EF4-FFF2-40B4-BE49-F238E27FC236}">
                <a16:creationId xmlns:a16="http://schemas.microsoft.com/office/drawing/2014/main" id="{F8677234-DA9D-A2EF-F99F-91C279BC6517}"/>
              </a:ext>
            </a:extLst>
          </p:cNvPr>
          <p:cNvPicPr>
            <a:picLocks noChangeAspect="1"/>
          </p:cNvPicPr>
          <p:nvPr/>
        </p:nvPicPr>
        <p:blipFill>
          <a:blip r:embed="rId3"/>
          <a:stretch>
            <a:fillRect/>
          </a:stretch>
        </p:blipFill>
        <p:spPr>
          <a:xfrm>
            <a:off x="162486" y="1779276"/>
            <a:ext cx="2560903" cy="4828451"/>
          </a:xfrm>
          <a:prstGeom prst="rect">
            <a:avLst/>
          </a:prstGeom>
        </p:spPr>
      </p:pic>
      <p:grpSp>
        <p:nvGrpSpPr>
          <p:cNvPr id="42" name="Group 41">
            <a:extLst>
              <a:ext uri="{FF2B5EF4-FFF2-40B4-BE49-F238E27FC236}">
                <a16:creationId xmlns:a16="http://schemas.microsoft.com/office/drawing/2014/main" id="{F4C9D821-1CB5-DBB7-BCAC-96D57CC82125}"/>
              </a:ext>
            </a:extLst>
          </p:cNvPr>
          <p:cNvGrpSpPr/>
          <p:nvPr/>
        </p:nvGrpSpPr>
        <p:grpSpPr>
          <a:xfrm>
            <a:off x="3040837" y="1920825"/>
            <a:ext cx="3171941" cy="595088"/>
            <a:chOff x="2472366" y="2032192"/>
            <a:chExt cx="3171941" cy="595088"/>
          </a:xfrm>
        </p:grpSpPr>
        <p:pic>
          <p:nvPicPr>
            <p:cNvPr id="17" name="Picture 16" descr="Icon&#10;&#10;Description automatically generated">
              <a:extLst>
                <a:ext uri="{FF2B5EF4-FFF2-40B4-BE49-F238E27FC236}">
                  <a16:creationId xmlns:a16="http://schemas.microsoft.com/office/drawing/2014/main" id="{24793596-EEDA-4E34-4946-1CFF8A5C86C5}"/>
                </a:ext>
              </a:extLst>
            </p:cNvPr>
            <p:cNvPicPr>
              <a:picLocks noChangeAspect="1"/>
            </p:cNvPicPr>
            <p:nvPr/>
          </p:nvPicPr>
          <p:blipFill>
            <a:blip r:embed="rId4"/>
            <a:stretch>
              <a:fillRect/>
            </a:stretch>
          </p:blipFill>
          <p:spPr>
            <a:xfrm>
              <a:off x="2472366" y="2032192"/>
              <a:ext cx="595088" cy="595088"/>
            </a:xfrm>
            <a:prstGeom prst="rect">
              <a:avLst/>
            </a:prstGeom>
          </p:spPr>
        </p:pic>
        <p:sp>
          <p:nvSpPr>
            <p:cNvPr id="20" name="TextBox 19">
              <a:extLst>
                <a:ext uri="{FF2B5EF4-FFF2-40B4-BE49-F238E27FC236}">
                  <a16:creationId xmlns:a16="http://schemas.microsoft.com/office/drawing/2014/main" id="{EED1D6D5-C8A0-D8B7-7E52-4394524EC304}"/>
                </a:ext>
              </a:extLst>
            </p:cNvPr>
            <p:cNvSpPr txBox="1"/>
            <p:nvPr/>
          </p:nvSpPr>
          <p:spPr>
            <a:xfrm>
              <a:off x="3128700" y="2145070"/>
              <a:ext cx="2515607" cy="369332"/>
            </a:xfrm>
            <a:prstGeom prst="rect">
              <a:avLst/>
            </a:prstGeom>
            <a:noFill/>
          </p:spPr>
          <p:txBody>
            <a:bodyPr wrap="square" lIns="91440" tIns="45720" rIns="91440" bIns="45720" rtlCol="0" anchor="ctr">
              <a:spAutoFit/>
            </a:bodyPr>
            <a:lstStyle/>
            <a:p>
              <a:r>
                <a:rPr lang="en-US">
                  <a:solidFill>
                    <a:schemeClr val="accent5">
                      <a:lumMod val="75000"/>
                    </a:schemeClr>
                  </a:solidFill>
                  <a:latin typeface="Arial"/>
                  <a:cs typeface="Arial"/>
                </a:rPr>
                <a:t>LATEST RELEASES</a:t>
              </a:r>
              <a:endParaRPr lang="en-US" strike="sngStrike">
                <a:cs typeface="Calibri"/>
              </a:endParaRPr>
            </a:p>
          </p:txBody>
        </p:sp>
      </p:grpSp>
      <p:grpSp>
        <p:nvGrpSpPr>
          <p:cNvPr id="43" name="Group 42">
            <a:extLst>
              <a:ext uri="{FF2B5EF4-FFF2-40B4-BE49-F238E27FC236}">
                <a16:creationId xmlns:a16="http://schemas.microsoft.com/office/drawing/2014/main" id="{477C7C18-D1C4-CB61-03F9-2F1E49683FFF}"/>
              </a:ext>
            </a:extLst>
          </p:cNvPr>
          <p:cNvGrpSpPr/>
          <p:nvPr/>
        </p:nvGrpSpPr>
        <p:grpSpPr>
          <a:xfrm>
            <a:off x="3040837" y="2699029"/>
            <a:ext cx="4596481" cy="595088"/>
            <a:chOff x="2472366" y="2746654"/>
            <a:chExt cx="4596481" cy="595088"/>
          </a:xfrm>
        </p:grpSpPr>
        <p:pic>
          <p:nvPicPr>
            <p:cNvPr id="19" name="Picture 18" descr="Icon&#10;&#10;Description automatically generated">
              <a:extLst>
                <a:ext uri="{FF2B5EF4-FFF2-40B4-BE49-F238E27FC236}">
                  <a16:creationId xmlns:a16="http://schemas.microsoft.com/office/drawing/2014/main" id="{FCD6E9CF-C2E2-9F70-4F22-08146CBD2132}"/>
                </a:ext>
              </a:extLst>
            </p:cNvPr>
            <p:cNvPicPr>
              <a:picLocks noChangeAspect="1"/>
            </p:cNvPicPr>
            <p:nvPr/>
          </p:nvPicPr>
          <p:blipFill>
            <a:blip r:embed="rId5"/>
            <a:stretch>
              <a:fillRect/>
            </a:stretch>
          </p:blipFill>
          <p:spPr>
            <a:xfrm>
              <a:off x="2472366" y="2746654"/>
              <a:ext cx="595088" cy="595088"/>
            </a:xfrm>
            <a:prstGeom prst="rect">
              <a:avLst/>
            </a:prstGeom>
          </p:spPr>
        </p:pic>
        <p:sp>
          <p:nvSpPr>
            <p:cNvPr id="21" name="TextBox 20">
              <a:extLst>
                <a:ext uri="{FF2B5EF4-FFF2-40B4-BE49-F238E27FC236}">
                  <a16:creationId xmlns:a16="http://schemas.microsoft.com/office/drawing/2014/main" id="{40634962-AB8E-7922-AA54-20FF39A449E1}"/>
                </a:ext>
              </a:extLst>
            </p:cNvPr>
            <p:cNvSpPr txBox="1"/>
            <p:nvPr/>
          </p:nvSpPr>
          <p:spPr>
            <a:xfrm>
              <a:off x="3128701" y="2859532"/>
              <a:ext cx="3940146" cy="369332"/>
            </a:xfrm>
            <a:prstGeom prst="rect">
              <a:avLst/>
            </a:prstGeom>
            <a:noFill/>
          </p:spPr>
          <p:txBody>
            <a:bodyPr wrap="square" lIns="91440" tIns="45720" rIns="91440" bIns="45720" rtlCol="0" anchor="t">
              <a:spAutoFit/>
            </a:bodyPr>
            <a:lstStyle/>
            <a:p>
              <a:r>
                <a:rPr lang="en-US">
                  <a:solidFill>
                    <a:schemeClr val="bg1">
                      <a:lumMod val="50000"/>
                    </a:schemeClr>
                  </a:solidFill>
                  <a:latin typeface="Arial"/>
                  <a:cs typeface="Arial"/>
                </a:rPr>
                <a:t>LIVE and ON-DEMAND WEBINARS</a:t>
              </a:r>
              <a:endParaRPr lang="LID4096" strike="sngStrike"/>
            </a:p>
          </p:txBody>
        </p:sp>
      </p:grpSp>
      <p:grpSp>
        <p:nvGrpSpPr>
          <p:cNvPr id="41" name="Group 40">
            <a:extLst>
              <a:ext uri="{FF2B5EF4-FFF2-40B4-BE49-F238E27FC236}">
                <a16:creationId xmlns:a16="http://schemas.microsoft.com/office/drawing/2014/main" id="{5BCDC595-6CFA-141B-8836-4037E7B5CB2A}"/>
              </a:ext>
            </a:extLst>
          </p:cNvPr>
          <p:cNvGrpSpPr/>
          <p:nvPr/>
        </p:nvGrpSpPr>
        <p:grpSpPr>
          <a:xfrm>
            <a:off x="3040837" y="3477233"/>
            <a:ext cx="3418629" cy="595088"/>
            <a:chOff x="2472366" y="3668752"/>
            <a:chExt cx="3418629" cy="595088"/>
          </a:xfrm>
        </p:grpSpPr>
        <p:pic>
          <p:nvPicPr>
            <p:cNvPr id="9" name="Picture 8" descr="Icon&#10;&#10;Description automatically generated">
              <a:extLst>
                <a:ext uri="{FF2B5EF4-FFF2-40B4-BE49-F238E27FC236}">
                  <a16:creationId xmlns:a16="http://schemas.microsoft.com/office/drawing/2014/main" id="{39FF2776-40CD-9F06-C3AA-42D61B2D41D3}"/>
                </a:ext>
              </a:extLst>
            </p:cNvPr>
            <p:cNvPicPr>
              <a:picLocks noChangeAspect="1"/>
            </p:cNvPicPr>
            <p:nvPr/>
          </p:nvPicPr>
          <p:blipFill>
            <a:blip r:embed="rId6"/>
            <a:stretch>
              <a:fillRect/>
            </a:stretch>
          </p:blipFill>
          <p:spPr>
            <a:xfrm>
              <a:off x="2472366" y="3668752"/>
              <a:ext cx="595088" cy="595088"/>
            </a:xfrm>
            <a:prstGeom prst="rect">
              <a:avLst/>
            </a:prstGeom>
          </p:spPr>
        </p:pic>
        <p:sp>
          <p:nvSpPr>
            <p:cNvPr id="22" name="TextBox 21">
              <a:extLst>
                <a:ext uri="{FF2B5EF4-FFF2-40B4-BE49-F238E27FC236}">
                  <a16:creationId xmlns:a16="http://schemas.microsoft.com/office/drawing/2014/main" id="{95675FFE-5DEB-7501-ED03-C7EB41610648}"/>
                </a:ext>
              </a:extLst>
            </p:cNvPr>
            <p:cNvSpPr txBox="1"/>
            <p:nvPr/>
          </p:nvSpPr>
          <p:spPr>
            <a:xfrm>
              <a:off x="3128700" y="3781630"/>
              <a:ext cx="2762295" cy="369332"/>
            </a:xfrm>
            <a:prstGeom prst="rect">
              <a:avLst/>
            </a:prstGeom>
            <a:noFill/>
          </p:spPr>
          <p:txBody>
            <a:bodyPr wrap="none" lIns="91440" tIns="45720" rIns="91440" bIns="45720" rtlCol="0" anchor="t">
              <a:spAutoFit/>
            </a:bodyPr>
            <a:lstStyle/>
            <a:p>
              <a:r>
                <a:rPr lang="en-US">
                  <a:solidFill>
                    <a:schemeClr val="accent4"/>
                  </a:solidFill>
                  <a:latin typeface="Arial" panose="020B0604020202020204" pitchFamily="34" charset="0"/>
                  <a:cs typeface="Arial" panose="020B0604020202020204" pitchFamily="34" charset="0"/>
                </a:rPr>
                <a:t>“30 MINUTES OR LESS”</a:t>
              </a:r>
            </a:p>
          </p:txBody>
        </p:sp>
      </p:grpSp>
      <p:grpSp>
        <p:nvGrpSpPr>
          <p:cNvPr id="39" name="Group 38">
            <a:extLst>
              <a:ext uri="{FF2B5EF4-FFF2-40B4-BE49-F238E27FC236}">
                <a16:creationId xmlns:a16="http://schemas.microsoft.com/office/drawing/2014/main" id="{6C862E7C-E429-1043-2F8D-2C91EC08B1C0}"/>
              </a:ext>
            </a:extLst>
          </p:cNvPr>
          <p:cNvGrpSpPr/>
          <p:nvPr/>
        </p:nvGrpSpPr>
        <p:grpSpPr>
          <a:xfrm>
            <a:off x="3040837" y="4255437"/>
            <a:ext cx="4037710" cy="595088"/>
            <a:chOff x="2472366" y="4394976"/>
            <a:chExt cx="4037710" cy="595088"/>
          </a:xfrm>
        </p:grpSpPr>
        <p:pic>
          <p:nvPicPr>
            <p:cNvPr id="11" name="Picture 10" descr="Icon&#10;&#10;Description automatically generated">
              <a:extLst>
                <a:ext uri="{FF2B5EF4-FFF2-40B4-BE49-F238E27FC236}">
                  <a16:creationId xmlns:a16="http://schemas.microsoft.com/office/drawing/2014/main" id="{65B80321-65E2-CD72-237D-226254223D3D}"/>
                </a:ext>
              </a:extLst>
            </p:cNvPr>
            <p:cNvPicPr>
              <a:picLocks noChangeAspect="1"/>
            </p:cNvPicPr>
            <p:nvPr/>
          </p:nvPicPr>
          <p:blipFill>
            <a:blip r:embed="rId7"/>
            <a:stretch>
              <a:fillRect/>
            </a:stretch>
          </p:blipFill>
          <p:spPr>
            <a:xfrm>
              <a:off x="2472366" y="4394976"/>
              <a:ext cx="595088" cy="595088"/>
            </a:xfrm>
            <a:prstGeom prst="rect">
              <a:avLst/>
            </a:prstGeom>
          </p:spPr>
        </p:pic>
        <p:sp>
          <p:nvSpPr>
            <p:cNvPr id="23" name="TextBox 22">
              <a:extLst>
                <a:ext uri="{FF2B5EF4-FFF2-40B4-BE49-F238E27FC236}">
                  <a16:creationId xmlns:a16="http://schemas.microsoft.com/office/drawing/2014/main" id="{9D5444CB-5336-D2B7-0097-92860A4F2184}"/>
                </a:ext>
              </a:extLst>
            </p:cNvPr>
            <p:cNvSpPr txBox="1"/>
            <p:nvPr/>
          </p:nvSpPr>
          <p:spPr>
            <a:xfrm>
              <a:off x="3128700" y="4507854"/>
              <a:ext cx="3381376" cy="369332"/>
            </a:xfrm>
            <a:prstGeom prst="rect">
              <a:avLst/>
            </a:prstGeom>
            <a:noFill/>
          </p:spPr>
          <p:txBody>
            <a:bodyPr wrap="square" lIns="91440" tIns="45720" rIns="91440" bIns="45720" rtlCol="0" anchor="t">
              <a:spAutoFit/>
            </a:bodyPr>
            <a:lstStyle/>
            <a:p>
              <a:r>
                <a:rPr lang="en-US">
                  <a:solidFill>
                    <a:schemeClr val="accent2"/>
                  </a:solidFill>
                  <a:latin typeface="Arial"/>
                  <a:cs typeface="Arial"/>
                </a:rPr>
                <a:t>COURSES and CURRICULUM</a:t>
              </a:r>
              <a:endParaRPr lang="en-US" strike="sngStrike">
                <a:cs typeface="Calibri"/>
              </a:endParaRPr>
            </a:p>
          </p:txBody>
        </p:sp>
      </p:grpSp>
      <p:grpSp>
        <p:nvGrpSpPr>
          <p:cNvPr id="34" name="Group 33">
            <a:extLst>
              <a:ext uri="{FF2B5EF4-FFF2-40B4-BE49-F238E27FC236}">
                <a16:creationId xmlns:a16="http://schemas.microsoft.com/office/drawing/2014/main" id="{665C989C-B30E-79A5-5B1F-F81CC851A8A8}"/>
              </a:ext>
            </a:extLst>
          </p:cNvPr>
          <p:cNvGrpSpPr/>
          <p:nvPr/>
        </p:nvGrpSpPr>
        <p:grpSpPr>
          <a:xfrm>
            <a:off x="3040837" y="5033641"/>
            <a:ext cx="2495299" cy="595088"/>
            <a:chOff x="2472366" y="5220749"/>
            <a:chExt cx="2495299" cy="595088"/>
          </a:xfrm>
        </p:grpSpPr>
        <p:pic>
          <p:nvPicPr>
            <p:cNvPr id="15" name="Picture 14" descr="Icon&#10;&#10;Description automatically generated">
              <a:extLst>
                <a:ext uri="{FF2B5EF4-FFF2-40B4-BE49-F238E27FC236}">
                  <a16:creationId xmlns:a16="http://schemas.microsoft.com/office/drawing/2014/main" id="{E4ECF4B6-8AC6-AF78-6B7B-473495A04237}"/>
                </a:ext>
              </a:extLst>
            </p:cNvPr>
            <p:cNvPicPr>
              <a:picLocks noChangeAspect="1"/>
            </p:cNvPicPr>
            <p:nvPr/>
          </p:nvPicPr>
          <p:blipFill>
            <a:blip r:embed="rId8"/>
            <a:stretch>
              <a:fillRect/>
            </a:stretch>
          </p:blipFill>
          <p:spPr>
            <a:xfrm>
              <a:off x="2472366" y="5220749"/>
              <a:ext cx="595088" cy="595088"/>
            </a:xfrm>
            <a:prstGeom prst="rect">
              <a:avLst/>
            </a:prstGeom>
          </p:spPr>
        </p:pic>
        <p:sp>
          <p:nvSpPr>
            <p:cNvPr id="24" name="TextBox 23">
              <a:extLst>
                <a:ext uri="{FF2B5EF4-FFF2-40B4-BE49-F238E27FC236}">
                  <a16:creationId xmlns:a16="http://schemas.microsoft.com/office/drawing/2014/main" id="{31443A1F-2B62-F34A-B60F-864F9014A9B7}"/>
                </a:ext>
              </a:extLst>
            </p:cNvPr>
            <p:cNvSpPr txBox="1"/>
            <p:nvPr/>
          </p:nvSpPr>
          <p:spPr>
            <a:xfrm>
              <a:off x="3128700" y="5333627"/>
              <a:ext cx="1838965" cy="369332"/>
            </a:xfrm>
            <a:prstGeom prst="rect">
              <a:avLst/>
            </a:prstGeom>
            <a:noFill/>
          </p:spPr>
          <p:txBody>
            <a:bodyPr wrap="none" lIns="91440" tIns="45720" rIns="91440" bIns="45720" rtlCol="0" anchor="t">
              <a:spAutoFit/>
            </a:bodyPr>
            <a:lstStyle/>
            <a:p>
              <a:r>
                <a:rPr lang="en-US">
                  <a:solidFill>
                    <a:schemeClr val="accent1"/>
                  </a:solidFill>
                  <a:latin typeface="Arial" panose="020B0604020202020204" pitchFamily="34" charset="0"/>
                  <a:cs typeface="Arial" panose="020B0604020202020204" pitchFamily="34" charset="0"/>
                </a:rPr>
                <a:t>ISN MEETINGS</a:t>
              </a:r>
              <a:endParaRPr lang="LID4096" strike="sngStrike"/>
            </a:p>
          </p:txBody>
        </p:sp>
      </p:grpSp>
      <p:grpSp>
        <p:nvGrpSpPr>
          <p:cNvPr id="40" name="Group 39">
            <a:extLst>
              <a:ext uri="{FF2B5EF4-FFF2-40B4-BE49-F238E27FC236}">
                <a16:creationId xmlns:a16="http://schemas.microsoft.com/office/drawing/2014/main" id="{605AF996-7010-BCAF-9524-B7D274E8E2CD}"/>
              </a:ext>
            </a:extLst>
          </p:cNvPr>
          <p:cNvGrpSpPr/>
          <p:nvPr/>
        </p:nvGrpSpPr>
        <p:grpSpPr>
          <a:xfrm>
            <a:off x="3040837" y="5811844"/>
            <a:ext cx="4059830" cy="595088"/>
            <a:chOff x="2472366" y="5923211"/>
            <a:chExt cx="4059830" cy="595088"/>
          </a:xfrm>
        </p:grpSpPr>
        <p:pic>
          <p:nvPicPr>
            <p:cNvPr id="13" name="Picture 12" descr="Icon&#10;&#10;Description automatically generated">
              <a:extLst>
                <a:ext uri="{FF2B5EF4-FFF2-40B4-BE49-F238E27FC236}">
                  <a16:creationId xmlns:a16="http://schemas.microsoft.com/office/drawing/2014/main" id="{DC095514-EF86-AD7D-66BA-F69240C90C0E}"/>
                </a:ext>
              </a:extLst>
            </p:cNvPr>
            <p:cNvPicPr>
              <a:picLocks noChangeAspect="1"/>
            </p:cNvPicPr>
            <p:nvPr/>
          </p:nvPicPr>
          <p:blipFill>
            <a:blip r:embed="rId9"/>
            <a:stretch>
              <a:fillRect/>
            </a:stretch>
          </p:blipFill>
          <p:spPr>
            <a:xfrm>
              <a:off x="2472366" y="5923211"/>
              <a:ext cx="595088" cy="595088"/>
            </a:xfrm>
            <a:prstGeom prst="rect">
              <a:avLst/>
            </a:prstGeom>
          </p:spPr>
        </p:pic>
        <p:sp>
          <p:nvSpPr>
            <p:cNvPr id="25" name="TextBox 24">
              <a:extLst>
                <a:ext uri="{FF2B5EF4-FFF2-40B4-BE49-F238E27FC236}">
                  <a16:creationId xmlns:a16="http://schemas.microsoft.com/office/drawing/2014/main" id="{80B0CE9C-B7C4-A1C7-7294-467C971622EE}"/>
                </a:ext>
              </a:extLst>
            </p:cNvPr>
            <p:cNvSpPr txBox="1"/>
            <p:nvPr/>
          </p:nvSpPr>
          <p:spPr>
            <a:xfrm>
              <a:off x="3128700" y="6036089"/>
              <a:ext cx="3403496" cy="369332"/>
            </a:xfrm>
            <a:prstGeom prst="rect">
              <a:avLst/>
            </a:prstGeom>
            <a:noFill/>
          </p:spPr>
          <p:txBody>
            <a:bodyPr wrap="none" rtlCol="0">
              <a:spAutoFit/>
            </a:bodyPr>
            <a:lstStyle/>
            <a:p>
              <a:r>
                <a:rPr lang="fr-BE">
                  <a:solidFill>
                    <a:schemeClr val="accent3"/>
                  </a:solidFill>
                  <a:latin typeface="Arial" panose="020B0604020202020204" pitchFamily="34" charset="0"/>
                  <a:cs typeface="Arial" panose="020B0604020202020204" pitchFamily="34" charset="0"/>
                </a:rPr>
                <a:t>OPEN-ACCESS RESOURCES</a:t>
              </a:r>
              <a:endParaRPr lang="LID4096">
                <a:solidFill>
                  <a:schemeClr val="accent3"/>
                </a:solidFill>
                <a:latin typeface="Arial" panose="020B0604020202020204" pitchFamily="34" charset="0"/>
                <a:cs typeface="Arial" panose="020B0604020202020204" pitchFamily="34" charset="0"/>
              </a:endParaRPr>
            </a:p>
          </p:txBody>
        </p:sp>
      </p:grpSp>
      <p:sp>
        <p:nvSpPr>
          <p:cNvPr id="35" name="Rectangle 34">
            <a:extLst>
              <a:ext uri="{FF2B5EF4-FFF2-40B4-BE49-F238E27FC236}">
                <a16:creationId xmlns:a16="http://schemas.microsoft.com/office/drawing/2014/main" id="{2C975A65-59C7-A89F-6AE4-C683A9530948}"/>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6" name="Picture 35">
            <a:extLst>
              <a:ext uri="{FF2B5EF4-FFF2-40B4-BE49-F238E27FC236}">
                <a16:creationId xmlns:a16="http://schemas.microsoft.com/office/drawing/2014/main" id="{4EE60FDF-B122-1BDD-C3B9-B4240C7943E3}"/>
              </a:ext>
            </a:extLst>
          </p:cNvPr>
          <p:cNvPicPr>
            <a:picLocks noChangeAspect="1"/>
          </p:cNvPicPr>
          <p:nvPr/>
        </p:nvPicPr>
        <p:blipFill>
          <a:blip r:embed="rId10"/>
          <a:srcRect/>
          <a:stretch/>
        </p:blipFill>
        <p:spPr>
          <a:xfrm>
            <a:off x="9522516" y="315465"/>
            <a:ext cx="2669484" cy="1014404"/>
          </a:xfrm>
          <a:prstGeom prst="rect">
            <a:avLst/>
          </a:prstGeom>
        </p:spPr>
      </p:pic>
      <p:sp>
        <p:nvSpPr>
          <p:cNvPr id="37" name="Rectangle 36">
            <a:extLst>
              <a:ext uri="{FF2B5EF4-FFF2-40B4-BE49-F238E27FC236}">
                <a16:creationId xmlns:a16="http://schemas.microsoft.com/office/drawing/2014/main" id="{29356B84-E172-41B2-71B2-95BC5DD4D1E9}"/>
              </a:ext>
            </a:extLst>
          </p:cNvPr>
          <p:cNvSpPr/>
          <p:nvPr/>
        </p:nvSpPr>
        <p:spPr>
          <a:xfrm>
            <a:off x="133350" y="250273"/>
            <a:ext cx="704850" cy="83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8" name="Picture 37">
            <a:extLst>
              <a:ext uri="{FF2B5EF4-FFF2-40B4-BE49-F238E27FC236}">
                <a16:creationId xmlns:a16="http://schemas.microsoft.com/office/drawing/2014/main" id="{C555689E-AE97-DEBA-7A10-E904C6BC4229}"/>
              </a:ext>
            </a:extLst>
          </p:cNvPr>
          <p:cNvPicPr>
            <a:picLocks noChangeAspect="1"/>
          </p:cNvPicPr>
          <p:nvPr/>
        </p:nvPicPr>
        <p:blipFill>
          <a:blip r:embed="rId11"/>
          <a:srcRect/>
          <a:stretch/>
        </p:blipFill>
        <p:spPr>
          <a:xfrm>
            <a:off x="152400" y="366530"/>
            <a:ext cx="879391" cy="791451"/>
          </a:xfrm>
          <a:prstGeom prst="rect">
            <a:avLst/>
          </a:prstGeom>
        </p:spPr>
      </p:pic>
      <p:sp>
        <p:nvSpPr>
          <p:cNvPr id="10" name="Date Placeholder 9">
            <a:extLst>
              <a:ext uri="{FF2B5EF4-FFF2-40B4-BE49-F238E27FC236}">
                <a16:creationId xmlns:a16="http://schemas.microsoft.com/office/drawing/2014/main" id="{B98F8665-4C51-ACA1-537F-B80A7BAC3816}"/>
              </a:ext>
            </a:extLst>
          </p:cNvPr>
          <p:cNvSpPr>
            <a:spLocks noGrp="1"/>
          </p:cNvSpPr>
          <p:nvPr>
            <p:ph type="dt" sz="half" idx="2"/>
          </p:nvPr>
        </p:nvSpPr>
        <p:spPr>
          <a:xfrm>
            <a:off x="1900138" y="6536974"/>
            <a:ext cx="2743200" cy="365125"/>
          </a:xfrm>
        </p:spPr>
        <p:txBody>
          <a:bodyPr/>
          <a:lstStyle/>
          <a:p>
            <a:fld id="{5B774D51-85FD-4EDE-875C-0E67C64917CA}" type="datetime6">
              <a:rPr lang="en-GB" smtClean="0"/>
              <a:t>October 23</a:t>
            </a:fld>
            <a:endParaRPr lang="en-US"/>
          </a:p>
        </p:txBody>
      </p:sp>
      <p:sp>
        <p:nvSpPr>
          <p:cNvPr id="12" name="Footer Placeholder 11">
            <a:extLst>
              <a:ext uri="{FF2B5EF4-FFF2-40B4-BE49-F238E27FC236}">
                <a16:creationId xmlns:a16="http://schemas.microsoft.com/office/drawing/2014/main" id="{AEA47622-97FE-4509-998D-576F08AF0A66}"/>
              </a:ext>
            </a:extLst>
          </p:cNvPr>
          <p:cNvSpPr>
            <a:spLocks noGrp="1"/>
          </p:cNvSpPr>
          <p:nvPr>
            <p:ph type="ftr" sz="quarter" idx="3"/>
          </p:nvPr>
        </p:nvSpPr>
        <p:spPr>
          <a:xfrm>
            <a:off x="5100538" y="6536974"/>
            <a:ext cx="4114800" cy="365125"/>
          </a:xfrm>
        </p:spPr>
        <p:txBody>
          <a:bodyPr/>
          <a:lstStyle/>
          <a:p>
            <a:r>
              <a:rPr lang="en-US"/>
              <a:t>International Society of Nephrology</a:t>
            </a:r>
          </a:p>
        </p:txBody>
      </p:sp>
      <p:sp>
        <p:nvSpPr>
          <p:cNvPr id="14" name="Slide Number Placeholder 13">
            <a:extLst>
              <a:ext uri="{FF2B5EF4-FFF2-40B4-BE49-F238E27FC236}">
                <a16:creationId xmlns:a16="http://schemas.microsoft.com/office/drawing/2014/main" id="{3EAAA437-FF5A-1AC7-017E-AD076756CAF8}"/>
              </a:ext>
            </a:extLst>
          </p:cNvPr>
          <p:cNvSpPr>
            <a:spLocks noGrp="1"/>
          </p:cNvSpPr>
          <p:nvPr>
            <p:ph type="sldNum" sz="quarter" idx="4"/>
          </p:nvPr>
        </p:nvSpPr>
        <p:spPr/>
        <p:txBody>
          <a:bodyPr/>
          <a:lstStyle/>
          <a:p>
            <a:fld id="{4A9CEFBC-9863-BD47-BA2B-008170C231CB}" type="slidenum">
              <a:rPr lang="en-US" smtClean="0"/>
              <a:pPr/>
              <a:t>23</a:t>
            </a:fld>
            <a:endParaRPr lang="en-US"/>
          </a:p>
        </p:txBody>
      </p:sp>
      <p:sp>
        <p:nvSpPr>
          <p:cNvPr id="45" name="TextBox 44">
            <a:extLst>
              <a:ext uri="{FF2B5EF4-FFF2-40B4-BE49-F238E27FC236}">
                <a16:creationId xmlns:a16="http://schemas.microsoft.com/office/drawing/2014/main" id="{E2BFEC53-9E1D-68DD-6F84-AACD3E343100}"/>
              </a:ext>
            </a:extLst>
          </p:cNvPr>
          <p:cNvSpPr txBox="1"/>
          <p:nvPr/>
        </p:nvSpPr>
        <p:spPr>
          <a:xfrm>
            <a:off x="8230818"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8" name="Rectangle: Rounded Corners 44">
            <a:hlinkClick r:id="rId12"/>
            <a:extLst>
              <a:ext uri="{FF2B5EF4-FFF2-40B4-BE49-F238E27FC236}">
                <a16:creationId xmlns:a16="http://schemas.microsoft.com/office/drawing/2014/main" id="{2AA66129-16B1-9B06-C945-7B78A6F926DD}"/>
              </a:ext>
            </a:extLst>
          </p:cNvPr>
          <p:cNvSpPr/>
          <p:nvPr/>
        </p:nvSpPr>
        <p:spPr>
          <a:xfrm>
            <a:off x="8126839" y="4497531"/>
            <a:ext cx="3381376" cy="58280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bg1"/>
                </a:solidFill>
              </a:rPr>
              <a:t>academy.theisn.org</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E7FC0DA7-4CC0-8CF1-54CB-74E3CED28435}"/>
              </a:ext>
            </a:extLst>
          </p:cNvPr>
          <p:cNvSpPr>
            <a:spLocks noGrp="1" noChangeArrowheads="1"/>
          </p:cNvSpPr>
          <p:nvPr>
            <p:ph type="title"/>
          </p:nvPr>
        </p:nvSpPr>
        <p:spPr>
          <a:xfrm>
            <a:off x="1609725" y="357725"/>
            <a:ext cx="7632886" cy="650875"/>
          </a:xfrm>
        </p:spPr>
        <p:txBody>
          <a:bodyPr/>
          <a:lstStyle/>
          <a:p>
            <a:r>
              <a:rPr lang="fr-BE" altLang="LID4096"/>
              <a:t>EDUCATION: WEBINARS</a:t>
            </a:r>
            <a:endParaRPr lang="LID4096" altLang="LID4096"/>
          </a:p>
        </p:txBody>
      </p:sp>
      <p:sp>
        <p:nvSpPr>
          <p:cNvPr id="18" name="Rectangle 17">
            <a:extLst>
              <a:ext uri="{FF2B5EF4-FFF2-40B4-BE49-F238E27FC236}">
                <a16:creationId xmlns:a16="http://schemas.microsoft.com/office/drawing/2014/main" id="{19E7719D-70D5-A8CC-0D6D-B8E1A6518445}"/>
              </a:ext>
            </a:extLst>
          </p:cNvPr>
          <p:cNvSpPr/>
          <p:nvPr/>
        </p:nvSpPr>
        <p:spPr>
          <a:xfrm>
            <a:off x="5500537" y="2095410"/>
            <a:ext cx="6008370" cy="1077218"/>
          </a:xfrm>
          <a:prstGeom prst="rect">
            <a:avLst/>
          </a:prstGeom>
        </p:spPr>
        <p:txBody>
          <a:bodyPr wrap="square">
            <a:spAutoFit/>
          </a:bodyPr>
          <a:lstStyle/>
          <a:p>
            <a:pPr eaLnBrk="1" fontAlgn="auto" hangingPunct="1">
              <a:spcBef>
                <a:spcPts val="0"/>
              </a:spcBef>
              <a:spcAft>
                <a:spcPts val="0"/>
              </a:spcAft>
              <a:defRPr/>
            </a:pPr>
            <a:r>
              <a:rPr lang="en-US" sz="2000">
                <a:solidFill>
                  <a:schemeClr val="tx1">
                    <a:lumMod val="95000"/>
                    <a:lumOff val="5000"/>
                  </a:schemeClr>
                </a:solidFill>
                <a:latin typeface="+mn-lt"/>
              </a:rPr>
              <a:t>The ISN provides </a:t>
            </a:r>
            <a:r>
              <a:rPr lang="en-US" sz="2200" b="1">
                <a:solidFill>
                  <a:schemeClr val="accent1"/>
                </a:solidFill>
                <a:latin typeface="+mn-lt"/>
              </a:rPr>
              <a:t>regular live </a:t>
            </a:r>
            <a:r>
              <a:rPr lang="en-US" sz="2000">
                <a:solidFill>
                  <a:schemeClr val="tx1">
                    <a:lumMod val="95000"/>
                    <a:lumOff val="5000"/>
                  </a:schemeClr>
                </a:solidFill>
                <a:latin typeface="+mn-lt"/>
              </a:rPr>
              <a:t>and </a:t>
            </a:r>
            <a:r>
              <a:rPr lang="en-US" sz="2200" b="1">
                <a:solidFill>
                  <a:schemeClr val="accent1"/>
                </a:solidFill>
              </a:rPr>
              <a:t>recorded webinars</a:t>
            </a:r>
            <a:r>
              <a:rPr lang="en-US" sz="2000" b="1">
                <a:solidFill>
                  <a:schemeClr val="accent1"/>
                </a:solidFill>
              </a:rPr>
              <a:t> </a:t>
            </a:r>
            <a:r>
              <a:rPr lang="en-US" sz="2000">
                <a:solidFill>
                  <a:schemeClr val="tx1">
                    <a:lumMod val="95000"/>
                    <a:lumOff val="5000"/>
                  </a:schemeClr>
                </a:solidFill>
              </a:rPr>
              <a:t>in</a:t>
            </a:r>
            <a:r>
              <a:rPr lang="en-US" sz="2000">
                <a:solidFill>
                  <a:schemeClr val="accent1"/>
                </a:solidFill>
                <a:latin typeface="+mn-lt"/>
              </a:rPr>
              <a:t>  </a:t>
            </a:r>
            <a:r>
              <a:rPr lang="en-US" sz="2200" b="1">
                <a:solidFill>
                  <a:schemeClr val="accent1"/>
                </a:solidFill>
              </a:rPr>
              <a:t>several languages </a:t>
            </a:r>
            <a:r>
              <a:rPr lang="en-US" sz="2000">
                <a:solidFill>
                  <a:schemeClr val="tx1">
                    <a:lumMod val="95000"/>
                    <a:lumOff val="5000"/>
                  </a:schemeClr>
                </a:solidFill>
                <a:latin typeface="+mn-lt"/>
              </a:rPr>
              <a:t>covering a range of topics relevant to the nephrology community</a:t>
            </a:r>
          </a:p>
        </p:txBody>
      </p:sp>
      <p:sp>
        <p:nvSpPr>
          <p:cNvPr id="55305" name="Rectangle 33">
            <a:extLst>
              <a:ext uri="{FF2B5EF4-FFF2-40B4-BE49-F238E27FC236}">
                <a16:creationId xmlns:a16="http://schemas.microsoft.com/office/drawing/2014/main" id="{B773C0D0-ED38-FA7A-B45C-125644542172}"/>
              </a:ext>
            </a:extLst>
          </p:cNvPr>
          <p:cNvSpPr>
            <a:spLocks noChangeArrowheads="1"/>
          </p:cNvSpPr>
          <p:nvPr/>
        </p:nvSpPr>
        <p:spPr bwMode="auto">
          <a:xfrm>
            <a:off x="5500536" y="3537555"/>
            <a:ext cx="5711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eaLnBrk="1" hangingPunct="1"/>
            <a:r>
              <a:rPr lang="en-US" altLang="LID4096" sz="2000">
                <a:solidFill>
                  <a:schemeClr val="tx1">
                    <a:lumMod val="95000"/>
                    <a:lumOff val="5000"/>
                  </a:schemeClr>
                </a:solidFill>
                <a:latin typeface="+mn-lt"/>
              </a:rPr>
              <a:t>Webinars are produced by ISN and, also </a:t>
            </a:r>
            <a:br>
              <a:rPr lang="en-US" altLang="LID4096" sz="2000">
                <a:solidFill>
                  <a:schemeClr val="tx1">
                    <a:lumMod val="95000"/>
                    <a:lumOff val="5000"/>
                  </a:schemeClr>
                </a:solidFill>
                <a:latin typeface="+mn-lt"/>
              </a:rPr>
            </a:br>
            <a:r>
              <a:rPr lang="en-US" altLang="LID4096" sz="2000">
                <a:solidFill>
                  <a:schemeClr val="tx1">
                    <a:lumMod val="95000"/>
                    <a:lumOff val="5000"/>
                  </a:schemeClr>
                </a:solidFill>
                <a:latin typeface="+mn-lt"/>
              </a:rPr>
              <a:t>in partnership with other </a:t>
            </a:r>
            <a:r>
              <a:rPr lang="en-US" altLang="LID4096" sz="2200" b="1">
                <a:solidFill>
                  <a:schemeClr val="accent1"/>
                </a:solidFill>
                <a:latin typeface="+mn-lt"/>
              </a:rPr>
              <a:t>leading organizations</a:t>
            </a:r>
            <a:endParaRPr lang="en-US" altLang="LID4096" sz="2400" b="1">
              <a:solidFill>
                <a:schemeClr val="accent1"/>
              </a:solidFill>
            </a:endParaRPr>
          </a:p>
        </p:txBody>
      </p:sp>
      <p:sp>
        <p:nvSpPr>
          <p:cNvPr id="55306" name="Picture 42">
            <a:extLst>
              <a:ext uri="{FF2B5EF4-FFF2-40B4-BE49-F238E27FC236}">
                <a16:creationId xmlns:a16="http://schemas.microsoft.com/office/drawing/2014/main" id="{DA51B45F-8F0E-6F41-DDB1-28F23C28561F}"/>
              </a:ext>
            </a:extLst>
          </p:cNvPr>
          <p:cNvSpPr>
            <a:spLocks noChangeAspect="1" noChangeArrowheads="1"/>
          </p:cNvSpPr>
          <p:nvPr/>
        </p:nvSpPr>
        <p:spPr bwMode="auto">
          <a:xfrm>
            <a:off x="314324" y="1363727"/>
            <a:ext cx="8651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5307" name="Rectangle 43">
            <a:extLst>
              <a:ext uri="{FF2B5EF4-FFF2-40B4-BE49-F238E27FC236}">
                <a16:creationId xmlns:a16="http://schemas.microsoft.com/office/drawing/2014/main" id="{762CAF9F-E79D-A71B-9552-DCFEE2652AB6}"/>
              </a:ext>
            </a:extLst>
          </p:cNvPr>
          <p:cNvSpPr>
            <a:spLocks noChangeArrowheads="1"/>
          </p:cNvSpPr>
          <p:nvPr/>
        </p:nvSpPr>
        <p:spPr bwMode="auto">
          <a:xfrm>
            <a:off x="644246" y="5647809"/>
            <a:ext cx="6557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400" b="1" i="1">
                <a:solidFill>
                  <a:schemeClr val="accent1"/>
                </a:solidFill>
              </a:rPr>
              <a:t>KIDNEY HEALTH EDUCATION FOR GLOBAL IMPACT </a:t>
            </a:r>
          </a:p>
        </p:txBody>
      </p:sp>
      <p:pic>
        <p:nvPicPr>
          <p:cNvPr id="7" name="Picture 6" descr="Graphical user interface, application&#10;&#10;Description automatically generated">
            <a:extLst>
              <a:ext uri="{FF2B5EF4-FFF2-40B4-BE49-F238E27FC236}">
                <a16:creationId xmlns:a16="http://schemas.microsoft.com/office/drawing/2014/main" id="{2131EBD4-1CC5-BB13-6D1E-21925A57F404}"/>
              </a:ext>
            </a:extLst>
          </p:cNvPr>
          <p:cNvPicPr>
            <a:picLocks noChangeAspect="1"/>
          </p:cNvPicPr>
          <p:nvPr/>
        </p:nvPicPr>
        <p:blipFill>
          <a:blip r:embed="rId3"/>
          <a:stretch>
            <a:fillRect/>
          </a:stretch>
        </p:blipFill>
        <p:spPr>
          <a:xfrm>
            <a:off x="439436" y="1568093"/>
            <a:ext cx="4021138" cy="2842125"/>
          </a:xfrm>
          <a:prstGeom prst="rect">
            <a:avLst/>
          </a:prstGeom>
        </p:spPr>
      </p:pic>
      <p:pic>
        <p:nvPicPr>
          <p:cNvPr id="27" name="Picture 26">
            <a:extLst>
              <a:ext uri="{FF2B5EF4-FFF2-40B4-BE49-F238E27FC236}">
                <a16:creationId xmlns:a16="http://schemas.microsoft.com/office/drawing/2014/main" id="{86603F02-B38E-1E2E-96EB-C88DF03608A6}"/>
              </a:ext>
            </a:extLst>
          </p:cNvPr>
          <p:cNvPicPr>
            <a:picLocks noChangeAspect="1"/>
          </p:cNvPicPr>
          <p:nvPr/>
        </p:nvPicPr>
        <p:blipFill>
          <a:blip r:embed="rId4"/>
          <a:srcRect/>
          <a:stretch/>
        </p:blipFill>
        <p:spPr>
          <a:xfrm>
            <a:off x="686442" y="158710"/>
            <a:ext cx="983199" cy="983199"/>
          </a:xfrm>
          <a:prstGeom prst="rect">
            <a:avLst/>
          </a:prstGeom>
        </p:spPr>
      </p:pic>
      <p:pic>
        <p:nvPicPr>
          <p:cNvPr id="28" name="Picture 12" descr="Icon&#10;&#10;Description automatically generated">
            <a:extLst>
              <a:ext uri="{FF2B5EF4-FFF2-40B4-BE49-F238E27FC236}">
                <a16:creationId xmlns:a16="http://schemas.microsoft.com/office/drawing/2014/main" id="{591D259B-98FA-262A-C41D-C33E3F327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285" y="2247351"/>
            <a:ext cx="372391" cy="37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Icon&#10;&#10;Description automatically generated">
            <a:extLst>
              <a:ext uri="{FF2B5EF4-FFF2-40B4-BE49-F238E27FC236}">
                <a16:creationId xmlns:a16="http://schemas.microsoft.com/office/drawing/2014/main" id="{471E8737-A639-53E8-DB91-A2EC4B62D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285" y="3644453"/>
            <a:ext cx="372391" cy="37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Rounded Corners 44">
            <a:hlinkClick r:id="rId6"/>
            <a:extLst>
              <a:ext uri="{FF2B5EF4-FFF2-40B4-BE49-F238E27FC236}">
                <a16:creationId xmlns:a16="http://schemas.microsoft.com/office/drawing/2014/main" id="{D63B7F8A-FF18-558D-1203-C99D5EF4802A}"/>
              </a:ext>
            </a:extLst>
          </p:cNvPr>
          <p:cNvSpPr/>
          <p:nvPr/>
        </p:nvSpPr>
        <p:spPr>
          <a:xfrm>
            <a:off x="7538628" y="5580373"/>
            <a:ext cx="3381376" cy="58280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bg1"/>
                </a:solidFill>
              </a:rPr>
              <a:t>academy.theisn.org</a:t>
            </a:r>
          </a:p>
        </p:txBody>
      </p:sp>
      <p:sp>
        <p:nvSpPr>
          <p:cNvPr id="21" name="Rectangle 20">
            <a:extLst>
              <a:ext uri="{FF2B5EF4-FFF2-40B4-BE49-F238E27FC236}">
                <a16:creationId xmlns:a16="http://schemas.microsoft.com/office/drawing/2014/main" id="{15B72B2A-1F29-52A3-8842-829F1E212BFD}"/>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2" name="Picture 21">
            <a:extLst>
              <a:ext uri="{FF2B5EF4-FFF2-40B4-BE49-F238E27FC236}">
                <a16:creationId xmlns:a16="http://schemas.microsoft.com/office/drawing/2014/main" id="{BBFC3855-39A1-A723-E130-932E570B9C16}"/>
              </a:ext>
            </a:extLst>
          </p:cNvPr>
          <p:cNvPicPr>
            <a:picLocks noChangeAspect="1"/>
          </p:cNvPicPr>
          <p:nvPr/>
        </p:nvPicPr>
        <p:blipFill>
          <a:blip r:embed="rId7"/>
          <a:srcRect/>
          <a:stretch/>
        </p:blipFill>
        <p:spPr>
          <a:xfrm>
            <a:off x="9522516" y="315465"/>
            <a:ext cx="2669484" cy="1014404"/>
          </a:xfrm>
          <a:prstGeom prst="rect">
            <a:avLst/>
          </a:prstGeom>
        </p:spPr>
      </p:pic>
      <p:sp>
        <p:nvSpPr>
          <p:cNvPr id="5" name="Date Placeholder 4">
            <a:extLst>
              <a:ext uri="{FF2B5EF4-FFF2-40B4-BE49-F238E27FC236}">
                <a16:creationId xmlns:a16="http://schemas.microsoft.com/office/drawing/2014/main" id="{B6F5B8D1-7885-3531-925F-A93513916E88}"/>
              </a:ext>
            </a:extLst>
          </p:cNvPr>
          <p:cNvSpPr>
            <a:spLocks noGrp="1"/>
          </p:cNvSpPr>
          <p:nvPr>
            <p:ph type="dt" sz="half" idx="2"/>
          </p:nvPr>
        </p:nvSpPr>
        <p:spPr/>
        <p:txBody>
          <a:bodyPr/>
          <a:lstStyle/>
          <a:p>
            <a:fld id="{8175C685-F72B-4959-A9E4-F3D0D2E8E83F}" type="datetime6">
              <a:rPr lang="en-GB" smtClean="0"/>
              <a:t>October 23</a:t>
            </a:fld>
            <a:endParaRPr lang="en-US"/>
          </a:p>
        </p:txBody>
      </p:sp>
      <p:sp>
        <p:nvSpPr>
          <p:cNvPr id="6" name="Footer Placeholder 5">
            <a:extLst>
              <a:ext uri="{FF2B5EF4-FFF2-40B4-BE49-F238E27FC236}">
                <a16:creationId xmlns:a16="http://schemas.microsoft.com/office/drawing/2014/main" id="{5FC05A31-E50B-16C2-A899-287B762DEDB2}"/>
              </a:ext>
            </a:extLst>
          </p:cNvPr>
          <p:cNvSpPr>
            <a:spLocks noGrp="1"/>
          </p:cNvSpPr>
          <p:nvPr>
            <p:ph type="ftr" sz="quarter" idx="3"/>
          </p:nvPr>
        </p:nvSpPr>
        <p:spPr/>
        <p:txBody>
          <a:bodyPr/>
          <a:lstStyle/>
          <a:p>
            <a:r>
              <a:rPr lang="en-US"/>
              <a:t>International Society of Nephrology</a:t>
            </a:r>
          </a:p>
        </p:txBody>
      </p:sp>
      <p:sp>
        <p:nvSpPr>
          <p:cNvPr id="8" name="Slide Number Placeholder 7">
            <a:extLst>
              <a:ext uri="{FF2B5EF4-FFF2-40B4-BE49-F238E27FC236}">
                <a16:creationId xmlns:a16="http://schemas.microsoft.com/office/drawing/2014/main" id="{97A26DC1-C0CD-2C6F-83F3-1AC622B38304}"/>
              </a:ext>
            </a:extLst>
          </p:cNvPr>
          <p:cNvSpPr>
            <a:spLocks noGrp="1"/>
          </p:cNvSpPr>
          <p:nvPr>
            <p:ph type="sldNum" sz="quarter" idx="4"/>
          </p:nvPr>
        </p:nvSpPr>
        <p:spPr/>
        <p:txBody>
          <a:bodyPr/>
          <a:lstStyle/>
          <a:p>
            <a:fld id="{4A9CEFBC-9863-BD47-BA2B-008170C231CB}" type="slidenum">
              <a:rPr lang="en-US" smtClean="0"/>
              <a:pPr/>
              <a:t>24</a:t>
            </a:fld>
            <a:endParaRPr lang="en-US"/>
          </a:p>
        </p:txBody>
      </p:sp>
      <p:sp>
        <p:nvSpPr>
          <p:cNvPr id="26" name="TextBox 25">
            <a:extLst>
              <a:ext uri="{FF2B5EF4-FFF2-40B4-BE49-F238E27FC236}">
                <a16:creationId xmlns:a16="http://schemas.microsoft.com/office/drawing/2014/main" id="{EAA7C031-B37F-742C-EB08-0BB856CE9003}"/>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C4369A-1B63-F921-3A78-D52543694452}"/>
              </a:ext>
            </a:extLst>
          </p:cNvPr>
          <p:cNvSpPr>
            <a:spLocks noGrp="1"/>
          </p:cNvSpPr>
          <p:nvPr>
            <p:ph type="title"/>
          </p:nvPr>
        </p:nvSpPr>
        <p:spPr>
          <a:xfrm>
            <a:off x="1600200" y="357725"/>
            <a:ext cx="7642411" cy="650875"/>
          </a:xfrm>
        </p:spPr>
        <p:txBody>
          <a:bodyPr/>
          <a:lstStyle/>
          <a:p>
            <a:r>
              <a:rPr lang="en-US"/>
              <a:t>KIDNEY CARE ETHICS RESOURCES</a:t>
            </a:r>
            <a:endParaRPr lang="LID4096"/>
          </a:p>
        </p:txBody>
      </p:sp>
      <p:sp>
        <p:nvSpPr>
          <p:cNvPr id="57348" name="Picture 9">
            <a:extLst>
              <a:ext uri="{FF2B5EF4-FFF2-40B4-BE49-F238E27FC236}">
                <a16:creationId xmlns:a16="http://schemas.microsoft.com/office/drawing/2014/main" id="{1624822E-F22E-9D5C-C864-F4079353DBB9}"/>
              </a:ext>
            </a:extLst>
          </p:cNvPr>
          <p:cNvSpPr>
            <a:spLocks noChangeAspect="1" noChangeArrowheads="1"/>
          </p:cNvSpPr>
          <p:nvPr/>
        </p:nvSpPr>
        <p:spPr bwMode="auto">
          <a:xfrm>
            <a:off x="287338" y="203200"/>
            <a:ext cx="4445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3" name="TextBox 2">
            <a:extLst>
              <a:ext uri="{FF2B5EF4-FFF2-40B4-BE49-F238E27FC236}">
                <a16:creationId xmlns:a16="http://schemas.microsoft.com/office/drawing/2014/main" id="{0C694D38-4182-0330-8BBC-B1564DC559ED}"/>
              </a:ext>
            </a:extLst>
          </p:cNvPr>
          <p:cNvSpPr txBox="1"/>
          <p:nvPr/>
        </p:nvSpPr>
        <p:spPr>
          <a:xfrm>
            <a:off x="5342464" y="2056180"/>
            <a:ext cx="5307013" cy="1323439"/>
          </a:xfrm>
          <a:prstGeom prst="rect">
            <a:avLst/>
          </a:prstGeom>
          <a:noFill/>
        </p:spPr>
        <p:txBody>
          <a:bodyPr wrap="square" lIns="91440" tIns="45720" rIns="91440" bIns="45720" anchor="t">
            <a:spAutoFit/>
          </a:bodyPr>
          <a:lstStyle/>
          <a:p>
            <a:pPr>
              <a:defRPr/>
            </a:pPr>
            <a:r>
              <a:rPr lang="en-US" sz="2000"/>
              <a:t>Curated to help you identify sources of advice and insights in </a:t>
            </a:r>
            <a:r>
              <a:rPr lang="en-US" sz="2000" b="1">
                <a:solidFill>
                  <a:schemeClr val="accent1"/>
                </a:solidFill>
              </a:rPr>
              <a:t>ethical challenges</a:t>
            </a:r>
            <a:r>
              <a:rPr lang="en-US" sz="2000"/>
              <a:t> in kidney care, and encourage active participation in addressing </a:t>
            </a:r>
            <a:r>
              <a:rPr lang="en-US" sz="2000" b="1">
                <a:solidFill>
                  <a:schemeClr val="accent1"/>
                </a:solidFill>
              </a:rPr>
              <a:t>ethical issues</a:t>
            </a:r>
            <a:r>
              <a:rPr lang="en-US" sz="2000"/>
              <a:t>. </a:t>
            </a:r>
          </a:p>
        </p:txBody>
      </p:sp>
      <p:sp>
        <p:nvSpPr>
          <p:cNvPr id="57351" name="Picture 6">
            <a:extLst>
              <a:ext uri="{FF2B5EF4-FFF2-40B4-BE49-F238E27FC236}">
                <a16:creationId xmlns:a16="http://schemas.microsoft.com/office/drawing/2014/main" id="{489ABF29-6C2C-4B80-11E6-C02BB67D5B9B}"/>
              </a:ext>
            </a:extLst>
          </p:cNvPr>
          <p:cNvSpPr>
            <a:spLocks noChangeAspect="1" noChangeArrowheads="1"/>
          </p:cNvSpPr>
          <p:nvPr/>
        </p:nvSpPr>
        <p:spPr bwMode="auto">
          <a:xfrm>
            <a:off x="3919538" y="2871788"/>
            <a:ext cx="7546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7353" name="Picture 7" descr="A picture containing text&#10;&#10;Description automatically generated">
            <a:extLst>
              <a:ext uri="{FF2B5EF4-FFF2-40B4-BE49-F238E27FC236}">
                <a16:creationId xmlns:a16="http://schemas.microsoft.com/office/drawing/2014/main" id="{A749938A-9A68-DB76-F890-C8D35FA33111}"/>
              </a:ext>
            </a:extLst>
          </p:cNvPr>
          <p:cNvSpPr>
            <a:spLocks noChangeAspect="1" noChangeArrowheads="1"/>
          </p:cNvSpPr>
          <p:nvPr/>
        </p:nvSpPr>
        <p:spPr bwMode="auto">
          <a:xfrm>
            <a:off x="728663" y="3011488"/>
            <a:ext cx="2743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5" name="Picture 4" descr="Graphical user interface, application, Teams&#10;&#10;Description automatically generated">
            <a:extLst>
              <a:ext uri="{FF2B5EF4-FFF2-40B4-BE49-F238E27FC236}">
                <a16:creationId xmlns:a16="http://schemas.microsoft.com/office/drawing/2014/main" id="{A7BBB0F3-6631-B0CF-823B-F0B7225E0838}"/>
              </a:ext>
            </a:extLst>
          </p:cNvPr>
          <p:cNvPicPr>
            <a:picLocks noChangeAspect="1"/>
          </p:cNvPicPr>
          <p:nvPr/>
        </p:nvPicPr>
        <p:blipFill>
          <a:blip r:embed="rId3"/>
          <a:stretch>
            <a:fillRect/>
          </a:stretch>
        </p:blipFill>
        <p:spPr>
          <a:xfrm>
            <a:off x="686442" y="1578161"/>
            <a:ext cx="4305733" cy="4457700"/>
          </a:xfrm>
          <a:prstGeom prst="rect">
            <a:avLst/>
          </a:prstGeom>
        </p:spPr>
      </p:pic>
      <p:pic>
        <p:nvPicPr>
          <p:cNvPr id="13" name="Picture 12">
            <a:extLst>
              <a:ext uri="{FF2B5EF4-FFF2-40B4-BE49-F238E27FC236}">
                <a16:creationId xmlns:a16="http://schemas.microsoft.com/office/drawing/2014/main" id="{EA942FF5-002C-4DE9-7494-9D579B355C84}"/>
              </a:ext>
            </a:extLst>
          </p:cNvPr>
          <p:cNvPicPr>
            <a:picLocks noChangeAspect="1"/>
          </p:cNvPicPr>
          <p:nvPr/>
        </p:nvPicPr>
        <p:blipFill>
          <a:blip r:embed="rId4"/>
          <a:srcRect/>
          <a:stretch/>
        </p:blipFill>
        <p:spPr>
          <a:xfrm>
            <a:off x="686442" y="158710"/>
            <a:ext cx="983199" cy="983199"/>
          </a:xfrm>
          <a:prstGeom prst="rect">
            <a:avLst/>
          </a:prstGeom>
        </p:spPr>
      </p:pic>
      <p:sp>
        <p:nvSpPr>
          <p:cNvPr id="16" name="Rectangle: Rounded Corners 15">
            <a:hlinkClick r:id="rId5"/>
            <a:extLst>
              <a:ext uri="{FF2B5EF4-FFF2-40B4-BE49-F238E27FC236}">
                <a16:creationId xmlns:a16="http://schemas.microsoft.com/office/drawing/2014/main" id="{1FED575C-1015-D752-7AA9-288B8086450F}"/>
              </a:ext>
            </a:extLst>
          </p:cNvPr>
          <p:cNvSpPr/>
          <p:nvPr/>
        </p:nvSpPr>
        <p:spPr>
          <a:xfrm>
            <a:off x="6206070" y="3799304"/>
            <a:ext cx="3579800" cy="58280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bg1"/>
                </a:solidFill>
              </a:rPr>
              <a:t>academy.theisn.org</a:t>
            </a:r>
          </a:p>
        </p:txBody>
      </p:sp>
      <p:sp>
        <p:nvSpPr>
          <p:cNvPr id="18" name="Rectangle 17">
            <a:extLst>
              <a:ext uri="{FF2B5EF4-FFF2-40B4-BE49-F238E27FC236}">
                <a16:creationId xmlns:a16="http://schemas.microsoft.com/office/drawing/2014/main" id="{F6612C04-AC7E-F34A-0823-71DFE4EF406E}"/>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Picture 19">
            <a:extLst>
              <a:ext uri="{FF2B5EF4-FFF2-40B4-BE49-F238E27FC236}">
                <a16:creationId xmlns:a16="http://schemas.microsoft.com/office/drawing/2014/main" id="{60132621-EC89-4D90-54AB-0810DEA9AAD8}"/>
              </a:ext>
            </a:extLst>
          </p:cNvPr>
          <p:cNvPicPr>
            <a:picLocks noChangeAspect="1"/>
          </p:cNvPicPr>
          <p:nvPr/>
        </p:nvPicPr>
        <p:blipFill>
          <a:blip r:embed="rId6"/>
          <a:srcRect/>
          <a:stretch/>
        </p:blipFill>
        <p:spPr>
          <a:xfrm>
            <a:off x="9522516" y="315465"/>
            <a:ext cx="2669484" cy="1014404"/>
          </a:xfrm>
          <a:prstGeom prst="rect">
            <a:avLst/>
          </a:prstGeom>
        </p:spPr>
      </p:pic>
      <p:sp>
        <p:nvSpPr>
          <p:cNvPr id="8" name="Date Placeholder 7">
            <a:extLst>
              <a:ext uri="{FF2B5EF4-FFF2-40B4-BE49-F238E27FC236}">
                <a16:creationId xmlns:a16="http://schemas.microsoft.com/office/drawing/2014/main" id="{6932FE88-4642-19FF-70FF-D6345ABB785F}"/>
              </a:ext>
            </a:extLst>
          </p:cNvPr>
          <p:cNvSpPr>
            <a:spLocks noGrp="1"/>
          </p:cNvSpPr>
          <p:nvPr>
            <p:ph type="dt" sz="half" idx="2"/>
          </p:nvPr>
        </p:nvSpPr>
        <p:spPr/>
        <p:txBody>
          <a:bodyPr/>
          <a:lstStyle/>
          <a:p>
            <a:fld id="{4FED7E33-DF93-41A0-946F-36B427D9137B}" type="datetime6">
              <a:rPr lang="en-GB" smtClean="0"/>
              <a:t>October 23</a:t>
            </a:fld>
            <a:endParaRPr lang="en-US"/>
          </a:p>
        </p:txBody>
      </p:sp>
      <p:sp>
        <p:nvSpPr>
          <p:cNvPr id="9" name="Footer Placeholder 8">
            <a:extLst>
              <a:ext uri="{FF2B5EF4-FFF2-40B4-BE49-F238E27FC236}">
                <a16:creationId xmlns:a16="http://schemas.microsoft.com/office/drawing/2014/main" id="{28D08691-7242-B392-60DA-0B6B290C7900}"/>
              </a:ext>
            </a:extLst>
          </p:cNvPr>
          <p:cNvSpPr>
            <a:spLocks noGrp="1"/>
          </p:cNvSpPr>
          <p:nvPr>
            <p:ph type="ftr" sz="quarter" idx="3"/>
          </p:nvPr>
        </p:nvSpPr>
        <p:spPr/>
        <p:txBody>
          <a:bodyPr/>
          <a:lstStyle/>
          <a:p>
            <a:r>
              <a:rPr lang="en-US"/>
              <a:t>International Society of Nephrology</a:t>
            </a:r>
          </a:p>
        </p:txBody>
      </p:sp>
      <p:sp>
        <p:nvSpPr>
          <p:cNvPr id="10" name="Slide Number Placeholder 9">
            <a:extLst>
              <a:ext uri="{FF2B5EF4-FFF2-40B4-BE49-F238E27FC236}">
                <a16:creationId xmlns:a16="http://schemas.microsoft.com/office/drawing/2014/main" id="{F7304BAB-5E2C-CC2F-1D06-7F9D3E6FA9D7}"/>
              </a:ext>
            </a:extLst>
          </p:cNvPr>
          <p:cNvSpPr>
            <a:spLocks noGrp="1"/>
          </p:cNvSpPr>
          <p:nvPr>
            <p:ph type="sldNum" sz="quarter" idx="4"/>
          </p:nvPr>
        </p:nvSpPr>
        <p:spPr/>
        <p:txBody>
          <a:bodyPr/>
          <a:lstStyle/>
          <a:p>
            <a:fld id="{4A9CEFBC-9863-BD47-BA2B-008170C231CB}" type="slidenum">
              <a:rPr lang="en-US" smtClean="0"/>
              <a:pPr/>
              <a:t>25</a:t>
            </a:fld>
            <a:endParaRPr lang="en-US"/>
          </a:p>
        </p:txBody>
      </p:sp>
      <p:sp>
        <p:nvSpPr>
          <p:cNvPr id="26" name="TextBox 25">
            <a:extLst>
              <a:ext uri="{FF2B5EF4-FFF2-40B4-BE49-F238E27FC236}">
                <a16:creationId xmlns:a16="http://schemas.microsoft.com/office/drawing/2014/main" id="{D3A54300-D507-6D96-4D77-F4A36A499149}"/>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CFA4-35DF-6D0C-9771-888A47FA04A5}"/>
              </a:ext>
            </a:extLst>
          </p:cNvPr>
          <p:cNvSpPr>
            <a:spLocks noGrp="1"/>
          </p:cNvSpPr>
          <p:nvPr>
            <p:ph type="title"/>
          </p:nvPr>
        </p:nvSpPr>
        <p:spPr>
          <a:xfrm>
            <a:off x="1669640" y="333375"/>
            <a:ext cx="9685747" cy="535707"/>
          </a:xfrm>
        </p:spPr>
        <p:txBody>
          <a:bodyPr/>
          <a:lstStyle/>
          <a:p>
            <a:r>
              <a:rPr lang="fr-BE"/>
              <a:t>COURSE-BASED LEARNING</a:t>
            </a:r>
            <a:endParaRPr lang="LID4096"/>
          </a:p>
        </p:txBody>
      </p:sp>
      <p:sp>
        <p:nvSpPr>
          <p:cNvPr id="4" name="Text Placeholder 3">
            <a:extLst>
              <a:ext uri="{FF2B5EF4-FFF2-40B4-BE49-F238E27FC236}">
                <a16:creationId xmlns:a16="http://schemas.microsoft.com/office/drawing/2014/main" id="{62A885F0-C2E0-A69D-A221-2DDCB201C728}"/>
              </a:ext>
            </a:extLst>
          </p:cNvPr>
          <p:cNvSpPr>
            <a:spLocks noGrp="1"/>
          </p:cNvSpPr>
          <p:nvPr>
            <p:ph type="body" idx="1"/>
          </p:nvPr>
        </p:nvSpPr>
        <p:spPr>
          <a:xfrm>
            <a:off x="199641" y="1581936"/>
            <a:ext cx="5157787" cy="823912"/>
          </a:xfrm>
        </p:spPr>
        <p:txBody>
          <a:bodyPr vert="horz" lIns="91440" tIns="45720" rIns="91440" bIns="45720" rtlCol="0" anchor="b">
            <a:normAutofit lnSpcReduction="10000"/>
          </a:bodyPr>
          <a:lstStyle/>
          <a:p>
            <a:r>
              <a:rPr lang="en-US">
                <a:solidFill>
                  <a:schemeClr val="accent1"/>
                </a:solidFill>
                <a:latin typeface="Arial"/>
                <a:cs typeface="Arial"/>
              </a:rPr>
              <a:t>CURRICULUM: </a:t>
            </a:r>
            <a:endParaRPr lang="en-US">
              <a:solidFill>
                <a:schemeClr val="accent1"/>
              </a:solidFill>
            </a:endParaRPr>
          </a:p>
          <a:p>
            <a:r>
              <a:rPr lang="en-US">
                <a:latin typeface="Arial"/>
                <a:cs typeface="Arial"/>
              </a:rPr>
              <a:t>Anemia of Renal Disease </a:t>
            </a:r>
          </a:p>
        </p:txBody>
      </p:sp>
      <p:sp>
        <p:nvSpPr>
          <p:cNvPr id="6" name="Content Placeholder 5">
            <a:extLst>
              <a:ext uri="{FF2B5EF4-FFF2-40B4-BE49-F238E27FC236}">
                <a16:creationId xmlns:a16="http://schemas.microsoft.com/office/drawing/2014/main" id="{7631256A-6135-5C3C-6A25-A66EAD8C47B6}"/>
              </a:ext>
            </a:extLst>
          </p:cNvPr>
          <p:cNvSpPr>
            <a:spLocks noGrp="1"/>
          </p:cNvSpPr>
          <p:nvPr>
            <p:ph sz="half" idx="2"/>
          </p:nvPr>
        </p:nvSpPr>
        <p:spPr>
          <a:xfrm>
            <a:off x="199641" y="2569134"/>
            <a:ext cx="4217986" cy="357502"/>
          </a:xfrm>
        </p:spPr>
        <p:txBody>
          <a:bodyPr>
            <a:normAutofit lnSpcReduction="10000"/>
          </a:bodyPr>
          <a:lstStyle/>
          <a:p>
            <a:pPr marL="0" indent="0">
              <a:buNone/>
            </a:pPr>
            <a:r>
              <a:rPr lang="en-US">
                <a:latin typeface="+mn-lt"/>
              </a:rPr>
              <a:t>Areas covered include:</a:t>
            </a:r>
          </a:p>
        </p:txBody>
      </p:sp>
      <p:sp>
        <p:nvSpPr>
          <p:cNvPr id="8" name="Text Placeholder 7">
            <a:extLst>
              <a:ext uri="{FF2B5EF4-FFF2-40B4-BE49-F238E27FC236}">
                <a16:creationId xmlns:a16="http://schemas.microsoft.com/office/drawing/2014/main" id="{46C3A533-54DB-66D3-B5C0-71747790660A}"/>
              </a:ext>
            </a:extLst>
          </p:cNvPr>
          <p:cNvSpPr>
            <a:spLocks noGrp="1"/>
          </p:cNvSpPr>
          <p:nvPr>
            <p:ph type="body" sz="quarter" idx="3"/>
          </p:nvPr>
        </p:nvSpPr>
        <p:spPr>
          <a:xfrm>
            <a:off x="6315793" y="1581936"/>
            <a:ext cx="5183188" cy="823912"/>
          </a:xfrm>
        </p:spPr>
        <p:txBody>
          <a:bodyPr>
            <a:normAutofit lnSpcReduction="10000"/>
          </a:bodyPr>
          <a:lstStyle/>
          <a:p>
            <a:r>
              <a:rPr lang="en-US">
                <a:solidFill>
                  <a:schemeClr val="accent1"/>
                </a:solidFill>
              </a:rPr>
              <a:t>CURRICULUM: </a:t>
            </a:r>
          </a:p>
          <a:p>
            <a:r>
              <a:rPr lang="en-US"/>
              <a:t>POCUS (point-of-care ultrasound)</a:t>
            </a:r>
            <a:endParaRPr lang="LID4096"/>
          </a:p>
        </p:txBody>
      </p:sp>
      <p:sp>
        <p:nvSpPr>
          <p:cNvPr id="9" name="Content Placeholder 8">
            <a:extLst>
              <a:ext uri="{FF2B5EF4-FFF2-40B4-BE49-F238E27FC236}">
                <a16:creationId xmlns:a16="http://schemas.microsoft.com/office/drawing/2014/main" id="{34ED3281-9273-2DDD-030D-BCCFB49BFEE8}"/>
              </a:ext>
            </a:extLst>
          </p:cNvPr>
          <p:cNvSpPr>
            <a:spLocks noGrp="1"/>
          </p:cNvSpPr>
          <p:nvPr>
            <p:ph sz="quarter" idx="4"/>
          </p:nvPr>
        </p:nvSpPr>
        <p:spPr>
          <a:xfrm>
            <a:off x="6475861" y="2490941"/>
            <a:ext cx="4217985" cy="1648775"/>
          </a:xfrm>
        </p:spPr>
        <p:txBody>
          <a:bodyPr>
            <a:normAutofit lnSpcReduction="10000"/>
          </a:bodyPr>
          <a:lstStyle/>
          <a:p>
            <a:pPr marL="0" indent="0">
              <a:lnSpc>
                <a:spcPct val="100000"/>
              </a:lnSpc>
              <a:buNone/>
            </a:pPr>
            <a:r>
              <a:rPr lang="en-US" altLang="LID4096" b="1">
                <a:solidFill>
                  <a:schemeClr val="accent1"/>
                </a:solidFill>
                <a:latin typeface="+mn-lt"/>
              </a:rPr>
              <a:t>POCUS</a:t>
            </a:r>
            <a:r>
              <a:rPr lang="en-US" altLang="LID4096">
                <a:latin typeface="+mn-lt"/>
              </a:rPr>
              <a:t> examination is now considered standard procedure in many hospitals, adding a contemporary </a:t>
            </a:r>
            <a:br>
              <a:rPr lang="en-US" altLang="LID4096">
                <a:latin typeface="+mn-lt"/>
              </a:rPr>
            </a:br>
            <a:r>
              <a:rPr lang="en-US" altLang="LID4096">
                <a:latin typeface="+mn-lt"/>
              </a:rPr>
              <a:t>examination tool to the </a:t>
            </a:r>
            <a:br>
              <a:rPr lang="en-US" altLang="LID4096">
                <a:latin typeface="+mn-lt"/>
              </a:rPr>
            </a:br>
            <a:r>
              <a:rPr lang="en-US" altLang="LID4096">
                <a:latin typeface="+mn-lt"/>
              </a:rPr>
              <a:t>nephrologist's repertoire.</a:t>
            </a:r>
            <a:r>
              <a:rPr lang="en-GB" altLang="LID4096">
                <a:latin typeface="+mn-lt"/>
                <a:cs typeface="Calibri" panose="020F0502020204030204" pitchFamily="34" charset="0"/>
              </a:rPr>
              <a:t>​</a:t>
            </a:r>
            <a:endParaRPr lang="en-GB" altLang="LID4096">
              <a:latin typeface="+mn-lt"/>
            </a:endParaRPr>
          </a:p>
          <a:p>
            <a:pPr>
              <a:lnSpc>
                <a:spcPct val="100000"/>
              </a:lnSpc>
            </a:pPr>
            <a:endParaRPr lang="LID4096">
              <a:latin typeface="+mn-lt"/>
            </a:endParaRPr>
          </a:p>
        </p:txBody>
      </p:sp>
      <p:sp>
        <p:nvSpPr>
          <p:cNvPr id="59396" name="Picture 9">
            <a:extLst>
              <a:ext uri="{FF2B5EF4-FFF2-40B4-BE49-F238E27FC236}">
                <a16:creationId xmlns:a16="http://schemas.microsoft.com/office/drawing/2014/main" id="{3F5B997A-429D-677C-C7D2-487480B5F503}"/>
              </a:ext>
            </a:extLst>
          </p:cNvPr>
          <p:cNvSpPr>
            <a:spLocks noChangeAspect="1" noChangeArrowheads="1"/>
          </p:cNvSpPr>
          <p:nvPr/>
        </p:nvSpPr>
        <p:spPr bwMode="auto">
          <a:xfrm>
            <a:off x="287338" y="203200"/>
            <a:ext cx="4445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5" name="Picture 14">
            <a:extLst>
              <a:ext uri="{FF2B5EF4-FFF2-40B4-BE49-F238E27FC236}">
                <a16:creationId xmlns:a16="http://schemas.microsoft.com/office/drawing/2014/main" id="{95FFF61C-E88C-F31B-6480-EAB8AAEA1C61}"/>
              </a:ext>
            </a:extLst>
          </p:cNvPr>
          <p:cNvPicPr>
            <a:picLocks noChangeAspect="1"/>
          </p:cNvPicPr>
          <p:nvPr/>
        </p:nvPicPr>
        <p:blipFill>
          <a:blip r:embed="rId3"/>
          <a:srcRect/>
          <a:stretch/>
        </p:blipFill>
        <p:spPr>
          <a:xfrm>
            <a:off x="686442" y="158710"/>
            <a:ext cx="983199" cy="983199"/>
          </a:xfrm>
          <a:prstGeom prst="rect">
            <a:avLst/>
          </a:prstGeom>
        </p:spPr>
      </p:pic>
      <p:pic>
        <p:nvPicPr>
          <p:cNvPr id="16" name="Picture 15">
            <a:extLst>
              <a:ext uri="{FF2B5EF4-FFF2-40B4-BE49-F238E27FC236}">
                <a16:creationId xmlns:a16="http://schemas.microsoft.com/office/drawing/2014/main" id="{351DE09F-1877-BC26-9ADA-A60CB34BC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22" y="4656338"/>
            <a:ext cx="2787161" cy="1461231"/>
          </a:xfrm>
          <a:prstGeom prst="rect">
            <a:avLst/>
          </a:prstGeom>
        </p:spPr>
      </p:pic>
      <p:pic>
        <p:nvPicPr>
          <p:cNvPr id="17" name="Picture 16">
            <a:extLst>
              <a:ext uri="{FF2B5EF4-FFF2-40B4-BE49-F238E27FC236}">
                <a16:creationId xmlns:a16="http://schemas.microsoft.com/office/drawing/2014/main" id="{5AC9C57B-2F96-87BA-FF4D-F88F790FDBAE}"/>
              </a:ext>
            </a:extLst>
          </p:cNvPr>
          <p:cNvPicPr>
            <a:picLocks noChangeAspect="1"/>
          </p:cNvPicPr>
          <p:nvPr/>
        </p:nvPicPr>
        <p:blipFill>
          <a:blip r:embed="rId5"/>
          <a:srcRect/>
          <a:stretch/>
        </p:blipFill>
        <p:spPr>
          <a:xfrm>
            <a:off x="9248996" y="3168577"/>
            <a:ext cx="2448250" cy="1942278"/>
          </a:xfrm>
          <a:prstGeom prst="rect">
            <a:avLst/>
          </a:prstGeom>
        </p:spPr>
      </p:pic>
      <p:sp>
        <p:nvSpPr>
          <p:cNvPr id="18" name="Rectangle 17">
            <a:extLst>
              <a:ext uri="{FF2B5EF4-FFF2-40B4-BE49-F238E27FC236}">
                <a16:creationId xmlns:a16="http://schemas.microsoft.com/office/drawing/2014/main" id="{2C99AEFA-EE0B-2F55-F834-FF4C09361680}"/>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9" name="Picture 18">
            <a:extLst>
              <a:ext uri="{FF2B5EF4-FFF2-40B4-BE49-F238E27FC236}">
                <a16:creationId xmlns:a16="http://schemas.microsoft.com/office/drawing/2014/main" id="{18EF7A3F-C185-2DCE-3DAC-320E3D6BE020}"/>
              </a:ext>
            </a:extLst>
          </p:cNvPr>
          <p:cNvPicPr>
            <a:picLocks noChangeAspect="1"/>
          </p:cNvPicPr>
          <p:nvPr/>
        </p:nvPicPr>
        <p:blipFill>
          <a:blip r:embed="rId6"/>
          <a:srcRect/>
          <a:stretch/>
        </p:blipFill>
        <p:spPr>
          <a:xfrm>
            <a:off x="9522516" y="315465"/>
            <a:ext cx="2669484" cy="1014404"/>
          </a:xfrm>
          <a:prstGeom prst="rect">
            <a:avLst/>
          </a:prstGeom>
        </p:spPr>
      </p:pic>
      <p:sp>
        <p:nvSpPr>
          <p:cNvPr id="10" name="Date Placeholder 9">
            <a:extLst>
              <a:ext uri="{FF2B5EF4-FFF2-40B4-BE49-F238E27FC236}">
                <a16:creationId xmlns:a16="http://schemas.microsoft.com/office/drawing/2014/main" id="{C5B9FFAA-BEDA-3D2A-7197-94C7098F52A4}"/>
              </a:ext>
            </a:extLst>
          </p:cNvPr>
          <p:cNvSpPr>
            <a:spLocks noGrp="1"/>
          </p:cNvSpPr>
          <p:nvPr>
            <p:ph type="dt" sz="half" idx="10"/>
          </p:nvPr>
        </p:nvSpPr>
        <p:spPr/>
        <p:txBody>
          <a:bodyPr/>
          <a:lstStyle/>
          <a:p>
            <a:fld id="{EEE7C779-A5D5-48B5-A1C1-CBED5B23999D}" type="datetime6">
              <a:rPr lang="en-GB" smtClean="0"/>
              <a:t>October 23</a:t>
            </a:fld>
            <a:endParaRPr lang="en-US"/>
          </a:p>
        </p:txBody>
      </p:sp>
      <p:sp>
        <p:nvSpPr>
          <p:cNvPr id="11" name="Footer Placeholder 10">
            <a:extLst>
              <a:ext uri="{FF2B5EF4-FFF2-40B4-BE49-F238E27FC236}">
                <a16:creationId xmlns:a16="http://schemas.microsoft.com/office/drawing/2014/main" id="{4F88B29F-1828-EF25-4DCE-92C909D92055}"/>
              </a:ext>
            </a:extLst>
          </p:cNvPr>
          <p:cNvSpPr>
            <a:spLocks noGrp="1"/>
          </p:cNvSpPr>
          <p:nvPr>
            <p:ph type="ftr" sz="quarter" idx="11"/>
          </p:nvPr>
        </p:nvSpPr>
        <p:spPr/>
        <p:txBody>
          <a:bodyPr/>
          <a:lstStyle/>
          <a:p>
            <a:r>
              <a:rPr lang="en-US"/>
              <a:t>International Society of Nephrology</a:t>
            </a:r>
          </a:p>
        </p:txBody>
      </p:sp>
      <p:sp>
        <p:nvSpPr>
          <p:cNvPr id="12" name="Slide Number Placeholder 11">
            <a:extLst>
              <a:ext uri="{FF2B5EF4-FFF2-40B4-BE49-F238E27FC236}">
                <a16:creationId xmlns:a16="http://schemas.microsoft.com/office/drawing/2014/main" id="{A0AD4B6C-5594-E938-E7C5-B8CF71F70F5C}"/>
              </a:ext>
            </a:extLst>
          </p:cNvPr>
          <p:cNvSpPr>
            <a:spLocks noGrp="1"/>
          </p:cNvSpPr>
          <p:nvPr>
            <p:ph type="sldNum" sz="quarter" idx="12"/>
          </p:nvPr>
        </p:nvSpPr>
        <p:spPr/>
        <p:txBody>
          <a:bodyPr/>
          <a:lstStyle/>
          <a:p>
            <a:fld id="{4A9CEFBC-9863-BD47-BA2B-008170C231CB}" type="slidenum">
              <a:rPr lang="en-US" smtClean="0"/>
              <a:pPr/>
              <a:t>26</a:t>
            </a:fld>
            <a:endParaRPr lang="en-US"/>
          </a:p>
        </p:txBody>
      </p:sp>
      <p:sp>
        <p:nvSpPr>
          <p:cNvPr id="31" name="TextBox 30">
            <a:extLst>
              <a:ext uri="{FF2B5EF4-FFF2-40B4-BE49-F238E27FC236}">
                <a16:creationId xmlns:a16="http://schemas.microsoft.com/office/drawing/2014/main" id="{EAC99E8C-3C5A-0D3C-5C41-5D1E99B3D236}"/>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5" name="TextBox 4">
            <a:extLst>
              <a:ext uri="{FF2B5EF4-FFF2-40B4-BE49-F238E27FC236}">
                <a16:creationId xmlns:a16="http://schemas.microsoft.com/office/drawing/2014/main" id="{D11ABC44-1D13-5E9F-E787-4DF729AB7A2C}"/>
              </a:ext>
            </a:extLst>
          </p:cNvPr>
          <p:cNvSpPr txBox="1"/>
          <p:nvPr/>
        </p:nvSpPr>
        <p:spPr>
          <a:xfrm>
            <a:off x="421022" y="2941070"/>
            <a:ext cx="3275078" cy="1708160"/>
          </a:xfrm>
          <a:prstGeom prst="rect">
            <a:avLst/>
          </a:prstGeom>
          <a:noFill/>
        </p:spPr>
        <p:txBody>
          <a:bodyPr wrap="square">
            <a:spAutoFit/>
          </a:bodyPr>
          <a:lstStyle/>
          <a:p>
            <a:pPr marL="285750" indent="-285750">
              <a:spcAft>
                <a:spcPts val="600"/>
              </a:spcAft>
              <a:buClr>
                <a:schemeClr val="accent4"/>
              </a:buClr>
              <a:buFont typeface="Arial" panose="020B0604020202020204" pitchFamily="34" charset="0"/>
              <a:buChar char="•"/>
            </a:pPr>
            <a:r>
              <a:rPr lang="en-US">
                <a:latin typeface="+mn-lt"/>
              </a:rPr>
              <a:t>Epidemiology of renal anemia</a:t>
            </a:r>
          </a:p>
          <a:p>
            <a:pPr marL="285750" indent="-285750">
              <a:spcAft>
                <a:spcPts val="600"/>
              </a:spcAft>
              <a:buClr>
                <a:schemeClr val="accent4"/>
              </a:buClr>
              <a:buFont typeface="Arial" panose="020B0604020202020204" pitchFamily="34" charset="0"/>
              <a:buChar char="•"/>
            </a:pPr>
            <a:r>
              <a:rPr lang="en-US">
                <a:latin typeface="+mn-lt"/>
              </a:rPr>
              <a:t>Pathophysiology of renal anemia </a:t>
            </a:r>
          </a:p>
          <a:p>
            <a:pPr marL="285750" indent="-285750">
              <a:spcAft>
                <a:spcPts val="600"/>
              </a:spcAft>
              <a:buClr>
                <a:schemeClr val="accent4"/>
              </a:buClr>
              <a:buFont typeface="Arial" panose="020B0604020202020204" pitchFamily="34" charset="0"/>
              <a:buChar char="•"/>
            </a:pPr>
            <a:r>
              <a:rPr lang="en-US">
                <a:latin typeface="+mn-lt"/>
              </a:rPr>
              <a:t>Mechanism of action of ESA</a:t>
            </a:r>
          </a:p>
          <a:p>
            <a:pPr marL="285750" indent="-285750">
              <a:spcAft>
                <a:spcPts val="600"/>
              </a:spcAft>
              <a:buClr>
                <a:schemeClr val="accent4"/>
              </a:buClr>
              <a:buFont typeface="Arial" panose="020B0604020202020204" pitchFamily="34" charset="0"/>
              <a:buChar char="•"/>
            </a:pPr>
            <a:r>
              <a:rPr lang="en-US">
                <a:latin typeface="+mn-lt"/>
              </a:rPr>
              <a:t>Trials of renal anemia</a:t>
            </a:r>
          </a:p>
        </p:txBody>
      </p:sp>
      <p:sp>
        <p:nvSpPr>
          <p:cNvPr id="13" name="TextBox 12">
            <a:extLst>
              <a:ext uri="{FF2B5EF4-FFF2-40B4-BE49-F238E27FC236}">
                <a16:creationId xmlns:a16="http://schemas.microsoft.com/office/drawing/2014/main" id="{93A01792-1175-695B-8BDF-3C719A1850A4}"/>
              </a:ext>
            </a:extLst>
          </p:cNvPr>
          <p:cNvSpPr txBox="1"/>
          <p:nvPr/>
        </p:nvSpPr>
        <p:spPr>
          <a:xfrm>
            <a:off x="3802781" y="2968142"/>
            <a:ext cx="2134740" cy="1431161"/>
          </a:xfrm>
          <a:prstGeom prst="rect">
            <a:avLst/>
          </a:prstGeom>
          <a:noFill/>
        </p:spPr>
        <p:txBody>
          <a:bodyPr wrap="square">
            <a:spAutoFit/>
          </a:bodyPr>
          <a:lstStyle/>
          <a:p>
            <a:pPr marL="285750" indent="-285750">
              <a:spcAft>
                <a:spcPts val="600"/>
              </a:spcAft>
              <a:buClr>
                <a:schemeClr val="accent4"/>
              </a:buClr>
              <a:buFont typeface="Arial" panose="020B0604020202020204" pitchFamily="34" charset="0"/>
              <a:buChar char="•"/>
            </a:pPr>
            <a:r>
              <a:rPr lang="en-US">
                <a:latin typeface="+mn-lt"/>
              </a:rPr>
              <a:t>Metabolism</a:t>
            </a:r>
          </a:p>
          <a:p>
            <a:pPr marL="285750" indent="-285750">
              <a:spcAft>
                <a:spcPts val="600"/>
              </a:spcAft>
              <a:buClr>
                <a:schemeClr val="accent4"/>
              </a:buClr>
              <a:buFont typeface="Arial" panose="020B0604020202020204" pitchFamily="34" charset="0"/>
              <a:buChar char="•"/>
            </a:pPr>
            <a:r>
              <a:rPr lang="en-US">
                <a:latin typeface="+mn-lt"/>
              </a:rPr>
              <a:t>Iron trials</a:t>
            </a:r>
          </a:p>
          <a:p>
            <a:pPr marL="285750" indent="-285750">
              <a:spcAft>
                <a:spcPts val="600"/>
              </a:spcAft>
              <a:buClr>
                <a:schemeClr val="accent4"/>
              </a:buClr>
              <a:buFont typeface="Arial" panose="020B0604020202020204" pitchFamily="34" charset="0"/>
              <a:buChar char="•"/>
            </a:pPr>
            <a:r>
              <a:rPr lang="en-US">
                <a:latin typeface="+mn-lt"/>
              </a:rPr>
              <a:t>Iron formations</a:t>
            </a:r>
          </a:p>
          <a:p>
            <a:pPr marL="285750" indent="-285750">
              <a:spcAft>
                <a:spcPts val="600"/>
              </a:spcAft>
              <a:buClr>
                <a:schemeClr val="accent4"/>
              </a:buClr>
              <a:buFont typeface="Arial" panose="020B0604020202020204" pitchFamily="34" charset="0"/>
              <a:buChar char="•"/>
            </a:pPr>
            <a:r>
              <a:rPr lang="en-US">
                <a:latin typeface="+mn-lt"/>
              </a:rPr>
              <a:t>Targets</a:t>
            </a:r>
            <a:endParaRPr lang="LID4096">
              <a:latin typeface="+mn-lt"/>
            </a:endParaRPr>
          </a:p>
        </p:txBody>
      </p:sp>
      <p:sp>
        <p:nvSpPr>
          <p:cNvPr id="3" name="Rectangle: Rounded Corners 2">
            <a:hlinkClick r:id="rId7"/>
            <a:extLst>
              <a:ext uri="{FF2B5EF4-FFF2-40B4-BE49-F238E27FC236}">
                <a16:creationId xmlns:a16="http://schemas.microsoft.com/office/drawing/2014/main" id="{9EAC78DF-A051-536A-B903-1F796167B7E6}"/>
              </a:ext>
            </a:extLst>
          </p:cNvPr>
          <p:cNvSpPr/>
          <p:nvPr/>
        </p:nvSpPr>
        <p:spPr>
          <a:xfrm>
            <a:off x="4732338" y="5386953"/>
            <a:ext cx="3579800" cy="58280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bg1"/>
                </a:solidFill>
              </a:rPr>
              <a:t>academy.theisn.org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CFA4-35DF-6D0C-9771-888A47FA04A5}"/>
              </a:ext>
            </a:extLst>
          </p:cNvPr>
          <p:cNvSpPr>
            <a:spLocks noGrp="1"/>
          </p:cNvSpPr>
          <p:nvPr>
            <p:ph type="title"/>
          </p:nvPr>
        </p:nvSpPr>
        <p:spPr>
          <a:xfrm>
            <a:off x="1669641" y="357725"/>
            <a:ext cx="7572970" cy="650875"/>
          </a:xfrm>
        </p:spPr>
        <p:txBody>
          <a:bodyPr/>
          <a:lstStyle/>
          <a:p>
            <a:r>
              <a:rPr lang="fr-BE"/>
              <a:t>COURSE-BASED LEARNING</a:t>
            </a:r>
            <a:endParaRPr lang="LID4096"/>
          </a:p>
        </p:txBody>
      </p:sp>
      <p:sp>
        <p:nvSpPr>
          <p:cNvPr id="10" name="Date Placeholder 9">
            <a:extLst>
              <a:ext uri="{FF2B5EF4-FFF2-40B4-BE49-F238E27FC236}">
                <a16:creationId xmlns:a16="http://schemas.microsoft.com/office/drawing/2014/main" id="{C5B9FFAA-BEDA-3D2A-7197-94C7098F52A4}"/>
              </a:ext>
            </a:extLst>
          </p:cNvPr>
          <p:cNvSpPr>
            <a:spLocks noGrp="1"/>
          </p:cNvSpPr>
          <p:nvPr>
            <p:ph type="dt" sz="half" idx="2"/>
          </p:nvPr>
        </p:nvSpPr>
        <p:spPr/>
        <p:txBody>
          <a:bodyPr/>
          <a:lstStyle/>
          <a:p>
            <a:fld id="{F16EE749-410D-4A89-B96F-38DB166AE591}" type="datetime6">
              <a:rPr lang="en-GB" smtClean="0"/>
              <a:t>October 23</a:t>
            </a:fld>
            <a:endParaRPr lang="en-US"/>
          </a:p>
        </p:txBody>
      </p:sp>
      <p:sp>
        <p:nvSpPr>
          <p:cNvPr id="11" name="Footer Placeholder 10">
            <a:extLst>
              <a:ext uri="{FF2B5EF4-FFF2-40B4-BE49-F238E27FC236}">
                <a16:creationId xmlns:a16="http://schemas.microsoft.com/office/drawing/2014/main" id="{4F88B29F-1828-EF25-4DCE-92C909D92055}"/>
              </a:ext>
            </a:extLst>
          </p:cNvPr>
          <p:cNvSpPr>
            <a:spLocks noGrp="1"/>
          </p:cNvSpPr>
          <p:nvPr>
            <p:ph type="ftr" sz="quarter" idx="3"/>
          </p:nvPr>
        </p:nvSpPr>
        <p:spPr/>
        <p:txBody>
          <a:bodyPr/>
          <a:lstStyle/>
          <a:p>
            <a:r>
              <a:rPr lang="en-US"/>
              <a:t>International Society of Nephrology</a:t>
            </a:r>
          </a:p>
        </p:txBody>
      </p:sp>
      <p:sp>
        <p:nvSpPr>
          <p:cNvPr id="12" name="Slide Number Placeholder 11">
            <a:extLst>
              <a:ext uri="{FF2B5EF4-FFF2-40B4-BE49-F238E27FC236}">
                <a16:creationId xmlns:a16="http://schemas.microsoft.com/office/drawing/2014/main" id="{A0AD4B6C-5594-E938-E7C5-B8CF71F70F5C}"/>
              </a:ext>
            </a:extLst>
          </p:cNvPr>
          <p:cNvSpPr>
            <a:spLocks noGrp="1"/>
          </p:cNvSpPr>
          <p:nvPr>
            <p:ph type="sldNum" sz="quarter" idx="4"/>
          </p:nvPr>
        </p:nvSpPr>
        <p:spPr/>
        <p:txBody>
          <a:bodyPr/>
          <a:lstStyle/>
          <a:p>
            <a:fld id="{4A9CEFBC-9863-BD47-BA2B-008170C231CB}" type="slidenum">
              <a:rPr lang="en-US" smtClean="0"/>
              <a:pPr/>
              <a:t>27</a:t>
            </a:fld>
            <a:endParaRPr lang="en-US"/>
          </a:p>
        </p:txBody>
      </p:sp>
      <p:sp>
        <p:nvSpPr>
          <p:cNvPr id="4" name="Text Placeholder 3">
            <a:extLst>
              <a:ext uri="{FF2B5EF4-FFF2-40B4-BE49-F238E27FC236}">
                <a16:creationId xmlns:a16="http://schemas.microsoft.com/office/drawing/2014/main" id="{62A885F0-C2E0-A69D-A221-2DDCB201C728}"/>
              </a:ext>
            </a:extLst>
          </p:cNvPr>
          <p:cNvSpPr>
            <a:spLocks noGrp="1"/>
          </p:cNvSpPr>
          <p:nvPr>
            <p:ph type="body" idx="4294967295"/>
          </p:nvPr>
        </p:nvSpPr>
        <p:spPr>
          <a:xfrm>
            <a:off x="1650345" y="1173459"/>
            <a:ext cx="8917099" cy="823912"/>
          </a:xfrm>
        </p:spPr>
        <p:txBody>
          <a:bodyPr vert="horz" lIns="91440" tIns="45720" rIns="91440" bIns="45720" rtlCol="0" anchor="b">
            <a:noAutofit/>
          </a:bodyPr>
          <a:lstStyle/>
          <a:p>
            <a:pPr marL="0" indent="0">
              <a:buNone/>
            </a:pPr>
            <a:r>
              <a:rPr lang="en-US" sz="2400" b="1">
                <a:solidFill>
                  <a:srgbClr val="EF7962"/>
                </a:solidFill>
              </a:rPr>
              <a:t>NEPHROLOGY CURRICULUM FOR NON-NEPHROLOGISTS</a:t>
            </a:r>
          </a:p>
        </p:txBody>
      </p:sp>
      <p:sp>
        <p:nvSpPr>
          <p:cNvPr id="59396" name="Picture 9">
            <a:extLst>
              <a:ext uri="{FF2B5EF4-FFF2-40B4-BE49-F238E27FC236}">
                <a16:creationId xmlns:a16="http://schemas.microsoft.com/office/drawing/2014/main" id="{3F5B997A-429D-677C-C7D2-487480B5F503}"/>
              </a:ext>
            </a:extLst>
          </p:cNvPr>
          <p:cNvSpPr>
            <a:spLocks noChangeAspect="1" noChangeArrowheads="1"/>
          </p:cNvSpPr>
          <p:nvPr/>
        </p:nvSpPr>
        <p:spPr bwMode="auto">
          <a:xfrm>
            <a:off x="287338" y="203200"/>
            <a:ext cx="4445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5" name="Picture 14">
            <a:extLst>
              <a:ext uri="{FF2B5EF4-FFF2-40B4-BE49-F238E27FC236}">
                <a16:creationId xmlns:a16="http://schemas.microsoft.com/office/drawing/2014/main" id="{95FFF61C-E88C-F31B-6480-EAB8AAEA1C61}"/>
              </a:ext>
            </a:extLst>
          </p:cNvPr>
          <p:cNvPicPr>
            <a:picLocks noChangeAspect="1"/>
          </p:cNvPicPr>
          <p:nvPr/>
        </p:nvPicPr>
        <p:blipFill>
          <a:blip r:embed="rId3"/>
          <a:srcRect/>
          <a:stretch/>
        </p:blipFill>
        <p:spPr>
          <a:xfrm>
            <a:off x="686442" y="158710"/>
            <a:ext cx="983199" cy="983199"/>
          </a:xfrm>
          <a:prstGeom prst="rect">
            <a:avLst/>
          </a:prstGeom>
        </p:spPr>
      </p:pic>
      <p:sp>
        <p:nvSpPr>
          <p:cNvPr id="26" name="Rectangle: Rounded Corners 25">
            <a:hlinkClick r:id="rId4"/>
            <a:extLst>
              <a:ext uri="{FF2B5EF4-FFF2-40B4-BE49-F238E27FC236}">
                <a16:creationId xmlns:a16="http://schemas.microsoft.com/office/drawing/2014/main" id="{CCA43BF6-CAC9-871C-C810-99F936C7497C}"/>
              </a:ext>
            </a:extLst>
          </p:cNvPr>
          <p:cNvSpPr/>
          <p:nvPr/>
        </p:nvSpPr>
        <p:spPr>
          <a:xfrm>
            <a:off x="3838139" y="5640045"/>
            <a:ext cx="4033838" cy="58280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bg1"/>
                </a:solidFill>
              </a:rPr>
              <a:t>academy.theisn.org</a:t>
            </a:r>
          </a:p>
        </p:txBody>
      </p:sp>
      <p:sp>
        <p:nvSpPr>
          <p:cNvPr id="18" name="Rectangle 17">
            <a:extLst>
              <a:ext uri="{FF2B5EF4-FFF2-40B4-BE49-F238E27FC236}">
                <a16:creationId xmlns:a16="http://schemas.microsoft.com/office/drawing/2014/main" id="{2C99AEFA-EE0B-2F55-F834-FF4C09361680}"/>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9" name="Picture 18">
            <a:extLst>
              <a:ext uri="{FF2B5EF4-FFF2-40B4-BE49-F238E27FC236}">
                <a16:creationId xmlns:a16="http://schemas.microsoft.com/office/drawing/2014/main" id="{18EF7A3F-C185-2DCE-3DAC-320E3D6BE020}"/>
              </a:ext>
            </a:extLst>
          </p:cNvPr>
          <p:cNvPicPr>
            <a:picLocks noChangeAspect="1"/>
          </p:cNvPicPr>
          <p:nvPr/>
        </p:nvPicPr>
        <p:blipFill>
          <a:blip r:embed="rId5"/>
          <a:srcRect/>
          <a:stretch/>
        </p:blipFill>
        <p:spPr>
          <a:xfrm>
            <a:off x="9522516" y="315465"/>
            <a:ext cx="2669484" cy="1014404"/>
          </a:xfrm>
          <a:prstGeom prst="rect">
            <a:avLst/>
          </a:prstGeom>
        </p:spPr>
      </p:pic>
      <p:sp>
        <p:nvSpPr>
          <p:cNvPr id="31" name="TextBox 30">
            <a:extLst>
              <a:ext uri="{FF2B5EF4-FFF2-40B4-BE49-F238E27FC236}">
                <a16:creationId xmlns:a16="http://schemas.microsoft.com/office/drawing/2014/main" id="{EAC99E8C-3C5A-0D3C-5C41-5D1E99B3D236}"/>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20" name="Picture 19" descr="Graphical user interface, website&#10;&#10;Description automatically generated">
            <a:extLst>
              <a:ext uri="{FF2B5EF4-FFF2-40B4-BE49-F238E27FC236}">
                <a16:creationId xmlns:a16="http://schemas.microsoft.com/office/drawing/2014/main" id="{B9C25642-5E82-3875-2035-539D41823CDF}"/>
              </a:ext>
            </a:extLst>
          </p:cNvPr>
          <p:cNvPicPr>
            <a:picLocks noChangeAspect="1"/>
          </p:cNvPicPr>
          <p:nvPr/>
        </p:nvPicPr>
        <p:blipFill>
          <a:blip r:embed="rId6"/>
          <a:stretch>
            <a:fillRect/>
          </a:stretch>
        </p:blipFill>
        <p:spPr>
          <a:xfrm>
            <a:off x="7861887" y="2578753"/>
            <a:ext cx="4314424" cy="3171102"/>
          </a:xfrm>
          <a:prstGeom prst="rect">
            <a:avLst/>
          </a:prstGeom>
        </p:spPr>
      </p:pic>
      <p:sp>
        <p:nvSpPr>
          <p:cNvPr id="23" name="TextBox 22">
            <a:extLst>
              <a:ext uri="{FF2B5EF4-FFF2-40B4-BE49-F238E27FC236}">
                <a16:creationId xmlns:a16="http://schemas.microsoft.com/office/drawing/2014/main" id="{8F9FEFAC-D69F-A206-B491-9FF59ED551A9}"/>
              </a:ext>
            </a:extLst>
          </p:cNvPr>
          <p:cNvSpPr txBox="1"/>
          <p:nvPr/>
        </p:nvSpPr>
        <p:spPr>
          <a:xfrm>
            <a:off x="1650346" y="1972941"/>
            <a:ext cx="6565350" cy="369332"/>
          </a:xfrm>
          <a:prstGeom prst="rect">
            <a:avLst/>
          </a:prstGeom>
          <a:noFill/>
        </p:spPr>
        <p:txBody>
          <a:bodyPr wrap="square" rtlCol="0">
            <a:spAutoFit/>
          </a:bodyPr>
          <a:lstStyle/>
          <a:p>
            <a:r>
              <a:rPr lang="en-US">
                <a:solidFill>
                  <a:schemeClr val="accent1"/>
                </a:solidFill>
              </a:rPr>
              <a:t>Presented in collaboration with the Mumbai Kidney Foundation</a:t>
            </a:r>
            <a:endParaRPr lang="LID4096">
              <a:solidFill>
                <a:schemeClr val="accent1"/>
              </a:solidFill>
            </a:endParaRPr>
          </a:p>
        </p:txBody>
      </p:sp>
      <p:sp>
        <p:nvSpPr>
          <p:cNvPr id="24" name="TextBox 23">
            <a:extLst>
              <a:ext uri="{FF2B5EF4-FFF2-40B4-BE49-F238E27FC236}">
                <a16:creationId xmlns:a16="http://schemas.microsoft.com/office/drawing/2014/main" id="{025031E0-F2D2-123C-34DF-1FA4A867B908}"/>
              </a:ext>
            </a:extLst>
          </p:cNvPr>
          <p:cNvSpPr txBox="1"/>
          <p:nvPr/>
        </p:nvSpPr>
        <p:spPr>
          <a:xfrm>
            <a:off x="1642757" y="2566136"/>
            <a:ext cx="6209341" cy="923330"/>
          </a:xfrm>
          <a:prstGeom prst="rect">
            <a:avLst/>
          </a:prstGeom>
          <a:noFill/>
        </p:spPr>
        <p:txBody>
          <a:bodyPr wrap="square" lIns="91440" tIns="45720" rIns="91440" bIns="45720" rtlCol="0" anchor="t">
            <a:spAutoFit/>
          </a:bodyPr>
          <a:lstStyle/>
          <a:p>
            <a:r>
              <a:rPr lang="en-US" b="0" i="0">
                <a:effectLst/>
                <a:latin typeface="+mj-lt"/>
              </a:rPr>
              <a:t>Twenty modules </a:t>
            </a:r>
            <a:r>
              <a:rPr lang="en-US">
                <a:latin typeface="+mj-lt"/>
              </a:rPr>
              <a:t>to</a:t>
            </a:r>
            <a:r>
              <a:rPr lang="en-US">
                <a:ea typeface="+mn-lt"/>
                <a:cs typeface="+mn-lt"/>
              </a:rPr>
              <a:t> </a:t>
            </a:r>
            <a:r>
              <a:rPr lang="en-GB">
                <a:ea typeface="+mn-lt"/>
                <a:cs typeface="+mn-lt"/>
              </a:rPr>
              <a:t>equip primary care physicians with the necessary knowledge and skills to manage and care for patients with kidney-related issues.</a:t>
            </a:r>
            <a:endParaRPr lang="en-US">
              <a:ea typeface="+mn-lt"/>
              <a:cs typeface="+mn-lt"/>
            </a:endParaRPr>
          </a:p>
        </p:txBody>
      </p:sp>
      <p:sp>
        <p:nvSpPr>
          <p:cNvPr id="32" name="TextBox 31">
            <a:extLst>
              <a:ext uri="{FF2B5EF4-FFF2-40B4-BE49-F238E27FC236}">
                <a16:creationId xmlns:a16="http://schemas.microsoft.com/office/drawing/2014/main" id="{0A790D55-E4E3-7826-0F1B-7E81F837CBF8}"/>
              </a:ext>
            </a:extLst>
          </p:cNvPr>
          <p:cNvSpPr txBox="1"/>
          <p:nvPr/>
        </p:nvSpPr>
        <p:spPr>
          <a:xfrm>
            <a:off x="1723452" y="3889314"/>
            <a:ext cx="3045619" cy="1477328"/>
          </a:xfrm>
          <a:prstGeom prst="rect">
            <a:avLst/>
          </a:prstGeom>
          <a:noFill/>
        </p:spPr>
        <p:txBody>
          <a:bodyPr wrap="square">
            <a:spAutoFit/>
          </a:bodyPr>
          <a:lstStyle/>
          <a:p>
            <a:pPr marL="285750" indent="-285750" algn="l">
              <a:buClr>
                <a:srgbClr val="EF7962"/>
              </a:buClr>
              <a:buFont typeface="Arial" panose="020B0604020202020204" pitchFamily="34" charset="0"/>
              <a:buChar char="•"/>
            </a:pPr>
            <a:r>
              <a:rPr lang="en-US" b="0" i="0">
                <a:effectLst/>
                <a:latin typeface="+mj-lt"/>
              </a:rPr>
              <a:t>Glomerulonephritis</a:t>
            </a:r>
          </a:p>
          <a:p>
            <a:pPr marL="285750" indent="-285750" algn="l">
              <a:buClr>
                <a:srgbClr val="EF7962"/>
              </a:buClr>
              <a:buFont typeface="Arial" panose="020B0604020202020204" pitchFamily="34" charset="0"/>
              <a:buChar char="•"/>
            </a:pPr>
            <a:r>
              <a:rPr lang="en-US" b="0" i="0">
                <a:effectLst/>
                <a:latin typeface="+mj-lt"/>
              </a:rPr>
              <a:t>Hypertension</a:t>
            </a:r>
          </a:p>
          <a:p>
            <a:pPr marL="285750" indent="-285750" algn="l">
              <a:buClr>
                <a:srgbClr val="EF7962"/>
              </a:buClr>
              <a:buFont typeface="Arial" panose="020B0604020202020204" pitchFamily="34" charset="0"/>
              <a:buChar char="•"/>
            </a:pPr>
            <a:r>
              <a:rPr lang="en-US" b="0" i="0">
                <a:effectLst/>
                <a:latin typeface="+mj-lt"/>
              </a:rPr>
              <a:t>Acute kidney injury</a:t>
            </a:r>
          </a:p>
          <a:p>
            <a:pPr marL="285750" indent="-285750">
              <a:buClr>
                <a:srgbClr val="EF7962"/>
              </a:buClr>
              <a:buFont typeface="Arial" panose="020B0604020202020204" pitchFamily="34" charset="0"/>
              <a:buChar char="•"/>
            </a:pPr>
            <a:r>
              <a:rPr lang="en-US" b="0" i="0">
                <a:effectLst/>
                <a:latin typeface="+mj-lt"/>
              </a:rPr>
              <a:t>Diabetic kidney disease</a:t>
            </a:r>
          </a:p>
          <a:p>
            <a:pPr marL="285750" indent="-285750">
              <a:buClr>
                <a:srgbClr val="EF7962"/>
              </a:buClr>
              <a:buFont typeface="Arial" panose="020B0604020202020204" pitchFamily="34" charset="0"/>
              <a:buChar char="•"/>
            </a:pPr>
            <a:r>
              <a:rPr lang="en-US" b="0" i="0">
                <a:effectLst/>
                <a:latin typeface="+mj-lt"/>
              </a:rPr>
              <a:t>Pregnancy</a:t>
            </a:r>
          </a:p>
        </p:txBody>
      </p:sp>
      <p:sp>
        <p:nvSpPr>
          <p:cNvPr id="33" name="TextBox 32">
            <a:extLst>
              <a:ext uri="{FF2B5EF4-FFF2-40B4-BE49-F238E27FC236}">
                <a16:creationId xmlns:a16="http://schemas.microsoft.com/office/drawing/2014/main" id="{8F8AF263-3CC4-AED0-107F-4BE9FFDB4DFA}"/>
              </a:ext>
            </a:extLst>
          </p:cNvPr>
          <p:cNvSpPr txBox="1"/>
          <p:nvPr/>
        </p:nvSpPr>
        <p:spPr>
          <a:xfrm>
            <a:off x="4740516" y="3889970"/>
            <a:ext cx="2687381" cy="1200329"/>
          </a:xfrm>
          <a:prstGeom prst="rect">
            <a:avLst/>
          </a:prstGeom>
          <a:noFill/>
        </p:spPr>
        <p:txBody>
          <a:bodyPr wrap="square">
            <a:spAutoFit/>
          </a:bodyPr>
          <a:lstStyle>
            <a:defPPr>
              <a:defRPr lang="en-US"/>
            </a:defPPr>
            <a:lvl1pPr marL="285750" indent="-285750">
              <a:buClr>
                <a:srgbClr val="EF7962"/>
              </a:buClr>
              <a:buFont typeface="Arial" panose="020B0604020202020204" pitchFamily="34" charset="0"/>
              <a:buChar char="•"/>
              <a:defRPr b="0" i="0">
                <a:effectLst/>
                <a:latin typeface="+mj-lt"/>
              </a:defRPr>
            </a:lvl1pPr>
          </a:lstStyle>
          <a:p>
            <a:r>
              <a:rPr lang="en-US"/>
              <a:t>Chronic kidney disease</a:t>
            </a:r>
          </a:p>
          <a:p>
            <a:r>
              <a:rPr lang="en-US"/>
              <a:t>Dialysis</a:t>
            </a:r>
          </a:p>
          <a:p>
            <a:r>
              <a:rPr lang="en-US"/>
              <a:t>Transplantation</a:t>
            </a:r>
          </a:p>
          <a:p>
            <a:r>
              <a:rPr lang="en-US"/>
              <a:t>Palliative care</a:t>
            </a:r>
          </a:p>
        </p:txBody>
      </p:sp>
      <p:sp>
        <p:nvSpPr>
          <p:cNvPr id="5" name="TextBox 4">
            <a:extLst>
              <a:ext uri="{FF2B5EF4-FFF2-40B4-BE49-F238E27FC236}">
                <a16:creationId xmlns:a16="http://schemas.microsoft.com/office/drawing/2014/main" id="{48ECAF24-4DCD-2815-7DEA-F92A95F46E9F}"/>
              </a:ext>
            </a:extLst>
          </p:cNvPr>
          <p:cNvSpPr txBox="1"/>
          <p:nvPr/>
        </p:nvSpPr>
        <p:spPr>
          <a:xfrm>
            <a:off x="1622271" y="3575193"/>
            <a:ext cx="6100762" cy="369332"/>
          </a:xfrm>
          <a:prstGeom prst="rect">
            <a:avLst/>
          </a:prstGeom>
          <a:noFill/>
        </p:spPr>
        <p:txBody>
          <a:bodyPr wrap="square">
            <a:spAutoFit/>
          </a:bodyPr>
          <a:lstStyle/>
          <a:p>
            <a:r>
              <a:rPr lang="en-US" b="0" i="0">
                <a:effectLst/>
                <a:latin typeface="+mj-lt"/>
              </a:rPr>
              <a:t>Topics Include:</a:t>
            </a:r>
            <a:endParaRPr lang="LID4096"/>
          </a:p>
        </p:txBody>
      </p:sp>
    </p:spTree>
    <p:extLst>
      <p:ext uri="{BB962C8B-B14F-4D97-AF65-F5344CB8AC3E}">
        <p14:creationId xmlns:p14="http://schemas.microsoft.com/office/powerpoint/2010/main" val="323260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Picture 9">
            <a:extLst>
              <a:ext uri="{FF2B5EF4-FFF2-40B4-BE49-F238E27FC236}">
                <a16:creationId xmlns:a16="http://schemas.microsoft.com/office/drawing/2014/main" id="{24660880-4059-0A0F-65F3-2DF57CF8493A}"/>
              </a:ext>
            </a:extLst>
          </p:cNvPr>
          <p:cNvSpPr>
            <a:spLocks noChangeAspect="1" noChangeArrowheads="1"/>
          </p:cNvSpPr>
          <p:nvPr/>
        </p:nvSpPr>
        <p:spPr bwMode="auto">
          <a:xfrm>
            <a:off x="287338" y="203200"/>
            <a:ext cx="4445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1451" name="TextBox 7">
            <a:extLst>
              <a:ext uri="{FF2B5EF4-FFF2-40B4-BE49-F238E27FC236}">
                <a16:creationId xmlns:a16="http://schemas.microsoft.com/office/drawing/2014/main" id="{0C58CD73-A903-D6FA-2C92-B109407B431E}"/>
              </a:ext>
            </a:extLst>
          </p:cNvPr>
          <p:cNvSpPr txBox="1">
            <a:spLocks noChangeArrowheads="1"/>
          </p:cNvSpPr>
          <p:nvPr/>
        </p:nvSpPr>
        <p:spPr bwMode="auto">
          <a:xfrm>
            <a:off x="2116818" y="5389809"/>
            <a:ext cx="463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a:t>… and many other resources available on</a:t>
            </a:r>
          </a:p>
        </p:txBody>
      </p:sp>
      <p:pic>
        <p:nvPicPr>
          <p:cNvPr id="6" name="Picture 5" descr="Logo&#10;&#10;Description automatically generated with medium confidence">
            <a:extLst>
              <a:ext uri="{FF2B5EF4-FFF2-40B4-BE49-F238E27FC236}">
                <a16:creationId xmlns:a16="http://schemas.microsoft.com/office/drawing/2014/main" id="{519BC193-FD46-BF02-156B-62B647E33D51}"/>
              </a:ext>
            </a:extLst>
          </p:cNvPr>
          <p:cNvPicPr>
            <a:picLocks noChangeAspect="1"/>
          </p:cNvPicPr>
          <p:nvPr/>
        </p:nvPicPr>
        <p:blipFill>
          <a:blip r:embed="rId3"/>
          <a:stretch>
            <a:fillRect/>
          </a:stretch>
        </p:blipFill>
        <p:spPr>
          <a:xfrm>
            <a:off x="287338" y="379703"/>
            <a:ext cx="4633912" cy="789065"/>
          </a:xfrm>
          <a:prstGeom prst="rect">
            <a:avLst/>
          </a:prstGeom>
        </p:spPr>
      </p:pic>
      <p:sp>
        <p:nvSpPr>
          <p:cNvPr id="16" name="Rectangle: Rounded Corners 15">
            <a:hlinkClick r:id="rId4"/>
            <a:extLst>
              <a:ext uri="{FF2B5EF4-FFF2-40B4-BE49-F238E27FC236}">
                <a16:creationId xmlns:a16="http://schemas.microsoft.com/office/drawing/2014/main" id="{7374A2A7-BF4B-5388-F468-451A6F556303}"/>
              </a:ext>
            </a:extLst>
          </p:cNvPr>
          <p:cNvSpPr/>
          <p:nvPr/>
        </p:nvSpPr>
        <p:spPr>
          <a:xfrm>
            <a:off x="6119097" y="5317284"/>
            <a:ext cx="2919773" cy="51402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500">
                <a:solidFill>
                  <a:schemeClr val="bg1"/>
                </a:solidFill>
              </a:rPr>
              <a:t>academy.theisn.org</a:t>
            </a:r>
          </a:p>
        </p:txBody>
      </p:sp>
      <p:sp>
        <p:nvSpPr>
          <p:cNvPr id="19" name="Date Placeholder 18">
            <a:extLst>
              <a:ext uri="{FF2B5EF4-FFF2-40B4-BE49-F238E27FC236}">
                <a16:creationId xmlns:a16="http://schemas.microsoft.com/office/drawing/2014/main" id="{E80C1D97-BC9D-249E-C7AA-7978069F13C1}"/>
              </a:ext>
            </a:extLst>
          </p:cNvPr>
          <p:cNvSpPr>
            <a:spLocks noGrp="1"/>
          </p:cNvSpPr>
          <p:nvPr>
            <p:ph type="dt" sz="half" idx="2"/>
          </p:nvPr>
        </p:nvSpPr>
        <p:spPr/>
        <p:txBody>
          <a:bodyPr/>
          <a:lstStyle/>
          <a:p>
            <a:fld id="{61392CCF-CEF1-4E58-8FAE-CE347E447401}" type="datetime6">
              <a:rPr lang="en-GB" smtClean="0"/>
              <a:t>October 23</a:t>
            </a:fld>
            <a:endParaRPr lang="en-US"/>
          </a:p>
        </p:txBody>
      </p:sp>
      <p:sp>
        <p:nvSpPr>
          <p:cNvPr id="20" name="Footer Placeholder 19">
            <a:extLst>
              <a:ext uri="{FF2B5EF4-FFF2-40B4-BE49-F238E27FC236}">
                <a16:creationId xmlns:a16="http://schemas.microsoft.com/office/drawing/2014/main" id="{B34C831A-7019-062B-6BE3-D2C77DCFD8FF}"/>
              </a:ext>
            </a:extLst>
          </p:cNvPr>
          <p:cNvSpPr>
            <a:spLocks noGrp="1"/>
          </p:cNvSpPr>
          <p:nvPr>
            <p:ph type="ftr" sz="quarter" idx="3"/>
          </p:nvPr>
        </p:nvSpPr>
        <p:spPr/>
        <p:txBody>
          <a:bodyPr/>
          <a:lstStyle/>
          <a:p>
            <a:r>
              <a:rPr lang="en-US"/>
              <a:t>International Society of Nephrology</a:t>
            </a:r>
          </a:p>
        </p:txBody>
      </p:sp>
      <p:sp>
        <p:nvSpPr>
          <p:cNvPr id="21" name="Slide Number Placeholder 20">
            <a:extLst>
              <a:ext uri="{FF2B5EF4-FFF2-40B4-BE49-F238E27FC236}">
                <a16:creationId xmlns:a16="http://schemas.microsoft.com/office/drawing/2014/main" id="{F644DFA6-9148-71B4-CBCF-476DBA9213F8}"/>
              </a:ext>
            </a:extLst>
          </p:cNvPr>
          <p:cNvSpPr>
            <a:spLocks noGrp="1"/>
          </p:cNvSpPr>
          <p:nvPr>
            <p:ph type="sldNum" sz="quarter" idx="4"/>
          </p:nvPr>
        </p:nvSpPr>
        <p:spPr/>
        <p:txBody>
          <a:bodyPr/>
          <a:lstStyle/>
          <a:p>
            <a:fld id="{4A9CEFBC-9863-BD47-BA2B-008170C231CB}" type="slidenum">
              <a:rPr lang="en-US" smtClean="0"/>
              <a:pPr/>
              <a:t>28</a:t>
            </a:fld>
            <a:endParaRPr lang="en-US"/>
          </a:p>
        </p:txBody>
      </p:sp>
      <p:sp>
        <p:nvSpPr>
          <p:cNvPr id="27" name="TextBox 26">
            <a:extLst>
              <a:ext uri="{FF2B5EF4-FFF2-40B4-BE49-F238E27FC236}">
                <a16:creationId xmlns:a16="http://schemas.microsoft.com/office/drawing/2014/main" id="{599546B6-1B2C-C04F-68E9-867F5BFD403F}"/>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grpSp>
        <p:nvGrpSpPr>
          <p:cNvPr id="18" name="Group 17">
            <a:extLst>
              <a:ext uri="{FF2B5EF4-FFF2-40B4-BE49-F238E27FC236}">
                <a16:creationId xmlns:a16="http://schemas.microsoft.com/office/drawing/2014/main" id="{8CDB87F7-225D-B0D3-3FC7-BB7BE5E32EB1}"/>
              </a:ext>
            </a:extLst>
          </p:cNvPr>
          <p:cNvGrpSpPr/>
          <p:nvPr/>
        </p:nvGrpSpPr>
        <p:grpSpPr>
          <a:xfrm>
            <a:off x="5349875" y="2875933"/>
            <a:ext cx="1847850" cy="1106134"/>
            <a:chOff x="8646863" y="3193954"/>
            <a:chExt cx="1847850" cy="1106134"/>
          </a:xfrm>
        </p:grpSpPr>
        <p:pic>
          <p:nvPicPr>
            <p:cNvPr id="23" name="Picture 22">
              <a:extLst>
                <a:ext uri="{FF2B5EF4-FFF2-40B4-BE49-F238E27FC236}">
                  <a16:creationId xmlns:a16="http://schemas.microsoft.com/office/drawing/2014/main" id="{D0C7D4C8-11F9-33CD-A0E2-B1264CD39876}"/>
                </a:ext>
              </a:extLst>
            </p:cNvPr>
            <p:cNvPicPr>
              <a:picLocks noChangeAspect="1"/>
            </p:cNvPicPr>
            <p:nvPr/>
          </p:nvPicPr>
          <p:blipFill>
            <a:blip r:embed="rId5"/>
            <a:srcRect/>
            <a:stretch/>
          </p:blipFill>
          <p:spPr>
            <a:xfrm>
              <a:off x="9273244" y="3193954"/>
              <a:ext cx="595088" cy="595088"/>
            </a:xfrm>
            <a:prstGeom prst="rect">
              <a:avLst/>
            </a:prstGeom>
          </p:spPr>
        </p:pic>
        <p:sp>
          <p:nvSpPr>
            <p:cNvPr id="4" name="TextBox 3">
              <a:extLst>
                <a:ext uri="{FF2B5EF4-FFF2-40B4-BE49-F238E27FC236}">
                  <a16:creationId xmlns:a16="http://schemas.microsoft.com/office/drawing/2014/main" id="{1AAE1B0B-7C44-5532-62B9-6D0F382599DB}"/>
                </a:ext>
              </a:extLst>
            </p:cNvPr>
            <p:cNvSpPr txBox="1"/>
            <p:nvPr/>
          </p:nvSpPr>
          <p:spPr>
            <a:xfrm>
              <a:off x="8646863" y="3961534"/>
              <a:ext cx="1847850" cy="338554"/>
            </a:xfrm>
            <a:prstGeom prst="rect">
              <a:avLst/>
            </a:prstGeom>
            <a:noFill/>
          </p:spPr>
          <p:txBody>
            <a:bodyPr wrap="square" rtlCol="0">
              <a:spAutoFit/>
            </a:bodyPr>
            <a:lstStyle/>
            <a:p>
              <a:pPr algn="ctr"/>
              <a:r>
                <a:rPr lang="fr-BE" sz="1600">
                  <a:solidFill>
                    <a:schemeClr val="accent3"/>
                  </a:solidFill>
                  <a:latin typeface="Arial" panose="020B0604020202020204" pitchFamily="34" charset="0"/>
                  <a:cs typeface="Arial" panose="020B0604020202020204" pitchFamily="34" charset="0"/>
                </a:rPr>
                <a:t>CURRICULUMS</a:t>
              </a:r>
              <a:endParaRPr lang="LID4096" sz="1600">
                <a:solidFill>
                  <a:schemeClr val="accent3"/>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0505E87-A497-E824-63E3-36273CBD9F35}"/>
              </a:ext>
            </a:extLst>
          </p:cNvPr>
          <p:cNvGrpSpPr/>
          <p:nvPr/>
        </p:nvGrpSpPr>
        <p:grpSpPr>
          <a:xfrm>
            <a:off x="3262778" y="2875933"/>
            <a:ext cx="1207925" cy="1106134"/>
            <a:chOff x="5257737" y="3193954"/>
            <a:chExt cx="1207925" cy="1106134"/>
          </a:xfrm>
        </p:grpSpPr>
        <p:pic>
          <p:nvPicPr>
            <p:cNvPr id="22" name="Picture 21">
              <a:extLst>
                <a:ext uri="{FF2B5EF4-FFF2-40B4-BE49-F238E27FC236}">
                  <a16:creationId xmlns:a16="http://schemas.microsoft.com/office/drawing/2014/main" id="{4BBF5010-727B-4752-3AE5-B3B52612C84F}"/>
                </a:ext>
              </a:extLst>
            </p:cNvPr>
            <p:cNvPicPr>
              <a:picLocks noChangeAspect="1"/>
            </p:cNvPicPr>
            <p:nvPr/>
          </p:nvPicPr>
          <p:blipFill>
            <a:blip r:embed="rId6"/>
            <a:srcRect/>
            <a:stretch/>
          </p:blipFill>
          <p:spPr>
            <a:xfrm>
              <a:off x="5564155" y="3193954"/>
              <a:ext cx="595088" cy="595088"/>
            </a:xfrm>
            <a:prstGeom prst="rect">
              <a:avLst/>
            </a:prstGeom>
          </p:spPr>
        </p:pic>
        <p:sp>
          <p:nvSpPr>
            <p:cNvPr id="25" name="TextBox 24">
              <a:extLst>
                <a:ext uri="{FF2B5EF4-FFF2-40B4-BE49-F238E27FC236}">
                  <a16:creationId xmlns:a16="http://schemas.microsoft.com/office/drawing/2014/main" id="{9B8417E1-E691-A6F1-1431-4ACAAB1557D0}"/>
                </a:ext>
              </a:extLst>
            </p:cNvPr>
            <p:cNvSpPr txBox="1"/>
            <p:nvPr/>
          </p:nvSpPr>
          <p:spPr>
            <a:xfrm>
              <a:off x="5257737" y="3961534"/>
              <a:ext cx="1207925" cy="338554"/>
            </a:xfrm>
            <a:prstGeom prst="rect">
              <a:avLst/>
            </a:prstGeom>
            <a:noFill/>
          </p:spPr>
          <p:txBody>
            <a:bodyPr wrap="square" rtlCol="0">
              <a:spAutoFit/>
            </a:bodyPr>
            <a:lstStyle/>
            <a:p>
              <a:pPr algn="ctr"/>
              <a:r>
                <a:rPr lang="fr-BE" sz="1600">
                  <a:solidFill>
                    <a:schemeClr val="accent3"/>
                  </a:solidFill>
                  <a:latin typeface="Arial" panose="020B0604020202020204" pitchFamily="34" charset="0"/>
                  <a:cs typeface="Arial" panose="020B0604020202020204" pitchFamily="34" charset="0"/>
                </a:rPr>
                <a:t>CASES</a:t>
              </a:r>
            </a:p>
          </p:txBody>
        </p:sp>
      </p:grpSp>
      <p:grpSp>
        <p:nvGrpSpPr>
          <p:cNvPr id="12" name="Group 11">
            <a:extLst>
              <a:ext uri="{FF2B5EF4-FFF2-40B4-BE49-F238E27FC236}">
                <a16:creationId xmlns:a16="http://schemas.microsoft.com/office/drawing/2014/main" id="{A063C669-8469-2D7C-9F55-3FB0B389C0A9}"/>
              </a:ext>
            </a:extLst>
          </p:cNvPr>
          <p:cNvGrpSpPr/>
          <p:nvPr/>
        </p:nvGrpSpPr>
        <p:grpSpPr>
          <a:xfrm>
            <a:off x="838200" y="2875933"/>
            <a:ext cx="1545407" cy="1106134"/>
            <a:chOff x="2251075" y="3193954"/>
            <a:chExt cx="1545407" cy="1106134"/>
          </a:xfrm>
        </p:grpSpPr>
        <p:pic>
          <p:nvPicPr>
            <p:cNvPr id="24" name="Picture 23">
              <a:extLst>
                <a:ext uri="{FF2B5EF4-FFF2-40B4-BE49-F238E27FC236}">
                  <a16:creationId xmlns:a16="http://schemas.microsoft.com/office/drawing/2014/main" id="{06F37F0E-36C1-AD8E-786C-74F56C5DCE29}"/>
                </a:ext>
              </a:extLst>
            </p:cNvPr>
            <p:cNvPicPr>
              <a:picLocks noChangeAspect="1"/>
            </p:cNvPicPr>
            <p:nvPr/>
          </p:nvPicPr>
          <p:blipFill>
            <a:blip r:embed="rId7"/>
            <a:srcRect/>
            <a:stretch/>
          </p:blipFill>
          <p:spPr>
            <a:xfrm>
              <a:off x="2726234" y="3193954"/>
              <a:ext cx="595088" cy="595088"/>
            </a:xfrm>
            <a:prstGeom prst="rect">
              <a:avLst/>
            </a:prstGeom>
          </p:spPr>
        </p:pic>
        <p:sp>
          <p:nvSpPr>
            <p:cNvPr id="26" name="TextBox 25">
              <a:extLst>
                <a:ext uri="{FF2B5EF4-FFF2-40B4-BE49-F238E27FC236}">
                  <a16:creationId xmlns:a16="http://schemas.microsoft.com/office/drawing/2014/main" id="{29C5ACDC-2B7B-61F3-290C-0FBEA1B4FF1C}"/>
                </a:ext>
              </a:extLst>
            </p:cNvPr>
            <p:cNvSpPr txBox="1"/>
            <p:nvPr/>
          </p:nvSpPr>
          <p:spPr>
            <a:xfrm>
              <a:off x="2251075" y="3961534"/>
              <a:ext cx="1545407" cy="338554"/>
            </a:xfrm>
            <a:prstGeom prst="rect">
              <a:avLst/>
            </a:prstGeom>
            <a:noFill/>
          </p:spPr>
          <p:txBody>
            <a:bodyPr wrap="square" rtlCol="0">
              <a:spAutoFit/>
            </a:bodyPr>
            <a:lstStyle/>
            <a:p>
              <a:pPr algn="ctr"/>
              <a:r>
                <a:rPr lang="fr-BE" sz="1600">
                  <a:solidFill>
                    <a:schemeClr val="accent3"/>
                  </a:solidFill>
                  <a:latin typeface="Arial" panose="020B0604020202020204" pitchFamily="34" charset="0"/>
                  <a:cs typeface="Arial" panose="020B0604020202020204" pitchFamily="34" charset="0"/>
                </a:rPr>
                <a:t>LECTURES</a:t>
              </a:r>
              <a:endParaRPr lang="LID4096" sz="1600">
                <a:solidFill>
                  <a:schemeClr val="accent3"/>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9BD61F2-F9AA-5046-CDE6-7A1920EB4DC8}"/>
              </a:ext>
            </a:extLst>
          </p:cNvPr>
          <p:cNvPicPr>
            <a:picLocks noChangeAspect="1"/>
          </p:cNvPicPr>
          <p:nvPr/>
        </p:nvPicPr>
        <p:blipFill>
          <a:blip r:embed="rId8"/>
          <a:srcRect/>
          <a:stretch/>
        </p:blipFill>
        <p:spPr>
          <a:xfrm>
            <a:off x="7868273" y="2121945"/>
            <a:ext cx="3684530" cy="2708130"/>
          </a:xfrm>
          <a:prstGeom prst="rect">
            <a:avLst/>
          </a:prstGeom>
        </p:spPr>
      </p:pic>
      <p:sp>
        <p:nvSpPr>
          <p:cNvPr id="3" name="TextBox 2">
            <a:extLst>
              <a:ext uri="{FF2B5EF4-FFF2-40B4-BE49-F238E27FC236}">
                <a16:creationId xmlns:a16="http://schemas.microsoft.com/office/drawing/2014/main" id="{FE47A9E1-3F31-80B2-5C7A-6AAD333CDEE1}"/>
              </a:ext>
            </a:extLst>
          </p:cNvPr>
          <p:cNvSpPr txBox="1"/>
          <p:nvPr/>
        </p:nvSpPr>
        <p:spPr>
          <a:xfrm>
            <a:off x="995545" y="1626669"/>
            <a:ext cx="6903021" cy="830997"/>
          </a:xfrm>
          <a:prstGeom prst="rect">
            <a:avLst/>
          </a:prstGeom>
          <a:noFill/>
        </p:spPr>
        <p:txBody>
          <a:bodyPr wrap="square" rtlCol="0">
            <a:spAutoFit/>
          </a:bodyPr>
          <a:lstStyle/>
          <a:p>
            <a:r>
              <a:rPr lang="en-US" sz="2400">
                <a:solidFill>
                  <a:schemeClr val="accent2"/>
                </a:solidFill>
                <a:effectLst/>
                <a:latin typeface="Arial" panose="020B0604020202020204" pitchFamily="34" charset="0"/>
                <a:cs typeface="Arial" panose="020B0604020202020204" pitchFamily="34" charset="0"/>
              </a:rPr>
              <a:t>PRIMER OF RENAL PATHOLOGY </a:t>
            </a:r>
            <a:br>
              <a:rPr lang="en-US" sz="2400">
                <a:solidFill>
                  <a:schemeClr val="accent2"/>
                </a:solidFill>
                <a:effectLst/>
                <a:latin typeface="Arial" panose="020B0604020202020204" pitchFamily="34" charset="0"/>
                <a:cs typeface="Arial" panose="020B0604020202020204" pitchFamily="34" charset="0"/>
              </a:rPr>
            </a:br>
            <a:r>
              <a:rPr lang="en-US" sz="2400">
                <a:solidFill>
                  <a:schemeClr val="accent2"/>
                </a:solidFill>
                <a:effectLst/>
                <a:latin typeface="Arial" panose="020B0604020202020204" pitchFamily="34" charset="0"/>
                <a:cs typeface="Arial" panose="020B0604020202020204" pitchFamily="34" charset="0"/>
              </a:rPr>
              <a:t>FOR EARLY-CAREERS</a:t>
            </a:r>
            <a:endParaRPr lang="LID4096" sz="2400">
              <a:solidFill>
                <a:schemeClr val="accent2"/>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CBFE-30B4-9562-ED43-8C1870D70A5C}"/>
              </a:ext>
            </a:extLst>
          </p:cNvPr>
          <p:cNvSpPr>
            <a:spLocks noGrp="1"/>
          </p:cNvSpPr>
          <p:nvPr>
            <p:ph type="title"/>
          </p:nvPr>
        </p:nvSpPr>
        <p:spPr>
          <a:xfrm>
            <a:off x="1650663" y="357725"/>
            <a:ext cx="7591948" cy="650875"/>
          </a:xfrm>
        </p:spPr>
        <p:txBody>
          <a:bodyPr>
            <a:normAutofit/>
          </a:bodyPr>
          <a:lstStyle/>
          <a:p>
            <a:r>
              <a:rPr lang="en-US"/>
              <a:t>PODCASTS: Global Kidney Care</a:t>
            </a:r>
            <a:endParaRPr lang="LID4096"/>
          </a:p>
        </p:txBody>
      </p:sp>
      <p:sp>
        <p:nvSpPr>
          <p:cNvPr id="63492" name="Picture 9">
            <a:extLst>
              <a:ext uri="{FF2B5EF4-FFF2-40B4-BE49-F238E27FC236}">
                <a16:creationId xmlns:a16="http://schemas.microsoft.com/office/drawing/2014/main" id="{6FDC6D3C-8B37-8653-6C5B-38C452D57601}"/>
              </a:ext>
            </a:extLst>
          </p:cNvPr>
          <p:cNvSpPr>
            <a:spLocks noChangeAspect="1" noChangeArrowheads="1"/>
          </p:cNvSpPr>
          <p:nvPr/>
        </p:nvSpPr>
        <p:spPr bwMode="auto">
          <a:xfrm>
            <a:off x="287338" y="203200"/>
            <a:ext cx="4445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3495" name="Picture 2" descr="Logo, company name&#10;&#10;Description automatically generated">
            <a:extLst>
              <a:ext uri="{FF2B5EF4-FFF2-40B4-BE49-F238E27FC236}">
                <a16:creationId xmlns:a16="http://schemas.microsoft.com/office/drawing/2014/main" id="{3654EEAF-4020-C9B6-6A2A-FBA2ECABCBB7}"/>
              </a:ext>
            </a:extLst>
          </p:cNvPr>
          <p:cNvSpPr>
            <a:spLocks noChangeAspect="1" noChangeArrowheads="1"/>
          </p:cNvSpPr>
          <p:nvPr/>
        </p:nvSpPr>
        <p:spPr bwMode="auto">
          <a:xfrm>
            <a:off x="314325" y="2382838"/>
            <a:ext cx="3302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3496" name="Picture 8" descr="Graphical user interface, text, application, email&#10;&#10;Description automatically generated">
            <a:extLst>
              <a:ext uri="{FF2B5EF4-FFF2-40B4-BE49-F238E27FC236}">
                <a16:creationId xmlns:a16="http://schemas.microsoft.com/office/drawing/2014/main" id="{E2A3A7C2-59FB-B241-E111-C21A3AC85405}"/>
              </a:ext>
            </a:extLst>
          </p:cNvPr>
          <p:cNvSpPr>
            <a:spLocks noChangeAspect="1" noChangeArrowheads="1"/>
          </p:cNvSpPr>
          <p:nvPr/>
        </p:nvSpPr>
        <p:spPr bwMode="auto">
          <a:xfrm>
            <a:off x="6632575" y="1979613"/>
            <a:ext cx="510857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3497" name="Picture 12" descr="A picture containing icon&#10;&#10;Description automatically generated">
            <a:extLst>
              <a:ext uri="{FF2B5EF4-FFF2-40B4-BE49-F238E27FC236}">
                <a16:creationId xmlns:a16="http://schemas.microsoft.com/office/drawing/2014/main" id="{2874289B-3100-7D02-3B65-838546263B3F}"/>
              </a:ext>
            </a:extLst>
          </p:cNvPr>
          <p:cNvSpPr>
            <a:spLocks noChangeAspect="1" noChangeArrowheads="1"/>
          </p:cNvSpPr>
          <p:nvPr/>
        </p:nvSpPr>
        <p:spPr bwMode="auto">
          <a:xfrm>
            <a:off x="3641725" y="2535238"/>
            <a:ext cx="29368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3498" name="Image 44" descr="A picture containing text&#10;&#10;Description automatically generated">
            <a:extLst>
              <a:ext uri="{FF2B5EF4-FFF2-40B4-BE49-F238E27FC236}">
                <a16:creationId xmlns:a16="http://schemas.microsoft.com/office/drawing/2014/main" id="{15CE0986-B672-F7FB-32AC-8F724A39EDD7}"/>
              </a:ext>
            </a:extLst>
          </p:cNvPr>
          <p:cNvSpPr>
            <a:spLocks noChangeAspect="1" noChangeArrowheads="1"/>
          </p:cNvSpPr>
          <p:nvPr/>
        </p:nvSpPr>
        <p:spPr bwMode="auto">
          <a:xfrm>
            <a:off x="10831513" y="107950"/>
            <a:ext cx="1162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8" name="Picture 17">
            <a:extLst>
              <a:ext uri="{FF2B5EF4-FFF2-40B4-BE49-F238E27FC236}">
                <a16:creationId xmlns:a16="http://schemas.microsoft.com/office/drawing/2014/main" id="{6A08CFCE-2BC4-DC44-A79E-011CB68073D7}"/>
              </a:ext>
            </a:extLst>
          </p:cNvPr>
          <p:cNvPicPr>
            <a:picLocks noChangeAspect="1"/>
          </p:cNvPicPr>
          <p:nvPr/>
        </p:nvPicPr>
        <p:blipFill>
          <a:blip r:embed="rId3"/>
          <a:srcRect/>
          <a:stretch/>
        </p:blipFill>
        <p:spPr>
          <a:xfrm>
            <a:off x="3345347" y="1602244"/>
            <a:ext cx="2445957" cy="2494877"/>
          </a:xfrm>
          <a:prstGeom prst="rect">
            <a:avLst/>
          </a:prstGeom>
        </p:spPr>
      </p:pic>
      <p:pic>
        <p:nvPicPr>
          <p:cNvPr id="25" name="Picture 24">
            <a:extLst>
              <a:ext uri="{FF2B5EF4-FFF2-40B4-BE49-F238E27FC236}">
                <a16:creationId xmlns:a16="http://schemas.microsoft.com/office/drawing/2014/main" id="{9D345777-F87B-7D4D-A81D-D9F944F41470}"/>
              </a:ext>
            </a:extLst>
          </p:cNvPr>
          <p:cNvPicPr>
            <a:picLocks noChangeAspect="1"/>
          </p:cNvPicPr>
          <p:nvPr/>
        </p:nvPicPr>
        <p:blipFill>
          <a:blip r:embed="rId4"/>
          <a:srcRect/>
          <a:stretch/>
        </p:blipFill>
        <p:spPr>
          <a:xfrm>
            <a:off x="686442" y="158710"/>
            <a:ext cx="983199" cy="983199"/>
          </a:xfrm>
          <a:prstGeom prst="rect">
            <a:avLst/>
          </a:prstGeom>
        </p:spPr>
      </p:pic>
      <p:pic>
        <p:nvPicPr>
          <p:cNvPr id="27" name="Image 49">
            <a:extLst>
              <a:ext uri="{FF2B5EF4-FFF2-40B4-BE49-F238E27FC236}">
                <a16:creationId xmlns:a16="http://schemas.microsoft.com/office/drawing/2014/main" id="{C4C4D434-F3E9-105C-C9A9-E6E692187B66}"/>
              </a:ext>
            </a:extLst>
          </p:cNvPr>
          <p:cNvPicPr>
            <a:picLocks noChangeAspect="1"/>
          </p:cNvPicPr>
          <p:nvPr/>
        </p:nvPicPr>
        <p:blipFill>
          <a:blip r:embed="rId5"/>
          <a:stretch>
            <a:fillRect/>
          </a:stretch>
        </p:blipFill>
        <p:spPr>
          <a:xfrm>
            <a:off x="6246112" y="3309180"/>
            <a:ext cx="486493" cy="462167"/>
          </a:xfrm>
          <a:prstGeom prst="rect">
            <a:avLst/>
          </a:prstGeom>
        </p:spPr>
      </p:pic>
      <p:sp>
        <p:nvSpPr>
          <p:cNvPr id="28" name="ZoneTexte 50">
            <a:extLst>
              <a:ext uri="{FF2B5EF4-FFF2-40B4-BE49-F238E27FC236}">
                <a16:creationId xmlns:a16="http://schemas.microsoft.com/office/drawing/2014/main" id="{FCB0F381-7FC1-9427-2C16-7697261F5F31}"/>
              </a:ext>
            </a:extLst>
          </p:cNvPr>
          <p:cNvSpPr txBox="1"/>
          <p:nvPr/>
        </p:nvSpPr>
        <p:spPr>
          <a:xfrm>
            <a:off x="5867550" y="1699980"/>
            <a:ext cx="1455335" cy="400110"/>
          </a:xfrm>
          <a:prstGeom prst="rect">
            <a:avLst/>
          </a:prstGeom>
          <a:noFill/>
        </p:spPr>
        <p:txBody>
          <a:bodyPr wrap="none" rtlCol="0">
            <a:spAutoFit/>
          </a:bodyPr>
          <a:lstStyle/>
          <a:p>
            <a:r>
              <a:rPr lang="fr-BE" sz="2000" err="1"/>
              <a:t>Available</a:t>
            </a:r>
            <a:r>
              <a:rPr lang="fr-BE" sz="2000"/>
              <a:t> on</a:t>
            </a:r>
          </a:p>
        </p:txBody>
      </p:sp>
      <p:sp>
        <p:nvSpPr>
          <p:cNvPr id="29" name="ZoneTexte 52">
            <a:extLst>
              <a:ext uri="{FF2B5EF4-FFF2-40B4-BE49-F238E27FC236}">
                <a16:creationId xmlns:a16="http://schemas.microsoft.com/office/drawing/2014/main" id="{61A82A73-8497-0F9A-043F-D364F78BA31A}"/>
              </a:ext>
            </a:extLst>
          </p:cNvPr>
          <p:cNvSpPr txBox="1"/>
          <p:nvPr/>
        </p:nvSpPr>
        <p:spPr>
          <a:xfrm>
            <a:off x="6732605" y="3356805"/>
            <a:ext cx="1213282" cy="400110"/>
          </a:xfrm>
          <a:prstGeom prst="rect">
            <a:avLst/>
          </a:prstGeom>
          <a:noFill/>
        </p:spPr>
        <p:txBody>
          <a:bodyPr wrap="square" rtlCol="0">
            <a:spAutoFit/>
          </a:bodyPr>
          <a:lstStyle>
            <a:defPPr>
              <a:defRPr lang="en-US"/>
            </a:defPPr>
            <a:lvl1pPr>
              <a:defRPr sz="1600">
                <a:solidFill>
                  <a:schemeClr val="accent1"/>
                </a:solidFill>
              </a:defRPr>
            </a:lvl1pPr>
          </a:lstStyle>
          <a:p>
            <a:r>
              <a:rPr lang="fr-BE" sz="2000" err="1">
                <a:solidFill>
                  <a:schemeClr val="tx1"/>
                </a:solidFill>
              </a:rPr>
              <a:t>Stitcher</a:t>
            </a:r>
            <a:endParaRPr lang="fr-BE" sz="2000">
              <a:solidFill>
                <a:schemeClr val="tx1"/>
              </a:solidFill>
            </a:endParaRPr>
          </a:p>
        </p:txBody>
      </p:sp>
      <p:grpSp>
        <p:nvGrpSpPr>
          <p:cNvPr id="9" name="Group 8">
            <a:extLst>
              <a:ext uri="{FF2B5EF4-FFF2-40B4-BE49-F238E27FC236}">
                <a16:creationId xmlns:a16="http://schemas.microsoft.com/office/drawing/2014/main" id="{3ADFAC7C-51B1-5618-BCB3-150FAF74ACD4}"/>
              </a:ext>
            </a:extLst>
          </p:cNvPr>
          <p:cNvGrpSpPr/>
          <p:nvPr/>
        </p:nvGrpSpPr>
        <p:grpSpPr>
          <a:xfrm>
            <a:off x="6182143" y="2178521"/>
            <a:ext cx="2281484" cy="462167"/>
            <a:chOff x="10381794" y="5046616"/>
            <a:chExt cx="2281484" cy="462167"/>
          </a:xfrm>
        </p:grpSpPr>
        <p:pic>
          <p:nvPicPr>
            <p:cNvPr id="26" name="Image 42">
              <a:extLst>
                <a:ext uri="{FF2B5EF4-FFF2-40B4-BE49-F238E27FC236}">
                  <a16:creationId xmlns:a16="http://schemas.microsoft.com/office/drawing/2014/main" id="{A1D0F21A-6BEB-C944-4F12-5F2E6AE6837C}"/>
                </a:ext>
              </a:extLst>
            </p:cNvPr>
            <p:cNvPicPr>
              <a:picLocks noChangeAspect="1"/>
            </p:cNvPicPr>
            <p:nvPr/>
          </p:nvPicPr>
          <p:blipFill>
            <a:blip r:embed="rId6"/>
            <a:stretch>
              <a:fillRect/>
            </a:stretch>
          </p:blipFill>
          <p:spPr>
            <a:xfrm>
              <a:off x="10381794" y="5046616"/>
              <a:ext cx="486493" cy="462167"/>
            </a:xfrm>
            <a:prstGeom prst="rect">
              <a:avLst/>
            </a:prstGeom>
          </p:spPr>
        </p:pic>
        <p:sp>
          <p:nvSpPr>
            <p:cNvPr id="30" name="ZoneTexte 53">
              <a:extLst>
                <a:ext uri="{FF2B5EF4-FFF2-40B4-BE49-F238E27FC236}">
                  <a16:creationId xmlns:a16="http://schemas.microsoft.com/office/drawing/2014/main" id="{7F891ECF-EDF1-4EB6-DC17-CB501F2722EB}"/>
                </a:ext>
              </a:extLst>
            </p:cNvPr>
            <p:cNvSpPr txBox="1"/>
            <p:nvPr/>
          </p:nvSpPr>
          <p:spPr>
            <a:xfrm>
              <a:off x="10868287" y="5108422"/>
              <a:ext cx="1794991" cy="400110"/>
            </a:xfrm>
            <a:prstGeom prst="rect">
              <a:avLst/>
            </a:prstGeom>
            <a:noFill/>
          </p:spPr>
          <p:txBody>
            <a:bodyPr wrap="square" rtlCol="0">
              <a:spAutoFit/>
            </a:bodyPr>
            <a:lstStyle>
              <a:defPPr>
                <a:defRPr lang="en-US"/>
              </a:defPPr>
              <a:lvl1pPr>
                <a:defRPr sz="1200"/>
              </a:lvl1pPr>
            </a:lstStyle>
            <a:p>
              <a:r>
                <a:rPr lang="fr-BE" sz="2000"/>
                <a:t>Apple Podcast</a:t>
              </a:r>
            </a:p>
          </p:txBody>
        </p:sp>
      </p:grpSp>
      <p:sp>
        <p:nvSpPr>
          <p:cNvPr id="31" name="ZoneTexte 54">
            <a:extLst>
              <a:ext uri="{FF2B5EF4-FFF2-40B4-BE49-F238E27FC236}">
                <a16:creationId xmlns:a16="http://schemas.microsoft.com/office/drawing/2014/main" id="{EF693124-CFB8-258E-A217-84DBD1327025}"/>
              </a:ext>
            </a:extLst>
          </p:cNvPr>
          <p:cNvSpPr txBox="1"/>
          <p:nvPr/>
        </p:nvSpPr>
        <p:spPr>
          <a:xfrm>
            <a:off x="6459441" y="3955279"/>
            <a:ext cx="4144111" cy="400110"/>
          </a:xfrm>
          <a:prstGeom prst="rect">
            <a:avLst/>
          </a:prstGeom>
          <a:noFill/>
        </p:spPr>
        <p:txBody>
          <a:bodyPr wrap="square" rtlCol="0">
            <a:spAutoFit/>
          </a:bodyPr>
          <a:lstStyle>
            <a:defPPr>
              <a:defRPr lang="en-US"/>
            </a:defPPr>
            <a:lvl1pPr>
              <a:defRPr sz="1600">
                <a:solidFill>
                  <a:schemeClr val="accent1"/>
                </a:solidFill>
              </a:defRPr>
            </a:lvl1pPr>
          </a:lstStyle>
          <a:p>
            <a:r>
              <a:rPr lang="fr-BE" sz="2000">
                <a:solidFill>
                  <a:schemeClr val="tx1"/>
                </a:solidFill>
              </a:rPr>
              <a:t>…and </a:t>
            </a:r>
            <a:r>
              <a:rPr lang="fr-BE" sz="2000" err="1">
                <a:solidFill>
                  <a:schemeClr val="tx1"/>
                </a:solidFill>
              </a:rPr>
              <a:t>other</a:t>
            </a:r>
            <a:r>
              <a:rPr lang="fr-BE" sz="2000">
                <a:solidFill>
                  <a:schemeClr val="tx1"/>
                </a:solidFill>
              </a:rPr>
              <a:t> podcast platforms​</a:t>
            </a:r>
          </a:p>
        </p:txBody>
      </p:sp>
      <p:sp>
        <p:nvSpPr>
          <p:cNvPr id="33" name="TextBox 32">
            <a:hlinkClick r:id="rId7"/>
            <a:extLst>
              <a:ext uri="{FF2B5EF4-FFF2-40B4-BE49-F238E27FC236}">
                <a16:creationId xmlns:a16="http://schemas.microsoft.com/office/drawing/2014/main" id="{79AB4D7B-6303-163C-03EA-AA1EE6DC0949}"/>
              </a:ext>
            </a:extLst>
          </p:cNvPr>
          <p:cNvSpPr txBox="1"/>
          <p:nvPr/>
        </p:nvSpPr>
        <p:spPr>
          <a:xfrm>
            <a:off x="4457385" y="4959830"/>
            <a:ext cx="4956122" cy="519351"/>
          </a:xfrm>
          <a:prstGeom prst="roundRect">
            <a:avLst>
              <a:gd name="adj" fmla="val 50000"/>
            </a:avLst>
          </a:prstGeom>
          <a:solidFill>
            <a:schemeClr val="accent4"/>
          </a:solidFill>
        </p:spPr>
        <p:txBody>
          <a:bodyPr wrap="square">
            <a:spAutoFit/>
          </a:bodyPr>
          <a:lstStyle/>
          <a:p>
            <a:pPr algn="ctr">
              <a:spcAft>
                <a:spcPts val="600"/>
              </a:spcAft>
            </a:pPr>
            <a:r>
              <a:rPr lang="en-US" sz="1800">
                <a:solidFill>
                  <a:schemeClr val="bg1"/>
                </a:solidFill>
                <a:latin typeface="Basier Circle"/>
              </a:rPr>
              <a:t>globalkidneycarepodcast.transistor.fm</a:t>
            </a:r>
            <a:endParaRPr lang="LID4096">
              <a:solidFill>
                <a:schemeClr val="bg1"/>
              </a:solidFill>
            </a:endParaRPr>
          </a:p>
        </p:txBody>
      </p:sp>
      <p:sp>
        <p:nvSpPr>
          <p:cNvPr id="23" name="Rectangle 22">
            <a:extLst>
              <a:ext uri="{FF2B5EF4-FFF2-40B4-BE49-F238E27FC236}">
                <a16:creationId xmlns:a16="http://schemas.microsoft.com/office/drawing/2014/main" id="{AC767B47-2B32-2CE9-B19D-4000B5C2B03E}"/>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4" name="Picture 23">
            <a:extLst>
              <a:ext uri="{FF2B5EF4-FFF2-40B4-BE49-F238E27FC236}">
                <a16:creationId xmlns:a16="http://schemas.microsoft.com/office/drawing/2014/main" id="{64FC4AD5-5F87-CCFA-F1B4-F40B79701264}"/>
              </a:ext>
            </a:extLst>
          </p:cNvPr>
          <p:cNvPicPr>
            <a:picLocks noChangeAspect="1"/>
          </p:cNvPicPr>
          <p:nvPr/>
        </p:nvPicPr>
        <p:blipFill>
          <a:blip r:embed="rId8"/>
          <a:srcRect/>
          <a:stretch/>
        </p:blipFill>
        <p:spPr>
          <a:xfrm>
            <a:off x="9522516" y="315465"/>
            <a:ext cx="2669484" cy="1014404"/>
          </a:xfrm>
          <a:prstGeom prst="rect">
            <a:avLst/>
          </a:prstGeom>
        </p:spPr>
      </p:pic>
      <p:sp>
        <p:nvSpPr>
          <p:cNvPr id="12" name="Date Placeholder 11">
            <a:extLst>
              <a:ext uri="{FF2B5EF4-FFF2-40B4-BE49-F238E27FC236}">
                <a16:creationId xmlns:a16="http://schemas.microsoft.com/office/drawing/2014/main" id="{6B6CFD28-60BB-914E-4B1F-AE7A454AE136}"/>
              </a:ext>
            </a:extLst>
          </p:cNvPr>
          <p:cNvSpPr>
            <a:spLocks noGrp="1"/>
          </p:cNvSpPr>
          <p:nvPr>
            <p:ph type="dt" sz="half" idx="2"/>
          </p:nvPr>
        </p:nvSpPr>
        <p:spPr/>
        <p:txBody>
          <a:bodyPr/>
          <a:lstStyle/>
          <a:p>
            <a:fld id="{F4702BDF-C24D-4680-8E41-C795256C9227}" type="datetime6">
              <a:rPr lang="en-GB" smtClean="0"/>
              <a:t>October 23</a:t>
            </a:fld>
            <a:endParaRPr lang="en-US"/>
          </a:p>
        </p:txBody>
      </p:sp>
      <p:sp>
        <p:nvSpPr>
          <p:cNvPr id="13" name="Footer Placeholder 12">
            <a:extLst>
              <a:ext uri="{FF2B5EF4-FFF2-40B4-BE49-F238E27FC236}">
                <a16:creationId xmlns:a16="http://schemas.microsoft.com/office/drawing/2014/main" id="{F1B8FE69-C627-9D7E-2C37-7E44FF3AD660}"/>
              </a:ext>
            </a:extLst>
          </p:cNvPr>
          <p:cNvSpPr>
            <a:spLocks noGrp="1"/>
          </p:cNvSpPr>
          <p:nvPr>
            <p:ph type="ftr" sz="quarter" idx="3"/>
          </p:nvPr>
        </p:nvSpPr>
        <p:spPr/>
        <p:txBody>
          <a:bodyPr/>
          <a:lstStyle/>
          <a:p>
            <a:r>
              <a:rPr lang="en-US"/>
              <a:t>International Society of Nephrology</a:t>
            </a:r>
          </a:p>
        </p:txBody>
      </p:sp>
      <p:sp>
        <p:nvSpPr>
          <p:cNvPr id="14" name="Slide Number Placeholder 13">
            <a:extLst>
              <a:ext uri="{FF2B5EF4-FFF2-40B4-BE49-F238E27FC236}">
                <a16:creationId xmlns:a16="http://schemas.microsoft.com/office/drawing/2014/main" id="{5F24655C-0A2D-A4A2-E4F5-793F498FCFB2}"/>
              </a:ext>
            </a:extLst>
          </p:cNvPr>
          <p:cNvSpPr>
            <a:spLocks noGrp="1"/>
          </p:cNvSpPr>
          <p:nvPr>
            <p:ph type="sldNum" sz="quarter" idx="4"/>
          </p:nvPr>
        </p:nvSpPr>
        <p:spPr/>
        <p:txBody>
          <a:bodyPr/>
          <a:lstStyle/>
          <a:p>
            <a:fld id="{4A9CEFBC-9863-BD47-BA2B-008170C231CB}" type="slidenum">
              <a:rPr lang="en-US" smtClean="0"/>
              <a:pPr/>
              <a:t>29</a:t>
            </a:fld>
            <a:endParaRPr lang="en-US"/>
          </a:p>
        </p:txBody>
      </p:sp>
      <p:sp>
        <p:nvSpPr>
          <p:cNvPr id="36" name="TextBox 35">
            <a:extLst>
              <a:ext uri="{FF2B5EF4-FFF2-40B4-BE49-F238E27FC236}">
                <a16:creationId xmlns:a16="http://schemas.microsoft.com/office/drawing/2014/main" id="{42A3DAFA-3631-4810-C852-E97B0688F1D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grpSp>
        <p:nvGrpSpPr>
          <p:cNvPr id="7" name="Group 6">
            <a:extLst>
              <a:ext uri="{FF2B5EF4-FFF2-40B4-BE49-F238E27FC236}">
                <a16:creationId xmlns:a16="http://schemas.microsoft.com/office/drawing/2014/main" id="{55AEF870-EDE2-6DF0-5738-1322B8ABFA30}"/>
              </a:ext>
            </a:extLst>
          </p:cNvPr>
          <p:cNvGrpSpPr/>
          <p:nvPr/>
        </p:nvGrpSpPr>
        <p:grpSpPr>
          <a:xfrm>
            <a:off x="6228358" y="2725138"/>
            <a:ext cx="1687612" cy="462167"/>
            <a:chOff x="5386112" y="1270490"/>
            <a:chExt cx="1687612" cy="462167"/>
          </a:xfrm>
        </p:grpSpPr>
        <p:pic>
          <p:nvPicPr>
            <p:cNvPr id="3" name="Image 49">
              <a:extLst>
                <a:ext uri="{FF2B5EF4-FFF2-40B4-BE49-F238E27FC236}">
                  <a16:creationId xmlns:a16="http://schemas.microsoft.com/office/drawing/2014/main" id="{62073167-2EFD-2A4D-33E9-5767C3026376}"/>
                </a:ext>
              </a:extLst>
            </p:cNvPr>
            <p:cNvPicPr>
              <a:picLocks noChangeAspect="1"/>
            </p:cNvPicPr>
            <p:nvPr/>
          </p:nvPicPr>
          <p:blipFill>
            <a:blip r:embed="rId9"/>
            <a:srcRect/>
            <a:stretch/>
          </p:blipFill>
          <p:spPr>
            <a:xfrm>
              <a:off x="5386112" y="1270490"/>
              <a:ext cx="462167" cy="462167"/>
            </a:xfrm>
            <a:prstGeom prst="rect">
              <a:avLst/>
            </a:prstGeom>
          </p:spPr>
        </p:pic>
        <p:sp>
          <p:nvSpPr>
            <p:cNvPr id="4" name="ZoneTexte 52">
              <a:extLst>
                <a:ext uri="{FF2B5EF4-FFF2-40B4-BE49-F238E27FC236}">
                  <a16:creationId xmlns:a16="http://schemas.microsoft.com/office/drawing/2014/main" id="{9EF4EFEF-2A35-DF54-E219-BB4FD3E4BA46}"/>
                </a:ext>
              </a:extLst>
            </p:cNvPr>
            <p:cNvSpPr txBox="1"/>
            <p:nvPr/>
          </p:nvSpPr>
          <p:spPr>
            <a:xfrm>
              <a:off x="5860442" y="1318115"/>
              <a:ext cx="1213282" cy="400110"/>
            </a:xfrm>
            <a:prstGeom prst="rect">
              <a:avLst/>
            </a:prstGeom>
            <a:noFill/>
          </p:spPr>
          <p:txBody>
            <a:bodyPr wrap="square" rtlCol="0">
              <a:spAutoFit/>
            </a:bodyPr>
            <a:lstStyle>
              <a:defPPr>
                <a:defRPr lang="en-US"/>
              </a:defPPr>
              <a:lvl1pPr>
                <a:defRPr sz="1600">
                  <a:solidFill>
                    <a:schemeClr val="accent1"/>
                  </a:solidFill>
                </a:defRPr>
              </a:lvl1pPr>
            </a:lstStyle>
            <a:p>
              <a:r>
                <a:rPr lang="fr-BE" sz="2000">
                  <a:solidFill>
                    <a:schemeClr val="tx1"/>
                  </a:solidFill>
                </a:rPr>
                <a:t>Spotify</a:t>
              </a:r>
            </a:p>
          </p:txBody>
        </p:sp>
      </p:grpSp>
      <p:pic>
        <p:nvPicPr>
          <p:cNvPr id="6" name="Picture 5">
            <a:extLst>
              <a:ext uri="{FF2B5EF4-FFF2-40B4-BE49-F238E27FC236}">
                <a16:creationId xmlns:a16="http://schemas.microsoft.com/office/drawing/2014/main" id="{B6445FDC-3D7E-8D31-4641-F1EB1ECE1502}"/>
              </a:ext>
            </a:extLst>
          </p:cNvPr>
          <p:cNvPicPr>
            <a:picLocks noChangeAspect="1"/>
          </p:cNvPicPr>
          <p:nvPr/>
        </p:nvPicPr>
        <p:blipFill>
          <a:blip r:embed="rId10"/>
          <a:srcRect/>
          <a:stretch/>
        </p:blipFill>
        <p:spPr>
          <a:xfrm>
            <a:off x="671376" y="1513697"/>
            <a:ext cx="2413233" cy="45972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hlinkClick r:id="rId3"/>
            <a:extLst>
              <a:ext uri="{FF2B5EF4-FFF2-40B4-BE49-F238E27FC236}">
                <a16:creationId xmlns:a16="http://schemas.microsoft.com/office/drawing/2014/main" id="{2A8E8772-71F9-74AF-CCAE-24106E7203C8}"/>
              </a:ext>
            </a:extLst>
          </p:cNvPr>
          <p:cNvPicPr>
            <a:picLocks noChangeAspect="1"/>
          </p:cNvPicPr>
          <p:nvPr/>
        </p:nvPicPr>
        <p:blipFill>
          <a:blip r:embed="rId4">
            <a:alphaModFix amt="20000"/>
          </a:blip>
          <a:stretch>
            <a:fillRect/>
          </a:stretch>
        </p:blipFill>
        <p:spPr>
          <a:xfrm>
            <a:off x="-635487" y="1345802"/>
            <a:ext cx="12662646" cy="4613673"/>
          </a:xfrm>
          <a:prstGeom prst="rect">
            <a:avLst/>
          </a:prstGeom>
        </p:spPr>
      </p:pic>
      <p:grpSp>
        <p:nvGrpSpPr>
          <p:cNvPr id="18434" name="Group 4">
            <a:extLst>
              <a:ext uri="{FF2B5EF4-FFF2-40B4-BE49-F238E27FC236}">
                <a16:creationId xmlns:a16="http://schemas.microsoft.com/office/drawing/2014/main" id="{6D4D2E70-0A88-175B-CC8A-C4E9B1200239}"/>
              </a:ext>
            </a:extLst>
          </p:cNvPr>
          <p:cNvGrpSpPr>
            <a:grpSpLocks/>
          </p:cNvGrpSpPr>
          <p:nvPr/>
        </p:nvGrpSpPr>
        <p:grpSpPr bwMode="auto">
          <a:xfrm>
            <a:off x="-539750" y="842963"/>
            <a:ext cx="12663488" cy="4795837"/>
            <a:chOff x="0" y="1260830"/>
            <a:chExt cx="12662646" cy="4796737"/>
          </a:xfrm>
        </p:grpSpPr>
        <p:sp>
          <p:nvSpPr>
            <p:cNvPr id="18443" name="Picture 33">
              <a:hlinkClick r:id="rId3"/>
              <a:extLst>
                <a:ext uri="{FF2B5EF4-FFF2-40B4-BE49-F238E27FC236}">
                  <a16:creationId xmlns:a16="http://schemas.microsoft.com/office/drawing/2014/main" id="{FBD103CA-9F1A-6597-A945-0F33EA44788C}"/>
                </a:ext>
              </a:extLst>
            </p:cNvPr>
            <p:cNvSpPr>
              <a:spLocks noChangeAspect="1" noChangeArrowheads="1"/>
            </p:cNvSpPr>
            <p:nvPr/>
          </p:nvSpPr>
          <p:spPr bwMode="auto">
            <a:xfrm>
              <a:off x="0" y="1443894"/>
              <a:ext cx="12662646" cy="46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8444" name="Picture 3">
              <a:extLst>
                <a:ext uri="{FF2B5EF4-FFF2-40B4-BE49-F238E27FC236}">
                  <a16:creationId xmlns:a16="http://schemas.microsoft.com/office/drawing/2014/main" id="{A9730790-7A78-5DA3-7B12-2F850923F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540" y="2833455"/>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2">
              <a:extLst>
                <a:ext uri="{FF2B5EF4-FFF2-40B4-BE49-F238E27FC236}">
                  <a16:creationId xmlns:a16="http://schemas.microsoft.com/office/drawing/2014/main" id="{2C0B5F36-4448-6F98-7AC8-49E9CF0C4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440" y="4252602"/>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3">
              <a:extLst>
                <a:ext uri="{FF2B5EF4-FFF2-40B4-BE49-F238E27FC236}">
                  <a16:creationId xmlns:a16="http://schemas.microsoft.com/office/drawing/2014/main" id="{2176D91F-49D5-DAAA-D710-26BFC7307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335785"/>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6">
              <a:extLst>
                <a:ext uri="{FF2B5EF4-FFF2-40B4-BE49-F238E27FC236}">
                  <a16:creationId xmlns:a16="http://schemas.microsoft.com/office/drawing/2014/main" id="{F3463AFA-4F1E-1E92-5F8E-49B679A17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7189" y="1751756"/>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7">
              <a:extLst>
                <a:ext uri="{FF2B5EF4-FFF2-40B4-BE49-F238E27FC236}">
                  <a16:creationId xmlns:a16="http://schemas.microsoft.com/office/drawing/2014/main" id="{3EE2DD44-3321-E87E-F6CD-7C8BD99ED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9652" y="3750730"/>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32">
              <a:extLst>
                <a:ext uri="{FF2B5EF4-FFF2-40B4-BE49-F238E27FC236}">
                  <a16:creationId xmlns:a16="http://schemas.microsoft.com/office/drawing/2014/main" id="{481EEC88-B144-A461-A0EC-46EA8A885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195" y="2571845"/>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34">
              <a:extLst>
                <a:ext uri="{FF2B5EF4-FFF2-40B4-BE49-F238E27FC236}">
                  <a16:creationId xmlns:a16="http://schemas.microsoft.com/office/drawing/2014/main" id="{CC10860A-3D04-82D4-6C75-FB9B79BD9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867" y="2098549"/>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36">
              <a:extLst>
                <a:ext uri="{FF2B5EF4-FFF2-40B4-BE49-F238E27FC236}">
                  <a16:creationId xmlns:a16="http://schemas.microsoft.com/office/drawing/2014/main" id="{545E6906-13BC-3687-AD71-132D437E38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9454" y="3382589"/>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37">
              <a:extLst>
                <a:ext uri="{FF2B5EF4-FFF2-40B4-BE49-F238E27FC236}">
                  <a16:creationId xmlns:a16="http://schemas.microsoft.com/office/drawing/2014/main" id="{B36EC0F5-D31D-4624-AB69-EA32E4DBC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828" y="1260830"/>
              <a:ext cx="497983" cy="7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itle 1">
            <a:extLst>
              <a:ext uri="{FF2B5EF4-FFF2-40B4-BE49-F238E27FC236}">
                <a16:creationId xmlns:a16="http://schemas.microsoft.com/office/drawing/2014/main" id="{0B714121-8EE1-3272-46AF-779FFCDEE2A9}"/>
              </a:ext>
            </a:extLst>
          </p:cNvPr>
          <p:cNvSpPr>
            <a:spLocks noGrp="1" noChangeArrowheads="1"/>
          </p:cNvSpPr>
          <p:nvPr>
            <p:ph type="title"/>
          </p:nvPr>
        </p:nvSpPr>
        <p:spPr/>
        <p:txBody>
          <a:bodyPr/>
          <a:lstStyle/>
          <a:p>
            <a:r>
              <a:rPr lang="fr-BE" altLang="LID4096"/>
              <a:t>VISION</a:t>
            </a:r>
            <a:endParaRPr lang="LID4096" altLang="LID4096"/>
          </a:p>
        </p:txBody>
      </p:sp>
      <p:sp>
        <p:nvSpPr>
          <p:cNvPr id="18439" name="Picture 25">
            <a:extLst>
              <a:ext uri="{FF2B5EF4-FFF2-40B4-BE49-F238E27FC236}">
                <a16:creationId xmlns:a16="http://schemas.microsoft.com/office/drawing/2014/main" id="{AD3834B7-6F8E-AB97-FCAE-D92E4D5B6977}"/>
              </a:ext>
            </a:extLst>
          </p:cNvPr>
          <p:cNvSpPr>
            <a:spLocks noChangeAspect="1" noChangeArrowheads="1"/>
          </p:cNvSpPr>
          <p:nvPr/>
        </p:nvSpPr>
        <p:spPr bwMode="auto">
          <a:xfrm>
            <a:off x="11498263" y="6280150"/>
            <a:ext cx="625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 name="Date Placeholder 5">
            <a:extLst>
              <a:ext uri="{FF2B5EF4-FFF2-40B4-BE49-F238E27FC236}">
                <a16:creationId xmlns:a16="http://schemas.microsoft.com/office/drawing/2014/main" id="{94871B57-C2D1-E2D5-C1C4-3F53AC9EB26E}"/>
              </a:ext>
            </a:extLst>
          </p:cNvPr>
          <p:cNvSpPr>
            <a:spLocks noGrp="1"/>
          </p:cNvSpPr>
          <p:nvPr>
            <p:ph type="dt" sz="half" idx="2"/>
          </p:nvPr>
        </p:nvSpPr>
        <p:spPr/>
        <p:txBody>
          <a:bodyPr/>
          <a:lstStyle/>
          <a:p>
            <a:fld id="{CB0D56D8-46ED-4C1B-8DDD-9B0BFD1111B6}" type="datetime6">
              <a:rPr lang="en-GB" smtClean="0"/>
              <a:t>October 23</a:t>
            </a:fld>
            <a:endParaRPr lang="en-US"/>
          </a:p>
        </p:txBody>
      </p:sp>
      <p:sp>
        <p:nvSpPr>
          <p:cNvPr id="7" name="Footer Placeholder 6">
            <a:extLst>
              <a:ext uri="{FF2B5EF4-FFF2-40B4-BE49-F238E27FC236}">
                <a16:creationId xmlns:a16="http://schemas.microsoft.com/office/drawing/2014/main" id="{22A2217E-315C-0B1F-DE72-38F107B00CF3}"/>
              </a:ext>
            </a:extLst>
          </p:cNvPr>
          <p:cNvSpPr>
            <a:spLocks noGrp="1"/>
          </p:cNvSpPr>
          <p:nvPr>
            <p:ph type="ftr" sz="quarter" idx="3"/>
          </p:nvPr>
        </p:nvSpPr>
        <p:spPr/>
        <p:txBody>
          <a:bodyPr/>
          <a:lstStyle/>
          <a:p>
            <a:r>
              <a:rPr lang="en-US"/>
              <a:t>International Society of Nephrology</a:t>
            </a:r>
          </a:p>
        </p:txBody>
      </p:sp>
      <p:sp>
        <p:nvSpPr>
          <p:cNvPr id="8" name="Slide Number Placeholder 7">
            <a:extLst>
              <a:ext uri="{FF2B5EF4-FFF2-40B4-BE49-F238E27FC236}">
                <a16:creationId xmlns:a16="http://schemas.microsoft.com/office/drawing/2014/main" id="{669F337F-0A79-43B0-349C-D986E040D9FC}"/>
              </a:ext>
            </a:extLst>
          </p:cNvPr>
          <p:cNvSpPr>
            <a:spLocks noGrp="1"/>
          </p:cNvSpPr>
          <p:nvPr>
            <p:ph type="sldNum" sz="quarter" idx="4"/>
          </p:nvPr>
        </p:nvSpPr>
        <p:spPr/>
        <p:txBody>
          <a:bodyPr/>
          <a:lstStyle/>
          <a:p>
            <a:fld id="{4A9CEFBC-9863-BD47-BA2B-008170C231CB}" type="slidenum">
              <a:rPr lang="en-US" smtClean="0"/>
              <a:pPr/>
              <a:t>3</a:t>
            </a:fld>
            <a:endParaRPr lang="en-US"/>
          </a:p>
        </p:txBody>
      </p:sp>
      <p:sp>
        <p:nvSpPr>
          <p:cNvPr id="9" name="TextBox 8">
            <a:extLst>
              <a:ext uri="{FF2B5EF4-FFF2-40B4-BE49-F238E27FC236}">
                <a16:creationId xmlns:a16="http://schemas.microsoft.com/office/drawing/2014/main" id="{A5C5E3D8-9FF5-8F95-AAC0-29F07733CE56}"/>
              </a:ext>
            </a:extLst>
          </p:cNvPr>
          <p:cNvSpPr txBox="1"/>
          <p:nvPr/>
        </p:nvSpPr>
        <p:spPr>
          <a:xfrm>
            <a:off x="7168880" y="6609091"/>
            <a:ext cx="609462" cy="261610"/>
          </a:xfrm>
          <a:prstGeom prst="rect">
            <a:avLst/>
          </a:prstGeom>
          <a:noFill/>
        </p:spPr>
        <p:txBody>
          <a:bodyPr wrap="none" rtlCol="0">
            <a:spAutoFit/>
          </a:bodyPr>
          <a:lstStyle/>
          <a:p>
            <a:r>
              <a:rPr lang="fr-BE" sz="1050">
                <a:solidFill>
                  <a:srgbClr val="EF7962"/>
                </a:solidFill>
              </a:rPr>
              <a:t>- About</a:t>
            </a:r>
            <a:endParaRPr lang="LID4096" sz="1050">
              <a:solidFill>
                <a:srgbClr val="EF7962"/>
              </a:solidFill>
            </a:endParaRPr>
          </a:p>
        </p:txBody>
      </p:sp>
      <p:grpSp>
        <p:nvGrpSpPr>
          <p:cNvPr id="18440" name="Group 5">
            <a:extLst>
              <a:ext uri="{FF2B5EF4-FFF2-40B4-BE49-F238E27FC236}">
                <a16:creationId xmlns:a16="http://schemas.microsoft.com/office/drawing/2014/main" id="{312D80C6-3EAA-808D-B4D4-F3BEF8AB1C65}"/>
              </a:ext>
            </a:extLst>
          </p:cNvPr>
          <p:cNvGrpSpPr>
            <a:grpSpLocks/>
          </p:cNvGrpSpPr>
          <p:nvPr/>
        </p:nvGrpSpPr>
        <p:grpSpPr bwMode="auto">
          <a:xfrm>
            <a:off x="4038600" y="4336184"/>
            <a:ext cx="3933825" cy="1943100"/>
            <a:chOff x="4038600" y="4557908"/>
            <a:chExt cx="3933118" cy="1942367"/>
          </a:xfrm>
        </p:grpSpPr>
        <p:sp>
          <p:nvSpPr>
            <p:cNvPr id="18441" name="TextBox 18">
              <a:hlinkClick r:id="rId3"/>
              <a:extLst>
                <a:ext uri="{FF2B5EF4-FFF2-40B4-BE49-F238E27FC236}">
                  <a16:creationId xmlns:a16="http://schemas.microsoft.com/office/drawing/2014/main" id="{84D1F5A6-2797-423F-31FF-963656A18CBA}"/>
                </a:ext>
              </a:extLst>
            </p:cNvPr>
            <p:cNvSpPr txBox="1">
              <a:spLocks noChangeArrowheads="1"/>
            </p:cNvSpPr>
            <p:nvPr/>
          </p:nvSpPr>
          <p:spPr bwMode="auto">
            <a:xfrm>
              <a:off x="4942679" y="4557908"/>
              <a:ext cx="21249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sz="2800">
                  <a:solidFill>
                    <a:srgbClr val="3DA8AA"/>
                  </a:solidFill>
                  <a:latin typeface="Arial" panose="020B0604020202020204" pitchFamily="34" charset="0"/>
                  <a:cs typeface="Arial" panose="020B0604020202020204" pitchFamily="34" charset="0"/>
                </a:rPr>
                <a:t>OUR VISION </a:t>
              </a:r>
            </a:p>
          </p:txBody>
        </p:sp>
        <p:sp>
          <p:nvSpPr>
            <p:cNvPr id="29" name="TextBox 28">
              <a:extLst>
                <a:ext uri="{FF2B5EF4-FFF2-40B4-BE49-F238E27FC236}">
                  <a16:creationId xmlns:a16="http://schemas.microsoft.com/office/drawing/2014/main" id="{71D20A5F-5F11-3FF8-BB1D-13B01EED51A0}"/>
                </a:ext>
              </a:extLst>
            </p:cNvPr>
            <p:cNvSpPr txBox="1"/>
            <p:nvPr/>
          </p:nvSpPr>
          <p:spPr>
            <a:xfrm>
              <a:off x="4038600" y="5138714"/>
              <a:ext cx="3933118" cy="1361561"/>
            </a:xfrm>
            <a:prstGeom prst="rect">
              <a:avLst/>
            </a:prstGeom>
            <a:noFill/>
          </p:spPr>
          <p:txBody>
            <a:bodyPr lIns="0" rIns="0">
              <a:spAutoFit/>
            </a:bodyPr>
            <a:lstStyle/>
            <a:p>
              <a:pPr algn="ctr" eaLnBrk="1" fontAlgn="auto" hangingPunct="1">
                <a:spcBef>
                  <a:spcPts val="0"/>
                </a:spcBef>
                <a:spcAft>
                  <a:spcPts val="0"/>
                </a:spcAft>
                <a:defRPr/>
              </a:pPr>
              <a:r>
                <a:rPr lang="en-US" sz="2400">
                  <a:cs typeface="Calibri" panose="020F0502020204030204" pitchFamily="34" charset="0"/>
                </a:rPr>
                <a:t>A future where </a:t>
              </a:r>
              <a:r>
                <a:rPr lang="en-US" sz="2400" b="1">
                  <a:solidFill>
                    <a:srgbClr val="001279"/>
                  </a:solidFill>
                  <a:cs typeface="Calibri" panose="020F0502020204030204" pitchFamily="34" charset="0"/>
                </a:rPr>
                <a:t>all people</a:t>
              </a:r>
              <a:r>
                <a:rPr lang="en-US" sz="2400">
                  <a:cs typeface="Calibri" panose="020F0502020204030204" pitchFamily="34" charset="0"/>
                </a:rPr>
                <a:t> have </a:t>
              </a:r>
            </a:p>
            <a:p>
              <a:pPr algn="ctr" eaLnBrk="1" fontAlgn="auto" hangingPunct="1">
                <a:spcBef>
                  <a:spcPts val="0"/>
                </a:spcBef>
                <a:spcAft>
                  <a:spcPts val="0"/>
                </a:spcAft>
                <a:defRPr/>
              </a:pPr>
              <a:r>
                <a:rPr lang="en-US" sz="2400">
                  <a:cs typeface="Calibri" panose="020F0502020204030204" pitchFamily="34" charset="0"/>
                </a:rPr>
                <a:t>equitable access to sustainable</a:t>
              </a:r>
            </a:p>
            <a:p>
              <a:pPr algn="ctr" eaLnBrk="1" fontAlgn="auto" hangingPunct="1">
                <a:spcBef>
                  <a:spcPts val="0"/>
                </a:spcBef>
                <a:spcAft>
                  <a:spcPts val="0"/>
                </a:spcAft>
                <a:defRPr/>
              </a:pPr>
              <a:r>
                <a:rPr lang="en-US" sz="2400" b="1">
                  <a:solidFill>
                    <a:srgbClr val="001279"/>
                  </a:solidFill>
                  <a:cs typeface="Calibri" panose="020F0502020204030204" pitchFamily="34" charset="0"/>
                </a:rPr>
                <a:t>kidney health.</a:t>
              </a:r>
            </a:p>
            <a:p>
              <a:pPr algn="just" eaLnBrk="1" fontAlgn="auto" hangingPunct="1">
                <a:spcBef>
                  <a:spcPts val="0"/>
                </a:spcBef>
                <a:spcAft>
                  <a:spcPts val="900"/>
                </a:spcAft>
                <a:defRPr/>
              </a:pPr>
              <a:endParaRPr lang="en-US" sz="1050" noProof="1">
                <a:solidFill>
                  <a:schemeClr val="tx1">
                    <a:lumMod val="65000"/>
                    <a:lumOff val="35000"/>
                  </a:schemeClr>
                </a:solidFill>
                <a:latin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1FDAF66-5597-95A3-3D15-1F586D687C27}"/>
              </a:ext>
            </a:extLst>
          </p:cNvPr>
          <p:cNvSpPr>
            <a:spLocks noGrp="1" noChangeArrowheads="1"/>
          </p:cNvSpPr>
          <p:nvPr>
            <p:ph type="title"/>
          </p:nvPr>
        </p:nvSpPr>
        <p:spPr/>
        <p:txBody>
          <a:bodyPr>
            <a:normAutofit fontScale="90000"/>
          </a:bodyPr>
          <a:lstStyle/>
          <a:p>
            <a:r>
              <a:rPr lang="fr-BE" altLang="LID4096"/>
              <a:t>OUR KEY COLLABORATORS IN EDUCATION</a:t>
            </a:r>
            <a:endParaRPr lang="LID4096" altLang="LID4096"/>
          </a:p>
        </p:txBody>
      </p:sp>
      <p:sp>
        <p:nvSpPr>
          <p:cNvPr id="65541" name="Picture 6">
            <a:extLst>
              <a:ext uri="{FF2B5EF4-FFF2-40B4-BE49-F238E27FC236}">
                <a16:creationId xmlns:a16="http://schemas.microsoft.com/office/drawing/2014/main" id="{F0E08D18-D304-3A04-3242-7B90FED3858B}"/>
              </a:ext>
            </a:extLst>
          </p:cNvPr>
          <p:cNvSpPr>
            <a:spLocks noChangeAspect="1" noChangeArrowheads="1"/>
          </p:cNvSpPr>
          <p:nvPr/>
        </p:nvSpPr>
        <p:spPr bwMode="auto">
          <a:xfrm>
            <a:off x="685800" y="3411428"/>
            <a:ext cx="137636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5544" name="Picture 7">
            <a:extLst>
              <a:ext uri="{FF2B5EF4-FFF2-40B4-BE49-F238E27FC236}">
                <a16:creationId xmlns:a16="http://schemas.microsoft.com/office/drawing/2014/main" id="{72493690-3C3D-590E-3514-3615A0064F1C}"/>
              </a:ext>
            </a:extLst>
          </p:cNvPr>
          <p:cNvSpPr>
            <a:spLocks noChangeAspect="1" noChangeArrowheads="1"/>
          </p:cNvSpPr>
          <p:nvPr/>
        </p:nvSpPr>
        <p:spPr bwMode="auto">
          <a:xfrm>
            <a:off x="4478338" y="3159015"/>
            <a:ext cx="103346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5545" name="Picture 11" descr="IHQ:Logos_Photos_ALL:01-TTS+Sections:TTS_seal_541.eps">
            <a:extLst>
              <a:ext uri="{FF2B5EF4-FFF2-40B4-BE49-F238E27FC236}">
                <a16:creationId xmlns:a16="http://schemas.microsoft.com/office/drawing/2014/main" id="{3668EC77-97C3-BD6F-189F-97A89F71CC7D}"/>
              </a:ext>
            </a:extLst>
          </p:cNvPr>
          <p:cNvSpPr>
            <a:spLocks noChangeAspect="1" noChangeArrowheads="1"/>
          </p:cNvSpPr>
          <p:nvPr/>
        </p:nvSpPr>
        <p:spPr bwMode="auto">
          <a:xfrm>
            <a:off x="6084888" y="323204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5546" name="Picture 4" descr="Image result for SLANH logo kidney">
            <a:extLst>
              <a:ext uri="{FF2B5EF4-FFF2-40B4-BE49-F238E27FC236}">
                <a16:creationId xmlns:a16="http://schemas.microsoft.com/office/drawing/2014/main" id="{2B888B8B-CE83-A8DE-2A08-53D1E93705A6}"/>
              </a:ext>
            </a:extLst>
          </p:cNvPr>
          <p:cNvSpPr>
            <a:spLocks noChangeAspect="1" noChangeArrowheads="1"/>
          </p:cNvSpPr>
          <p:nvPr/>
        </p:nvSpPr>
        <p:spPr bwMode="auto">
          <a:xfrm>
            <a:off x="9461500" y="3232040"/>
            <a:ext cx="18875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5549" name="Picture 10" descr="Image result for ISPD logo kidney">
            <a:extLst>
              <a:ext uri="{FF2B5EF4-FFF2-40B4-BE49-F238E27FC236}">
                <a16:creationId xmlns:a16="http://schemas.microsoft.com/office/drawing/2014/main" id="{A489DA92-6413-E047-76F9-A6F7872C8384}"/>
              </a:ext>
            </a:extLst>
          </p:cNvPr>
          <p:cNvSpPr>
            <a:spLocks noChangeAspect="1" noChangeArrowheads="1"/>
          </p:cNvSpPr>
          <p:nvPr/>
        </p:nvSpPr>
        <p:spPr bwMode="auto">
          <a:xfrm>
            <a:off x="2730500" y="323204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65551" name="Picture 21">
            <a:extLst>
              <a:ext uri="{FF2B5EF4-FFF2-40B4-BE49-F238E27FC236}">
                <a16:creationId xmlns:a16="http://schemas.microsoft.com/office/drawing/2014/main" id="{605A654B-7CDB-39F1-7137-FED4BB7CED41}"/>
              </a:ext>
            </a:extLst>
          </p:cNvPr>
          <p:cNvSpPr>
            <a:spLocks noChangeAspect="1" noChangeArrowheads="1"/>
          </p:cNvSpPr>
          <p:nvPr/>
        </p:nvSpPr>
        <p:spPr bwMode="auto">
          <a:xfrm>
            <a:off x="9204325" y="211138"/>
            <a:ext cx="2835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8" name="Picture 17" descr="Logo&#10;&#10;Description automatically generated">
            <a:extLst>
              <a:ext uri="{FF2B5EF4-FFF2-40B4-BE49-F238E27FC236}">
                <a16:creationId xmlns:a16="http://schemas.microsoft.com/office/drawing/2014/main" id="{4F0A52C3-8AB1-46C2-2CF9-7CA13620D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649" y="3914966"/>
            <a:ext cx="1164904" cy="1050324"/>
          </a:xfrm>
          <a:prstGeom prst="rect">
            <a:avLst/>
          </a:prstGeom>
        </p:spPr>
      </p:pic>
      <p:pic>
        <p:nvPicPr>
          <p:cNvPr id="19" name="Picture 18">
            <a:extLst>
              <a:ext uri="{FF2B5EF4-FFF2-40B4-BE49-F238E27FC236}">
                <a16:creationId xmlns:a16="http://schemas.microsoft.com/office/drawing/2014/main" id="{532ABF8A-889A-100F-0C9C-191781F657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34094" y="2712038"/>
            <a:ext cx="1267886" cy="829736"/>
          </a:xfrm>
          <a:prstGeom prst="rect">
            <a:avLst/>
          </a:prstGeom>
        </p:spPr>
      </p:pic>
      <p:pic>
        <p:nvPicPr>
          <p:cNvPr id="20" name="Picture 2" descr="Image result for cochrane logo kidney">
            <a:extLst>
              <a:ext uri="{FF2B5EF4-FFF2-40B4-BE49-F238E27FC236}">
                <a16:creationId xmlns:a16="http://schemas.microsoft.com/office/drawing/2014/main" id="{8E85F2E1-6434-A54D-09BA-3A9E7208F23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08130" y="1414768"/>
            <a:ext cx="2507724" cy="611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61EFBCB-1C38-EB68-37BA-C1AD5F48B9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5127" y="2401188"/>
            <a:ext cx="1033395" cy="1280908"/>
          </a:xfrm>
          <a:prstGeom prst="rect">
            <a:avLst/>
          </a:prstGeom>
        </p:spPr>
      </p:pic>
      <p:pic>
        <p:nvPicPr>
          <p:cNvPr id="23" name="Picture 22" descr="IHQ:Logos_Photos_ALL:01-TTS+Sections:TTS_seal_541.eps">
            <a:extLst>
              <a:ext uri="{FF2B5EF4-FFF2-40B4-BE49-F238E27FC236}">
                <a16:creationId xmlns:a16="http://schemas.microsoft.com/office/drawing/2014/main" id="{458BEBCA-DEF5-9906-F4FB-56C9229F3C95}"/>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502525" y="5183968"/>
            <a:ext cx="1078875" cy="1080000"/>
          </a:xfrm>
          <a:prstGeom prst="rect">
            <a:avLst/>
          </a:prstGeom>
          <a:noFill/>
          <a:ln>
            <a:noFill/>
          </a:ln>
        </p:spPr>
      </p:pic>
      <p:pic>
        <p:nvPicPr>
          <p:cNvPr id="26" name="Picture 8" descr="Image result for DOPPS logo kidney">
            <a:extLst>
              <a:ext uri="{FF2B5EF4-FFF2-40B4-BE49-F238E27FC236}">
                <a16:creationId xmlns:a16="http://schemas.microsoft.com/office/drawing/2014/main" id="{051C04FB-4E5D-13A3-9EFD-F58E047A11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97545" y="1467580"/>
            <a:ext cx="2507724" cy="6370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ISPD logo kidney">
            <a:extLst>
              <a:ext uri="{FF2B5EF4-FFF2-40B4-BE49-F238E27FC236}">
                <a16:creationId xmlns:a16="http://schemas.microsoft.com/office/drawing/2014/main" id="{10D248A6-4387-EF7C-044D-E10FB3A981B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50613" y="248450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7BBFA1A-F3C5-0312-118A-9C190F7854A0}"/>
              </a:ext>
            </a:extLst>
          </p:cNvPr>
          <p:cNvSpPr/>
          <p:nvPr/>
        </p:nvSpPr>
        <p:spPr>
          <a:xfrm>
            <a:off x="9685338" y="85725"/>
            <a:ext cx="2354262" cy="11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0" name="Picture 29">
            <a:extLst>
              <a:ext uri="{FF2B5EF4-FFF2-40B4-BE49-F238E27FC236}">
                <a16:creationId xmlns:a16="http://schemas.microsoft.com/office/drawing/2014/main" id="{522A6B5E-5B61-2E6F-0587-5E3AF56FCD0F}"/>
              </a:ext>
            </a:extLst>
          </p:cNvPr>
          <p:cNvPicPr>
            <a:picLocks noChangeAspect="1"/>
          </p:cNvPicPr>
          <p:nvPr/>
        </p:nvPicPr>
        <p:blipFill>
          <a:blip r:embed="rId10"/>
          <a:srcRect/>
          <a:stretch/>
        </p:blipFill>
        <p:spPr>
          <a:xfrm>
            <a:off x="9522516" y="315465"/>
            <a:ext cx="2669484" cy="1014404"/>
          </a:xfrm>
          <a:prstGeom prst="rect">
            <a:avLst/>
          </a:prstGeom>
        </p:spPr>
      </p:pic>
      <p:sp>
        <p:nvSpPr>
          <p:cNvPr id="7" name="Date Placeholder 6">
            <a:extLst>
              <a:ext uri="{FF2B5EF4-FFF2-40B4-BE49-F238E27FC236}">
                <a16:creationId xmlns:a16="http://schemas.microsoft.com/office/drawing/2014/main" id="{50AA0FB1-A108-8F27-33DD-9A3ECE7B4E95}"/>
              </a:ext>
            </a:extLst>
          </p:cNvPr>
          <p:cNvSpPr>
            <a:spLocks noGrp="1"/>
          </p:cNvSpPr>
          <p:nvPr>
            <p:ph type="dt" sz="half" idx="2"/>
          </p:nvPr>
        </p:nvSpPr>
        <p:spPr/>
        <p:txBody>
          <a:bodyPr/>
          <a:lstStyle/>
          <a:p>
            <a:fld id="{3F817317-B2E1-4308-99E8-EF0466F76306}" type="datetime6">
              <a:rPr lang="en-GB" smtClean="0"/>
              <a:t>October 23</a:t>
            </a:fld>
            <a:endParaRPr lang="en-US"/>
          </a:p>
        </p:txBody>
      </p:sp>
      <p:sp>
        <p:nvSpPr>
          <p:cNvPr id="8" name="Footer Placeholder 7">
            <a:extLst>
              <a:ext uri="{FF2B5EF4-FFF2-40B4-BE49-F238E27FC236}">
                <a16:creationId xmlns:a16="http://schemas.microsoft.com/office/drawing/2014/main" id="{F7C0779F-403D-7A5F-2FBA-7CD469367764}"/>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BB7595F5-A493-1198-9FA1-CE9E02E7C5CC}"/>
              </a:ext>
            </a:extLst>
          </p:cNvPr>
          <p:cNvSpPr>
            <a:spLocks noGrp="1"/>
          </p:cNvSpPr>
          <p:nvPr>
            <p:ph type="sldNum" sz="quarter" idx="4"/>
          </p:nvPr>
        </p:nvSpPr>
        <p:spPr/>
        <p:txBody>
          <a:bodyPr/>
          <a:lstStyle/>
          <a:p>
            <a:fld id="{4A9CEFBC-9863-BD47-BA2B-008170C231CB}" type="slidenum">
              <a:rPr lang="en-US" smtClean="0"/>
              <a:pPr/>
              <a:t>30</a:t>
            </a:fld>
            <a:endParaRPr lang="en-US"/>
          </a:p>
        </p:txBody>
      </p:sp>
      <p:sp>
        <p:nvSpPr>
          <p:cNvPr id="35" name="TextBox 34">
            <a:extLst>
              <a:ext uri="{FF2B5EF4-FFF2-40B4-BE49-F238E27FC236}">
                <a16:creationId xmlns:a16="http://schemas.microsoft.com/office/drawing/2014/main" id="{5404997D-5F66-A078-4BD2-FA8CCD81E108}"/>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3" name="Picture 2" descr="Logo">
            <a:extLst>
              <a:ext uri="{FF2B5EF4-FFF2-40B4-BE49-F238E27FC236}">
                <a16:creationId xmlns:a16="http://schemas.microsoft.com/office/drawing/2014/main" id="{F57C281B-3FA8-3B56-AAEA-C1546B2B4F04}"/>
              </a:ext>
            </a:extLst>
          </p:cNvPr>
          <p:cNvPicPr>
            <a:picLocks noChangeAspect="1"/>
          </p:cNvPicPr>
          <p:nvPr/>
        </p:nvPicPr>
        <p:blipFill>
          <a:blip r:embed="rId11"/>
          <a:stretch>
            <a:fillRect/>
          </a:stretch>
        </p:blipFill>
        <p:spPr>
          <a:xfrm>
            <a:off x="7587638" y="5356595"/>
            <a:ext cx="2146682" cy="637376"/>
          </a:xfrm>
          <a:prstGeom prst="rect">
            <a:avLst/>
          </a:prstGeom>
        </p:spPr>
      </p:pic>
      <p:pic>
        <p:nvPicPr>
          <p:cNvPr id="4" name="Picture 3" descr="A picture containing text, logo, font, symbol&#10;&#10;Description automatically generated">
            <a:extLst>
              <a:ext uri="{FF2B5EF4-FFF2-40B4-BE49-F238E27FC236}">
                <a16:creationId xmlns:a16="http://schemas.microsoft.com/office/drawing/2014/main" id="{F95E45D5-2114-7D25-CE4F-63AC6BB6C012}"/>
              </a:ext>
            </a:extLst>
          </p:cNvPr>
          <p:cNvPicPr>
            <a:picLocks noChangeAspect="1"/>
          </p:cNvPicPr>
          <p:nvPr/>
        </p:nvPicPr>
        <p:blipFill>
          <a:blip r:embed="rId12"/>
          <a:stretch>
            <a:fillRect/>
          </a:stretch>
        </p:blipFill>
        <p:spPr>
          <a:xfrm>
            <a:off x="2427953" y="3900378"/>
            <a:ext cx="1201134" cy="1079500"/>
          </a:xfrm>
          <a:prstGeom prst="rect">
            <a:avLst/>
          </a:prstGeom>
        </p:spPr>
      </p:pic>
      <p:pic>
        <p:nvPicPr>
          <p:cNvPr id="6" name="Picture 5" descr="A picture containing text, font, graphics, graphic design&#10;&#10;Description automatically generated">
            <a:extLst>
              <a:ext uri="{FF2B5EF4-FFF2-40B4-BE49-F238E27FC236}">
                <a16:creationId xmlns:a16="http://schemas.microsoft.com/office/drawing/2014/main" id="{014394F2-1A07-0BC3-D206-31BC23ADE1A2}"/>
              </a:ext>
            </a:extLst>
          </p:cNvPr>
          <p:cNvPicPr>
            <a:picLocks noChangeAspect="1"/>
          </p:cNvPicPr>
          <p:nvPr/>
        </p:nvPicPr>
        <p:blipFill>
          <a:blip r:embed="rId13"/>
          <a:stretch>
            <a:fillRect/>
          </a:stretch>
        </p:blipFill>
        <p:spPr>
          <a:xfrm>
            <a:off x="4508130" y="5462201"/>
            <a:ext cx="2335543" cy="526424"/>
          </a:xfrm>
          <a:prstGeom prst="rect">
            <a:avLst/>
          </a:prstGeom>
        </p:spPr>
      </p:pic>
      <p:pic>
        <p:nvPicPr>
          <p:cNvPr id="11" name="Picture 10" descr="A picture containing graphics, clipart, logo, font&#10;&#10;Description automatically generated">
            <a:extLst>
              <a:ext uri="{FF2B5EF4-FFF2-40B4-BE49-F238E27FC236}">
                <a16:creationId xmlns:a16="http://schemas.microsoft.com/office/drawing/2014/main" id="{E01BEE7A-8020-E845-F2AA-6FAC0EA2A8F6}"/>
              </a:ext>
            </a:extLst>
          </p:cNvPr>
          <p:cNvPicPr>
            <a:picLocks noChangeAspect="1"/>
          </p:cNvPicPr>
          <p:nvPr/>
        </p:nvPicPr>
        <p:blipFill>
          <a:blip r:embed="rId14"/>
          <a:stretch>
            <a:fillRect/>
          </a:stretch>
        </p:blipFill>
        <p:spPr>
          <a:xfrm>
            <a:off x="7581432" y="3604620"/>
            <a:ext cx="1377948" cy="1377948"/>
          </a:xfrm>
          <a:prstGeom prst="rect">
            <a:avLst/>
          </a:prstGeom>
        </p:spPr>
      </p:pic>
      <p:pic>
        <p:nvPicPr>
          <p:cNvPr id="13" name="Picture 12" descr="A picture containing font, graphics, black, logo&#10;&#10;Description automatically generated">
            <a:extLst>
              <a:ext uri="{FF2B5EF4-FFF2-40B4-BE49-F238E27FC236}">
                <a16:creationId xmlns:a16="http://schemas.microsoft.com/office/drawing/2014/main" id="{BCFA084C-5950-6409-D536-0B97AA5C4A99}"/>
              </a:ext>
            </a:extLst>
          </p:cNvPr>
          <p:cNvPicPr>
            <a:picLocks noChangeAspect="1"/>
          </p:cNvPicPr>
          <p:nvPr/>
        </p:nvPicPr>
        <p:blipFill>
          <a:blip r:embed="rId15"/>
          <a:stretch>
            <a:fillRect/>
          </a:stretch>
        </p:blipFill>
        <p:spPr>
          <a:xfrm>
            <a:off x="123689" y="2721065"/>
            <a:ext cx="2095500" cy="476250"/>
          </a:xfrm>
          <a:prstGeom prst="rect">
            <a:avLst/>
          </a:prstGeom>
        </p:spPr>
      </p:pic>
      <p:pic>
        <p:nvPicPr>
          <p:cNvPr id="15" name="Picture 14" descr="Blue letters on a black background&#10;&#10;Description automatically generated">
            <a:extLst>
              <a:ext uri="{FF2B5EF4-FFF2-40B4-BE49-F238E27FC236}">
                <a16:creationId xmlns:a16="http://schemas.microsoft.com/office/drawing/2014/main" id="{55807B90-7734-4979-5674-BF42FE153C67}"/>
              </a:ext>
            </a:extLst>
          </p:cNvPr>
          <p:cNvPicPr>
            <a:picLocks noChangeAspect="1"/>
          </p:cNvPicPr>
          <p:nvPr/>
        </p:nvPicPr>
        <p:blipFill>
          <a:blip r:embed="rId16"/>
          <a:stretch>
            <a:fillRect/>
          </a:stretch>
        </p:blipFill>
        <p:spPr>
          <a:xfrm>
            <a:off x="8771320" y="2576551"/>
            <a:ext cx="2584814" cy="739534"/>
          </a:xfrm>
          <a:prstGeom prst="rect">
            <a:avLst/>
          </a:prstGeom>
        </p:spPr>
      </p:pic>
      <p:pic>
        <p:nvPicPr>
          <p:cNvPr id="17" name="Picture 16" descr="A picture containing text, font, graphics, logo&#10;&#10;Description automatically generated">
            <a:extLst>
              <a:ext uri="{FF2B5EF4-FFF2-40B4-BE49-F238E27FC236}">
                <a16:creationId xmlns:a16="http://schemas.microsoft.com/office/drawing/2014/main" id="{B3AAED97-B3EB-CDEC-6FEA-A2564233A5AA}"/>
              </a:ext>
            </a:extLst>
          </p:cNvPr>
          <p:cNvPicPr>
            <a:picLocks noChangeAspect="1"/>
          </p:cNvPicPr>
          <p:nvPr/>
        </p:nvPicPr>
        <p:blipFill>
          <a:blip r:embed="rId17"/>
          <a:stretch>
            <a:fillRect/>
          </a:stretch>
        </p:blipFill>
        <p:spPr>
          <a:xfrm>
            <a:off x="430715" y="1532753"/>
            <a:ext cx="1886532" cy="431623"/>
          </a:xfrm>
          <a:prstGeom prst="rect">
            <a:avLst/>
          </a:prstGeom>
        </p:spPr>
      </p:pic>
      <p:pic>
        <p:nvPicPr>
          <p:cNvPr id="24" name="Picture 23" descr="A picture containing clipart, graphics, font, design&#10;&#10;Description automatically generated">
            <a:extLst>
              <a:ext uri="{FF2B5EF4-FFF2-40B4-BE49-F238E27FC236}">
                <a16:creationId xmlns:a16="http://schemas.microsoft.com/office/drawing/2014/main" id="{C21DEB0A-68FC-5596-5872-40FCB400B27D}"/>
              </a:ext>
            </a:extLst>
          </p:cNvPr>
          <p:cNvPicPr>
            <a:picLocks noChangeAspect="1"/>
          </p:cNvPicPr>
          <p:nvPr/>
        </p:nvPicPr>
        <p:blipFill>
          <a:blip r:embed="rId18"/>
          <a:stretch>
            <a:fillRect/>
          </a:stretch>
        </p:blipFill>
        <p:spPr>
          <a:xfrm>
            <a:off x="2764011" y="1270969"/>
            <a:ext cx="1179117" cy="980339"/>
          </a:xfrm>
          <a:prstGeom prst="rect">
            <a:avLst/>
          </a:prstGeom>
        </p:spPr>
      </p:pic>
      <p:pic>
        <p:nvPicPr>
          <p:cNvPr id="28" name="Picture 27" descr="A close-up of a black background&#10;&#10;Description automatically generated with low confidence">
            <a:extLst>
              <a:ext uri="{FF2B5EF4-FFF2-40B4-BE49-F238E27FC236}">
                <a16:creationId xmlns:a16="http://schemas.microsoft.com/office/drawing/2014/main" id="{178B0CF9-AB7A-24F5-67CE-09871BF899F0}"/>
              </a:ext>
            </a:extLst>
          </p:cNvPr>
          <p:cNvPicPr>
            <a:picLocks noChangeAspect="1"/>
          </p:cNvPicPr>
          <p:nvPr/>
        </p:nvPicPr>
        <p:blipFill>
          <a:blip r:embed="rId19"/>
          <a:stretch>
            <a:fillRect/>
          </a:stretch>
        </p:blipFill>
        <p:spPr>
          <a:xfrm>
            <a:off x="9314187" y="3855478"/>
            <a:ext cx="2615550" cy="738893"/>
          </a:xfrm>
          <a:prstGeom prst="rect">
            <a:avLst/>
          </a:prstGeom>
        </p:spPr>
      </p:pic>
      <p:pic>
        <p:nvPicPr>
          <p:cNvPr id="32" name="Picture 31" descr="A picture containing text, font, graphics, graphic design&#10;&#10;Description automatically generated">
            <a:extLst>
              <a:ext uri="{FF2B5EF4-FFF2-40B4-BE49-F238E27FC236}">
                <a16:creationId xmlns:a16="http://schemas.microsoft.com/office/drawing/2014/main" id="{87E98F80-F009-E558-FE21-BE0AEA164A52}"/>
              </a:ext>
            </a:extLst>
          </p:cNvPr>
          <p:cNvPicPr>
            <a:picLocks noChangeAspect="1"/>
          </p:cNvPicPr>
          <p:nvPr/>
        </p:nvPicPr>
        <p:blipFill>
          <a:blip r:embed="rId20"/>
          <a:stretch>
            <a:fillRect/>
          </a:stretch>
        </p:blipFill>
        <p:spPr>
          <a:xfrm>
            <a:off x="4151899" y="4144849"/>
            <a:ext cx="3012490" cy="55243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3A40D-BFE9-C9BD-4B51-67E3D907159B}"/>
              </a:ext>
            </a:extLst>
          </p:cNvPr>
          <p:cNvSpPr>
            <a:spLocks noGrp="1"/>
          </p:cNvSpPr>
          <p:nvPr>
            <p:ph type="title"/>
          </p:nvPr>
        </p:nvSpPr>
        <p:spPr/>
        <p:txBody>
          <a:bodyPr/>
          <a:lstStyle/>
          <a:p>
            <a:r>
              <a:rPr lang="es-ES">
                <a:latin typeface="Arial"/>
                <a:cs typeface="Arial"/>
              </a:rPr>
              <a:t>SOCIAL MEDIA EDUCATION</a:t>
            </a:r>
            <a:endParaRPr lang="es-ES"/>
          </a:p>
        </p:txBody>
      </p:sp>
      <p:sp>
        <p:nvSpPr>
          <p:cNvPr id="3" name="Marcador de fecha 2">
            <a:extLst>
              <a:ext uri="{FF2B5EF4-FFF2-40B4-BE49-F238E27FC236}">
                <a16:creationId xmlns:a16="http://schemas.microsoft.com/office/drawing/2014/main" id="{B972E2C4-CA52-4E3E-8132-C1838E7CEE84}"/>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Marcador de pie de página 3">
            <a:extLst>
              <a:ext uri="{FF2B5EF4-FFF2-40B4-BE49-F238E27FC236}">
                <a16:creationId xmlns:a16="http://schemas.microsoft.com/office/drawing/2014/main" id="{A164884A-C888-580E-A0DE-1DDC9AB0A2E0}"/>
              </a:ext>
            </a:extLst>
          </p:cNvPr>
          <p:cNvSpPr>
            <a:spLocks noGrp="1"/>
          </p:cNvSpPr>
          <p:nvPr>
            <p:ph type="ftr" sz="quarter" idx="3"/>
          </p:nvPr>
        </p:nvSpPr>
        <p:spPr/>
        <p:txBody>
          <a:bodyPr/>
          <a:lstStyle/>
          <a:p>
            <a:r>
              <a:rPr lang="en-US"/>
              <a:t>International Society of Nephrology</a:t>
            </a:r>
          </a:p>
        </p:txBody>
      </p:sp>
      <p:sp>
        <p:nvSpPr>
          <p:cNvPr id="5" name="Marcador de número de diapositiva 4">
            <a:extLst>
              <a:ext uri="{FF2B5EF4-FFF2-40B4-BE49-F238E27FC236}">
                <a16:creationId xmlns:a16="http://schemas.microsoft.com/office/drawing/2014/main" id="{DE544EB9-A8DA-EB86-092E-0D3EC1984121}"/>
              </a:ext>
            </a:extLst>
          </p:cNvPr>
          <p:cNvSpPr>
            <a:spLocks noGrp="1"/>
          </p:cNvSpPr>
          <p:nvPr>
            <p:ph type="sldNum" sz="quarter" idx="4"/>
          </p:nvPr>
        </p:nvSpPr>
        <p:spPr/>
        <p:txBody>
          <a:bodyPr/>
          <a:lstStyle/>
          <a:p>
            <a:fld id="{4A9CEFBC-9863-BD47-BA2B-008170C231CB}" type="slidenum">
              <a:rPr lang="en-US" smtClean="0"/>
              <a:pPr/>
              <a:t>31</a:t>
            </a:fld>
            <a:endParaRPr lang="en-US"/>
          </a:p>
        </p:txBody>
      </p:sp>
      <p:sp>
        <p:nvSpPr>
          <p:cNvPr id="6" name="TextBox 5">
            <a:extLst>
              <a:ext uri="{FF2B5EF4-FFF2-40B4-BE49-F238E27FC236}">
                <a16:creationId xmlns:a16="http://schemas.microsoft.com/office/drawing/2014/main" id="{6AC7CEE0-636D-81F0-72AC-177B6B419767}"/>
              </a:ext>
            </a:extLst>
          </p:cNvPr>
          <p:cNvSpPr txBox="1"/>
          <p:nvPr/>
        </p:nvSpPr>
        <p:spPr>
          <a:xfrm>
            <a:off x="771524" y="1257135"/>
            <a:ext cx="8709360" cy="646331"/>
          </a:xfrm>
          <a:prstGeom prst="rect">
            <a:avLst/>
          </a:prstGeom>
          <a:noFill/>
        </p:spPr>
        <p:txBody>
          <a:bodyPr wrap="square" lIns="91440" tIns="45720" rIns="91440" bIns="45720" rtlCol="0" anchor="t">
            <a:spAutoFit/>
          </a:bodyPr>
          <a:lstStyle/>
          <a:p>
            <a:r>
              <a:rPr lang="en-US" sz="1800">
                <a:effectLst/>
                <a:latin typeface="+mj-lt"/>
              </a:rPr>
              <a:t>The </a:t>
            </a:r>
            <a:r>
              <a:rPr lang="en-US" sz="1800" b="1">
                <a:solidFill>
                  <a:schemeClr val="accent1"/>
                </a:solidFill>
                <a:effectLst/>
                <a:latin typeface="+mj-lt"/>
              </a:rPr>
              <a:t>ISN Social Media </a:t>
            </a:r>
            <a:r>
              <a:rPr lang="en-US" b="1">
                <a:solidFill>
                  <a:schemeClr val="accent1"/>
                </a:solidFill>
                <a:latin typeface="+mj-lt"/>
              </a:rPr>
              <a:t>team</a:t>
            </a:r>
            <a:r>
              <a:rPr lang="en-US" sz="1800" b="1">
                <a:solidFill>
                  <a:schemeClr val="accent1"/>
                </a:solidFill>
                <a:effectLst/>
                <a:latin typeface="+mj-lt"/>
              </a:rPr>
              <a:t> </a:t>
            </a:r>
            <a:r>
              <a:rPr lang="en-US" sz="1800">
                <a:effectLst/>
                <a:latin typeface="+mj-lt"/>
              </a:rPr>
              <a:t>is comprised of healthcare professionals from all around the world to pursue online education with a particular focus on social media.</a:t>
            </a:r>
          </a:p>
        </p:txBody>
      </p:sp>
      <p:sp>
        <p:nvSpPr>
          <p:cNvPr id="8" name="TextBox 7">
            <a:extLst>
              <a:ext uri="{FF2B5EF4-FFF2-40B4-BE49-F238E27FC236}">
                <a16:creationId xmlns:a16="http://schemas.microsoft.com/office/drawing/2014/main" id="{E19A4879-C2F6-83C1-03AA-10E5AB42B07A}"/>
              </a:ext>
            </a:extLst>
          </p:cNvPr>
          <p:cNvSpPr txBox="1"/>
          <p:nvPr/>
        </p:nvSpPr>
        <p:spPr>
          <a:xfrm>
            <a:off x="1574366" y="3032744"/>
            <a:ext cx="6102416" cy="1477328"/>
          </a:xfrm>
          <a:prstGeom prst="rect">
            <a:avLst/>
          </a:prstGeom>
          <a:noFill/>
        </p:spPr>
        <p:txBody>
          <a:bodyPr wrap="square" lIns="91440" tIns="45720" rIns="91440" bIns="45720" anchor="t">
            <a:spAutoFit/>
          </a:bodyPr>
          <a:lstStyle/>
          <a:p>
            <a:pPr marL="285750" indent="-285750">
              <a:buClr>
                <a:schemeClr val="accent4"/>
              </a:buClr>
              <a:buFont typeface="Arial" panose="020B0604020202020204" pitchFamily="34" charset="0"/>
              <a:buChar char="•"/>
            </a:pPr>
            <a:r>
              <a:rPr lang="en-US" sz="1800">
                <a:effectLst/>
                <a:latin typeface="+mj-lt"/>
              </a:rPr>
              <a:t>visual abstracts,</a:t>
            </a:r>
            <a:r>
              <a:rPr lang="en-US">
                <a:latin typeface="+mj-lt"/>
              </a:rPr>
              <a:t> </a:t>
            </a:r>
            <a:endParaRPr lang="en-US" sz="1800">
              <a:effectLst/>
              <a:latin typeface="+mj-lt"/>
            </a:endParaRPr>
          </a:p>
          <a:p>
            <a:pPr marL="285750" indent="-285750">
              <a:buClr>
                <a:schemeClr val="accent4"/>
              </a:buClr>
              <a:buFont typeface="Arial" panose="020B0604020202020204" pitchFamily="34" charset="0"/>
              <a:buChar char="•"/>
            </a:pPr>
            <a:r>
              <a:rPr lang="en-US" sz="1800">
                <a:effectLst/>
                <a:latin typeface="+mj-lt"/>
              </a:rPr>
              <a:t>video abstracts,</a:t>
            </a:r>
            <a:r>
              <a:rPr lang="en-US">
                <a:latin typeface="+mj-lt"/>
              </a:rPr>
              <a:t> </a:t>
            </a:r>
            <a:endParaRPr lang="en-US" sz="1800">
              <a:effectLst/>
              <a:latin typeface="+mj-lt"/>
              <a:cs typeface="Calibri"/>
            </a:endParaRPr>
          </a:p>
          <a:p>
            <a:pPr marL="285750" indent="-285750">
              <a:buClr>
                <a:schemeClr val="accent4"/>
              </a:buClr>
              <a:buFont typeface="Arial" panose="020B0604020202020204" pitchFamily="34" charset="0"/>
              <a:buChar char="•"/>
            </a:pPr>
            <a:r>
              <a:rPr lang="en-US" sz="1800" err="1">
                <a:effectLst/>
                <a:latin typeface="+mj-lt"/>
              </a:rPr>
              <a:t>tweetorials</a:t>
            </a:r>
            <a:r>
              <a:rPr lang="en-US" sz="1800">
                <a:effectLst/>
                <a:latin typeface="+mj-lt"/>
              </a:rPr>
              <a:t>,</a:t>
            </a:r>
            <a:r>
              <a:rPr lang="en-US">
                <a:latin typeface="+mj-lt"/>
              </a:rPr>
              <a:t> </a:t>
            </a:r>
            <a:endParaRPr lang="en-US" sz="1800">
              <a:effectLst/>
              <a:latin typeface="+mj-lt"/>
              <a:cs typeface="Calibri"/>
            </a:endParaRPr>
          </a:p>
          <a:p>
            <a:pPr marL="285750" indent="-285750">
              <a:buClr>
                <a:schemeClr val="accent4"/>
              </a:buClr>
              <a:buFont typeface="Arial" panose="020B0604020202020204" pitchFamily="34" charset="0"/>
              <a:buChar char="•"/>
            </a:pPr>
            <a:r>
              <a:rPr lang="en-US" sz="1800">
                <a:effectLst/>
                <a:latin typeface="+mj-lt"/>
              </a:rPr>
              <a:t>Twitter Spaces,</a:t>
            </a:r>
            <a:r>
              <a:rPr lang="en-US">
                <a:latin typeface="+mj-lt"/>
              </a:rPr>
              <a:t> </a:t>
            </a:r>
            <a:endParaRPr lang="en-US" sz="1800">
              <a:effectLst/>
              <a:latin typeface="+mj-lt"/>
              <a:cs typeface="Calibri"/>
            </a:endParaRPr>
          </a:p>
          <a:p>
            <a:pPr marL="285750" indent="-285750">
              <a:buClr>
                <a:schemeClr val="accent4"/>
              </a:buClr>
              <a:buFont typeface="Arial" panose="020B0604020202020204" pitchFamily="34" charset="0"/>
              <a:buChar char="•"/>
            </a:pPr>
            <a:r>
              <a:rPr lang="en-US" sz="1800">
                <a:effectLst/>
                <a:latin typeface="+mj-lt"/>
              </a:rPr>
              <a:t>live-tweeting </a:t>
            </a:r>
            <a:r>
              <a:rPr lang="en-US">
                <a:latin typeface="+mj-lt"/>
              </a:rPr>
              <a:t>      </a:t>
            </a:r>
            <a:endParaRPr lang="en-US">
              <a:cs typeface="Calibri" panose="020F0502020204030204"/>
            </a:endParaRPr>
          </a:p>
        </p:txBody>
      </p:sp>
      <p:sp>
        <p:nvSpPr>
          <p:cNvPr id="12" name="TextBox 11">
            <a:extLst>
              <a:ext uri="{FF2B5EF4-FFF2-40B4-BE49-F238E27FC236}">
                <a16:creationId xmlns:a16="http://schemas.microsoft.com/office/drawing/2014/main" id="{2DE9ABFB-C9B4-B33F-FB6F-5D6AC2640FE3}"/>
              </a:ext>
            </a:extLst>
          </p:cNvPr>
          <p:cNvSpPr txBox="1"/>
          <p:nvPr/>
        </p:nvSpPr>
        <p:spPr>
          <a:xfrm>
            <a:off x="3789568" y="3032744"/>
            <a:ext cx="2174888" cy="1200329"/>
          </a:xfrm>
          <a:prstGeom prst="rect">
            <a:avLst/>
          </a:prstGeom>
          <a:noFill/>
        </p:spPr>
        <p:txBody>
          <a:bodyPr wrap="square" lIns="91440" tIns="45720" rIns="91440" bIns="45720" anchor="t">
            <a:spAutoFit/>
          </a:bodyPr>
          <a:lstStyle/>
          <a:p>
            <a:pPr marL="285750" indent="-285750">
              <a:buClr>
                <a:schemeClr val="accent4"/>
              </a:buClr>
              <a:buFont typeface="Arial" panose="020B0604020202020204" pitchFamily="34" charset="0"/>
              <a:buChar char="•"/>
            </a:pPr>
            <a:r>
              <a:rPr lang="en-US" sz="1800">
                <a:effectLst/>
                <a:latin typeface="+mj-lt"/>
              </a:rPr>
              <a:t>quizzes,</a:t>
            </a:r>
            <a:r>
              <a:rPr lang="en-US">
                <a:latin typeface="+mj-lt"/>
              </a:rPr>
              <a:t> </a:t>
            </a:r>
            <a:endParaRPr lang="en-US" sz="1800">
              <a:effectLst/>
              <a:latin typeface="+mj-lt"/>
            </a:endParaRPr>
          </a:p>
          <a:p>
            <a:pPr marL="285750" indent="-285750">
              <a:buClr>
                <a:schemeClr val="accent4"/>
              </a:buClr>
              <a:buFont typeface="Arial" panose="020B0604020202020204" pitchFamily="34" charset="0"/>
              <a:buChar char="•"/>
            </a:pPr>
            <a:r>
              <a:rPr lang="en-US" sz="1800">
                <a:effectLst/>
                <a:latin typeface="+mj-lt"/>
              </a:rPr>
              <a:t>podcasts,</a:t>
            </a:r>
            <a:r>
              <a:rPr lang="en-US">
                <a:latin typeface="+mj-lt"/>
              </a:rPr>
              <a:t> </a:t>
            </a:r>
            <a:endParaRPr lang="en-US" sz="1800">
              <a:effectLst/>
              <a:latin typeface="+mj-lt"/>
              <a:cs typeface="Calibri"/>
            </a:endParaRPr>
          </a:p>
          <a:p>
            <a:pPr marL="285750" indent="-285750">
              <a:buClr>
                <a:schemeClr val="accent4"/>
              </a:buClr>
              <a:buFont typeface="Arial" panose="020B0604020202020204" pitchFamily="34" charset="0"/>
              <a:buChar char="•"/>
            </a:pPr>
            <a:r>
              <a:rPr lang="en-US">
                <a:latin typeface="+mj-lt"/>
              </a:rPr>
              <a:t>case discussions</a:t>
            </a:r>
            <a:r>
              <a:rPr lang="en-US" sz="1800">
                <a:effectLst/>
                <a:latin typeface="+mj-lt"/>
              </a:rPr>
              <a:t>,</a:t>
            </a:r>
            <a:r>
              <a:rPr lang="en-US">
                <a:latin typeface="+mj-lt"/>
              </a:rPr>
              <a:t> </a:t>
            </a:r>
            <a:endParaRPr lang="en-US" sz="1800">
              <a:effectLst/>
              <a:latin typeface="+mj-lt"/>
              <a:cs typeface="Calibri"/>
            </a:endParaRPr>
          </a:p>
          <a:p>
            <a:pPr marL="285750" indent="-285750">
              <a:buClr>
                <a:schemeClr val="accent4"/>
              </a:buClr>
              <a:buFont typeface="Arial" panose="020B0604020202020204" pitchFamily="34" charset="0"/>
              <a:buChar char="•"/>
            </a:pPr>
            <a:r>
              <a:rPr lang="en-US" sz="1800">
                <a:effectLst/>
                <a:latin typeface="+mj-lt"/>
              </a:rPr>
              <a:t>and much more.</a:t>
            </a:r>
            <a:endParaRPr lang="LID4096"/>
          </a:p>
        </p:txBody>
      </p:sp>
      <p:sp>
        <p:nvSpPr>
          <p:cNvPr id="14" name="TextBox 13">
            <a:extLst>
              <a:ext uri="{FF2B5EF4-FFF2-40B4-BE49-F238E27FC236}">
                <a16:creationId xmlns:a16="http://schemas.microsoft.com/office/drawing/2014/main" id="{FADEECD5-6E82-D170-3DD6-4AADDA072544}"/>
              </a:ext>
            </a:extLst>
          </p:cNvPr>
          <p:cNvSpPr txBox="1"/>
          <p:nvPr/>
        </p:nvSpPr>
        <p:spPr>
          <a:xfrm>
            <a:off x="851568" y="2546568"/>
            <a:ext cx="6102416" cy="369332"/>
          </a:xfrm>
          <a:prstGeom prst="rect">
            <a:avLst/>
          </a:prstGeom>
          <a:noFill/>
        </p:spPr>
        <p:txBody>
          <a:bodyPr wrap="square">
            <a:spAutoFit/>
          </a:bodyPr>
          <a:lstStyle/>
          <a:p>
            <a:r>
              <a:rPr lang="en-US" sz="1800" spc="40">
                <a:solidFill>
                  <a:schemeClr val="accent2"/>
                </a:solidFill>
                <a:effectLst/>
                <a:latin typeface="Arial" panose="020B0604020202020204" pitchFamily="34" charset="0"/>
                <a:cs typeface="Arial" panose="020B0604020202020204" pitchFamily="34" charset="0"/>
              </a:rPr>
              <a:t>Offering:</a:t>
            </a:r>
            <a:endParaRPr lang="LID4096" spc="40">
              <a:solidFill>
                <a:schemeClr val="accent2"/>
              </a:solidFill>
              <a:latin typeface="Arial" panose="020B0604020202020204" pitchFamily="34" charset="0"/>
              <a:cs typeface="Arial" panose="020B0604020202020204" pitchFamily="34" charset="0"/>
            </a:endParaRPr>
          </a:p>
        </p:txBody>
      </p:sp>
      <p:sp>
        <p:nvSpPr>
          <p:cNvPr id="23" name="Arc 22">
            <a:extLst>
              <a:ext uri="{FF2B5EF4-FFF2-40B4-BE49-F238E27FC236}">
                <a16:creationId xmlns:a16="http://schemas.microsoft.com/office/drawing/2014/main" id="{4B736F2C-A064-5D6F-6CD3-5A031265896C}"/>
              </a:ext>
            </a:extLst>
          </p:cNvPr>
          <p:cNvSpPr/>
          <p:nvPr/>
        </p:nvSpPr>
        <p:spPr>
          <a:xfrm rot="12229088">
            <a:off x="1117132" y="4067311"/>
            <a:ext cx="1296794" cy="1119208"/>
          </a:xfrm>
          <a:custGeom>
            <a:avLst/>
            <a:gdLst>
              <a:gd name="connsiteX0" fmla="*/ 506913 w 1296794"/>
              <a:gd name="connsiteY0" fmla="*/ 13485 h 1119208"/>
              <a:gd name="connsiteX1" fmla="*/ 1054756 w 1296794"/>
              <a:gd name="connsiteY1" fmla="*/ 123533 h 1119208"/>
              <a:gd name="connsiteX2" fmla="*/ 1282383 w 1296794"/>
              <a:gd name="connsiteY2" fmla="*/ 676929 h 1119208"/>
              <a:gd name="connsiteX3" fmla="*/ 648397 w 1296794"/>
              <a:gd name="connsiteY3" fmla="*/ 559604 h 1119208"/>
              <a:gd name="connsiteX4" fmla="*/ 506913 w 1296794"/>
              <a:gd name="connsiteY4" fmla="*/ 13485 h 1119208"/>
              <a:gd name="connsiteX0" fmla="*/ 506913 w 1296794"/>
              <a:gd name="connsiteY0" fmla="*/ 13485 h 1119208"/>
              <a:gd name="connsiteX1" fmla="*/ 1054756 w 1296794"/>
              <a:gd name="connsiteY1" fmla="*/ 123533 h 1119208"/>
              <a:gd name="connsiteX2" fmla="*/ 1282383 w 1296794"/>
              <a:gd name="connsiteY2" fmla="*/ 676929 h 1119208"/>
            </a:gdLst>
            <a:ahLst/>
            <a:cxnLst>
              <a:cxn ang="0">
                <a:pos x="connsiteX0" y="connsiteY0"/>
              </a:cxn>
              <a:cxn ang="0">
                <a:pos x="connsiteX1" y="connsiteY1"/>
              </a:cxn>
              <a:cxn ang="0">
                <a:pos x="connsiteX2" y="connsiteY2"/>
              </a:cxn>
            </a:cxnLst>
            <a:rect l="l" t="t" r="r" b="b"/>
            <a:pathLst>
              <a:path w="1296794" h="1119208" stroke="0" extrusionOk="0">
                <a:moveTo>
                  <a:pt x="506913" y="13485"/>
                </a:moveTo>
                <a:cubicBezTo>
                  <a:pt x="670666" y="-41397"/>
                  <a:pt x="880635" y="24499"/>
                  <a:pt x="1054756" y="123533"/>
                </a:cubicBezTo>
                <a:cubicBezTo>
                  <a:pt x="1269011" y="260972"/>
                  <a:pt x="1291173" y="471516"/>
                  <a:pt x="1282383" y="676929"/>
                </a:cubicBezTo>
                <a:cubicBezTo>
                  <a:pt x="1183673" y="652124"/>
                  <a:pt x="768990" y="546814"/>
                  <a:pt x="648397" y="559604"/>
                </a:cubicBezTo>
                <a:cubicBezTo>
                  <a:pt x="603804" y="480662"/>
                  <a:pt x="513699" y="161338"/>
                  <a:pt x="506913" y="13485"/>
                </a:cubicBezTo>
                <a:close/>
              </a:path>
              <a:path w="1296794" h="1119208" fill="none" extrusionOk="0">
                <a:moveTo>
                  <a:pt x="506913" y="13485"/>
                </a:moveTo>
                <a:cubicBezTo>
                  <a:pt x="698086" y="-36351"/>
                  <a:pt x="883577" y="41114"/>
                  <a:pt x="1054756" y="123533"/>
                </a:cubicBezTo>
                <a:cubicBezTo>
                  <a:pt x="1274731" y="272322"/>
                  <a:pt x="1370745" y="479056"/>
                  <a:pt x="1282383" y="676929"/>
                </a:cubicBezTo>
              </a:path>
              <a:path w="1296794" h="1119208" fill="none" stroke="0" extrusionOk="0">
                <a:moveTo>
                  <a:pt x="506913" y="13485"/>
                </a:moveTo>
                <a:cubicBezTo>
                  <a:pt x="710560" y="-22341"/>
                  <a:pt x="912363" y="-6456"/>
                  <a:pt x="1054756" y="123533"/>
                </a:cubicBezTo>
                <a:cubicBezTo>
                  <a:pt x="1238184" y="254913"/>
                  <a:pt x="1321840" y="481378"/>
                  <a:pt x="1282383" y="676929"/>
                </a:cubicBezTo>
              </a:path>
            </a:pathLst>
          </a:custGeom>
          <a:ln w="1905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629068"/>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pic>
        <p:nvPicPr>
          <p:cNvPr id="26" name="Picture 25" descr="A picture containing text, clothing, computer, screenshot&#10;&#10;Description automatically generated">
            <a:extLst>
              <a:ext uri="{FF2B5EF4-FFF2-40B4-BE49-F238E27FC236}">
                <a16:creationId xmlns:a16="http://schemas.microsoft.com/office/drawing/2014/main" id="{AFB7B23C-9560-F8B9-7756-9D5D97E63EA3}"/>
              </a:ext>
            </a:extLst>
          </p:cNvPr>
          <p:cNvPicPr>
            <a:picLocks noChangeAspect="1"/>
          </p:cNvPicPr>
          <p:nvPr/>
        </p:nvPicPr>
        <p:blipFill>
          <a:blip r:embed="rId3"/>
          <a:stretch>
            <a:fillRect/>
          </a:stretch>
        </p:blipFill>
        <p:spPr>
          <a:xfrm>
            <a:off x="6644018" y="1841587"/>
            <a:ext cx="5480605" cy="3277402"/>
          </a:xfrm>
          <a:prstGeom prst="rect">
            <a:avLst/>
          </a:prstGeom>
        </p:spPr>
      </p:pic>
      <p:pic>
        <p:nvPicPr>
          <p:cNvPr id="28" name="Picture 27" descr="A blue circle with a white letter f in it&#10;&#10;Description automatically generated with medium confidence">
            <a:extLst>
              <a:ext uri="{FF2B5EF4-FFF2-40B4-BE49-F238E27FC236}">
                <a16:creationId xmlns:a16="http://schemas.microsoft.com/office/drawing/2014/main" id="{658E0F49-4B36-803F-6048-00F02168515E}"/>
              </a:ext>
            </a:extLst>
          </p:cNvPr>
          <p:cNvPicPr>
            <a:picLocks noChangeAspect="1"/>
          </p:cNvPicPr>
          <p:nvPr/>
        </p:nvPicPr>
        <p:blipFill>
          <a:blip r:embed="rId4"/>
          <a:stretch>
            <a:fillRect/>
          </a:stretch>
        </p:blipFill>
        <p:spPr>
          <a:xfrm>
            <a:off x="10333669" y="5244458"/>
            <a:ext cx="583523" cy="583523"/>
          </a:xfrm>
          <a:prstGeom prst="rect">
            <a:avLst/>
          </a:prstGeom>
        </p:spPr>
      </p:pic>
      <p:pic>
        <p:nvPicPr>
          <p:cNvPr id="30" name="Picture 29" descr="A blue circle with a white logo&#10;&#10;Description automatically generated with low confidence">
            <a:extLst>
              <a:ext uri="{FF2B5EF4-FFF2-40B4-BE49-F238E27FC236}">
                <a16:creationId xmlns:a16="http://schemas.microsoft.com/office/drawing/2014/main" id="{B52CB11B-3505-B771-FDCC-C586606A82EB}"/>
              </a:ext>
            </a:extLst>
          </p:cNvPr>
          <p:cNvPicPr>
            <a:picLocks noChangeAspect="1"/>
          </p:cNvPicPr>
          <p:nvPr/>
        </p:nvPicPr>
        <p:blipFill>
          <a:blip r:embed="rId5"/>
          <a:stretch>
            <a:fillRect/>
          </a:stretch>
        </p:blipFill>
        <p:spPr>
          <a:xfrm>
            <a:off x="9509658" y="5244458"/>
            <a:ext cx="583523" cy="583523"/>
          </a:xfrm>
          <a:prstGeom prst="rect">
            <a:avLst/>
          </a:prstGeom>
        </p:spPr>
      </p:pic>
      <p:pic>
        <p:nvPicPr>
          <p:cNvPr id="32" name="Picture 31" descr="A blue circle with white and black logo&#10;&#10;Description automatically generated with low confidence">
            <a:extLst>
              <a:ext uri="{FF2B5EF4-FFF2-40B4-BE49-F238E27FC236}">
                <a16:creationId xmlns:a16="http://schemas.microsoft.com/office/drawing/2014/main" id="{CC03D5A5-E912-16DD-7F45-9AB6BD1ECAAF}"/>
              </a:ext>
            </a:extLst>
          </p:cNvPr>
          <p:cNvPicPr>
            <a:picLocks noChangeAspect="1"/>
          </p:cNvPicPr>
          <p:nvPr/>
        </p:nvPicPr>
        <p:blipFill>
          <a:blip r:embed="rId6"/>
          <a:stretch>
            <a:fillRect/>
          </a:stretch>
        </p:blipFill>
        <p:spPr>
          <a:xfrm>
            <a:off x="8685648" y="5244458"/>
            <a:ext cx="583523" cy="583523"/>
          </a:xfrm>
          <a:prstGeom prst="rect">
            <a:avLst/>
          </a:prstGeom>
        </p:spPr>
      </p:pic>
      <p:pic>
        <p:nvPicPr>
          <p:cNvPr id="34" name="Picture 33" descr="A white bird in a blue circle&#10;&#10;Description automatically generated">
            <a:extLst>
              <a:ext uri="{FF2B5EF4-FFF2-40B4-BE49-F238E27FC236}">
                <a16:creationId xmlns:a16="http://schemas.microsoft.com/office/drawing/2014/main" id="{8C1FAD6C-E3EF-CDB2-E940-81C3D3828E8F}"/>
              </a:ext>
            </a:extLst>
          </p:cNvPr>
          <p:cNvPicPr>
            <a:picLocks noChangeAspect="1"/>
          </p:cNvPicPr>
          <p:nvPr/>
        </p:nvPicPr>
        <p:blipFill>
          <a:blip r:embed="rId7"/>
          <a:stretch>
            <a:fillRect/>
          </a:stretch>
        </p:blipFill>
        <p:spPr>
          <a:xfrm>
            <a:off x="7861638" y="5244458"/>
            <a:ext cx="583523" cy="583523"/>
          </a:xfrm>
          <a:prstGeom prst="rect">
            <a:avLst/>
          </a:prstGeom>
        </p:spPr>
      </p:pic>
      <p:pic>
        <p:nvPicPr>
          <p:cNvPr id="36" name="Picture 35" descr="A blue circle with white text&#10;&#10;Description automatically generated">
            <a:extLst>
              <a:ext uri="{FF2B5EF4-FFF2-40B4-BE49-F238E27FC236}">
                <a16:creationId xmlns:a16="http://schemas.microsoft.com/office/drawing/2014/main" id="{06209DD5-3E54-D7E6-D522-6CCC0E882AA9}"/>
              </a:ext>
            </a:extLst>
          </p:cNvPr>
          <p:cNvPicPr>
            <a:picLocks noChangeAspect="1"/>
          </p:cNvPicPr>
          <p:nvPr/>
        </p:nvPicPr>
        <p:blipFill>
          <a:blip r:embed="rId8"/>
          <a:stretch>
            <a:fillRect/>
          </a:stretch>
        </p:blipFill>
        <p:spPr>
          <a:xfrm>
            <a:off x="11157680" y="5244458"/>
            <a:ext cx="583523" cy="583523"/>
          </a:xfrm>
          <a:prstGeom prst="rect">
            <a:avLst/>
          </a:prstGeom>
        </p:spPr>
      </p:pic>
      <p:sp>
        <p:nvSpPr>
          <p:cNvPr id="9" name="Rectangle: Rounded Corners 15">
            <a:hlinkClick r:id="rId9"/>
            <a:extLst>
              <a:ext uri="{FF2B5EF4-FFF2-40B4-BE49-F238E27FC236}">
                <a16:creationId xmlns:a16="http://schemas.microsoft.com/office/drawing/2014/main" id="{38D6EFB0-4775-5B81-7BEE-289E053A3441}"/>
              </a:ext>
            </a:extLst>
          </p:cNvPr>
          <p:cNvSpPr/>
          <p:nvPr/>
        </p:nvSpPr>
        <p:spPr>
          <a:xfrm>
            <a:off x="2091626" y="4915447"/>
            <a:ext cx="2919773" cy="51402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spcBef>
                <a:spcPts val="0"/>
              </a:spcBef>
              <a:spcAft>
                <a:spcPts val="0"/>
              </a:spcAft>
              <a:defRPr/>
            </a:pPr>
            <a:r>
              <a:rPr lang="en-US" sz="2500">
                <a:solidFill>
                  <a:schemeClr val="bg1"/>
                </a:solidFill>
              </a:rPr>
              <a:t>#ThisIsISN</a:t>
            </a:r>
            <a:endParaRPr lang="fr-FR"/>
          </a:p>
        </p:txBody>
      </p:sp>
    </p:spTree>
    <p:extLst>
      <p:ext uri="{BB962C8B-B14F-4D97-AF65-F5344CB8AC3E}">
        <p14:creationId xmlns:p14="http://schemas.microsoft.com/office/powerpoint/2010/main" val="172181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5809-8EBC-1F1A-6998-C8434AD3D0B0}"/>
              </a:ext>
            </a:extLst>
          </p:cNvPr>
          <p:cNvSpPr>
            <a:spLocks noGrp="1"/>
          </p:cNvSpPr>
          <p:nvPr>
            <p:ph type="title"/>
          </p:nvPr>
        </p:nvSpPr>
        <p:spPr/>
        <p:txBody>
          <a:bodyPr/>
          <a:lstStyle/>
          <a:p>
            <a:r>
              <a:rPr lang="fr-BE"/>
              <a:t>WCN’24</a:t>
            </a:r>
            <a:endParaRPr lang="LID4096"/>
          </a:p>
        </p:txBody>
      </p:sp>
      <p:pic>
        <p:nvPicPr>
          <p:cNvPr id="4" name="Picture 3">
            <a:hlinkClick r:id="rId3"/>
            <a:extLst>
              <a:ext uri="{FF2B5EF4-FFF2-40B4-BE49-F238E27FC236}">
                <a16:creationId xmlns:a16="http://schemas.microsoft.com/office/drawing/2014/main" id="{FE74444D-1E88-AB6E-EDD0-0F729D6B81F1}"/>
              </a:ext>
            </a:extLst>
          </p:cNvPr>
          <p:cNvPicPr>
            <a:picLocks noChangeAspect="1"/>
          </p:cNvPicPr>
          <p:nvPr/>
        </p:nvPicPr>
        <p:blipFill>
          <a:blip r:embed="rId4"/>
          <a:srcRect/>
          <a:stretch/>
        </p:blipFill>
        <p:spPr>
          <a:xfrm>
            <a:off x="1" y="1085600"/>
            <a:ext cx="12195854" cy="5507648"/>
          </a:xfrm>
          <a:prstGeom prst="rect">
            <a:avLst/>
          </a:prstGeom>
        </p:spPr>
      </p:pic>
    </p:spTree>
    <p:extLst>
      <p:ext uri="{BB962C8B-B14F-4D97-AF65-F5344CB8AC3E}">
        <p14:creationId xmlns:p14="http://schemas.microsoft.com/office/powerpoint/2010/main" val="208160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black oval with orange lines&#10;&#10;Description automatically generated">
            <a:extLst>
              <a:ext uri="{FF2B5EF4-FFF2-40B4-BE49-F238E27FC236}">
                <a16:creationId xmlns:a16="http://schemas.microsoft.com/office/drawing/2014/main" id="{91194D19-5F4D-0B93-ABB6-83C3C25038E3}"/>
              </a:ext>
            </a:extLst>
          </p:cNvPr>
          <p:cNvPicPr>
            <a:picLocks noChangeAspect="1"/>
          </p:cNvPicPr>
          <p:nvPr/>
        </p:nvPicPr>
        <p:blipFill>
          <a:blip r:embed="rId2"/>
          <a:stretch>
            <a:fillRect/>
          </a:stretch>
        </p:blipFill>
        <p:spPr>
          <a:xfrm rot="14062723">
            <a:off x="317313" y="1406790"/>
            <a:ext cx="1987278" cy="1912786"/>
          </a:xfrm>
          <a:prstGeom prst="rect">
            <a:avLst/>
          </a:prstGeom>
        </p:spPr>
      </p:pic>
      <p:pic>
        <p:nvPicPr>
          <p:cNvPr id="54" name="Picture 53" descr="A black oval with orange lines&#10;&#10;Description automatically generated">
            <a:extLst>
              <a:ext uri="{FF2B5EF4-FFF2-40B4-BE49-F238E27FC236}">
                <a16:creationId xmlns:a16="http://schemas.microsoft.com/office/drawing/2014/main" id="{95E2A146-8EE9-A48E-BCAF-34E588D35573}"/>
              </a:ext>
            </a:extLst>
          </p:cNvPr>
          <p:cNvPicPr>
            <a:picLocks noChangeAspect="1"/>
          </p:cNvPicPr>
          <p:nvPr/>
        </p:nvPicPr>
        <p:blipFill>
          <a:blip r:embed="rId2"/>
          <a:stretch>
            <a:fillRect/>
          </a:stretch>
        </p:blipFill>
        <p:spPr>
          <a:xfrm rot="19442062">
            <a:off x="2673415" y="1406790"/>
            <a:ext cx="1987278" cy="1912786"/>
          </a:xfrm>
          <a:prstGeom prst="rect">
            <a:avLst/>
          </a:prstGeom>
        </p:spPr>
      </p:pic>
      <p:pic>
        <p:nvPicPr>
          <p:cNvPr id="55" name="Picture 54" descr="A black oval with orange lines&#10;&#10;Description automatically generated">
            <a:extLst>
              <a:ext uri="{FF2B5EF4-FFF2-40B4-BE49-F238E27FC236}">
                <a16:creationId xmlns:a16="http://schemas.microsoft.com/office/drawing/2014/main" id="{6B7DFE45-247C-3B6E-BB54-03307A35B0A6}"/>
              </a:ext>
            </a:extLst>
          </p:cNvPr>
          <p:cNvPicPr>
            <a:picLocks noChangeAspect="1"/>
          </p:cNvPicPr>
          <p:nvPr/>
        </p:nvPicPr>
        <p:blipFill>
          <a:blip r:embed="rId2"/>
          <a:stretch>
            <a:fillRect/>
          </a:stretch>
        </p:blipFill>
        <p:spPr>
          <a:xfrm>
            <a:off x="5072060" y="1406790"/>
            <a:ext cx="1987278" cy="1912786"/>
          </a:xfrm>
          <a:prstGeom prst="rect">
            <a:avLst/>
          </a:prstGeom>
        </p:spPr>
      </p:pic>
      <p:pic>
        <p:nvPicPr>
          <p:cNvPr id="56" name="Picture 55" descr="A black oval with orange lines&#10;&#10;Description automatically generated">
            <a:extLst>
              <a:ext uri="{FF2B5EF4-FFF2-40B4-BE49-F238E27FC236}">
                <a16:creationId xmlns:a16="http://schemas.microsoft.com/office/drawing/2014/main" id="{B94D09E9-F729-1AF7-1189-A1F2967E212F}"/>
              </a:ext>
            </a:extLst>
          </p:cNvPr>
          <p:cNvPicPr>
            <a:picLocks noChangeAspect="1"/>
          </p:cNvPicPr>
          <p:nvPr/>
        </p:nvPicPr>
        <p:blipFill>
          <a:blip r:embed="rId2"/>
          <a:stretch>
            <a:fillRect/>
          </a:stretch>
        </p:blipFill>
        <p:spPr>
          <a:xfrm rot="2914636">
            <a:off x="7464169" y="1406790"/>
            <a:ext cx="1987278" cy="1912786"/>
          </a:xfrm>
          <a:prstGeom prst="rect">
            <a:avLst/>
          </a:prstGeom>
        </p:spPr>
      </p:pic>
      <p:pic>
        <p:nvPicPr>
          <p:cNvPr id="57" name="Picture 56" descr="A black oval with orange lines&#10;&#10;Description automatically generated">
            <a:extLst>
              <a:ext uri="{FF2B5EF4-FFF2-40B4-BE49-F238E27FC236}">
                <a16:creationId xmlns:a16="http://schemas.microsoft.com/office/drawing/2014/main" id="{CF668960-D05A-4087-9A08-A98AA99805D1}"/>
              </a:ext>
            </a:extLst>
          </p:cNvPr>
          <p:cNvPicPr>
            <a:picLocks noChangeAspect="1"/>
          </p:cNvPicPr>
          <p:nvPr/>
        </p:nvPicPr>
        <p:blipFill>
          <a:blip r:embed="rId2"/>
          <a:stretch>
            <a:fillRect/>
          </a:stretch>
        </p:blipFill>
        <p:spPr>
          <a:xfrm rot="6212791">
            <a:off x="9832123" y="1406790"/>
            <a:ext cx="1987278" cy="1912786"/>
          </a:xfrm>
          <a:prstGeom prst="rect">
            <a:avLst/>
          </a:prstGeom>
        </p:spPr>
      </p:pic>
      <p:sp>
        <p:nvSpPr>
          <p:cNvPr id="2" name="Title 1">
            <a:extLst>
              <a:ext uri="{FF2B5EF4-FFF2-40B4-BE49-F238E27FC236}">
                <a16:creationId xmlns:a16="http://schemas.microsoft.com/office/drawing/2014/main" id="{C5FEBF8B-360D-61EE-CFF6-9F63FB1BA481}"/>
              </a:ext>
            </a:extLst>
          </p:cNvPr>
          <p:cNvSpPr>
            <a:spLocks noGrp="1"/>
          </p:cNvSpPr>
          <p:nvPr>
            <p:ph type="title"/>
          </p:nvPr>
        </p:nvSpPr>
        <p:spPr>
          <a:xfrm>
            <a:off x="2361460" y="357725"/>
            <a:ext cx="7529397" cy="650875"/>
          </a:xfrm>
        </p:spPr>
        <p:txBody>
          <a:bodyPr>
            <a:normAutofit fontScale="90000"/>
          </a:bodyPr>
          <a:lstStyle/>
          <a:p>
            <a:pPr>
              <a:lnSpc>
                <a:spcPct val="100000"/>
              </a:lnSpc>
            </a:pPr>
            <a:r>
              <a:rPr lang="en-GB">
                <a:latin typeface="Arial"/>
                <a:cs typeface="Arial"/>
              </a:rPr>
              <a:t>JOIN THE BRIGHTEST MINDS SHAPING THE FUTURE OF KIDNEY HEALTH </a:t>
            </a:r>
            <a:endParaRPr lang="en-GB"/>
          </a:p>
        </p:txBody>
      </p:sp>
      <p:sp>
        <p:nvSpPr>
          <p:cNvPr id="5" name="TextBox 4">
            <a:extLst>
              <a:ext uri="{FF2B5EF4-FFF2-40B4-BE49-F238E27FC236}">
                <a16:creationId xmlns:a16="http://schemas.microsoft.com/office/drawing/2014/main" id="{80F12F8C-059F-CCCC-8BA2-12BE8F3AE290}"/>
              </a:ext>
            </a:extLst>
          </p:cNvPr>
          <p:cNvSpPr txBox="1"/>
          <p:nvPr/>
        </p:nvSpPr>
        <p:spPr>
          <a:xfrm>
            <a:off x="2695056" y="1445182"/>
            <a:ext cx="1944000" cy="1836000"/>
          </a:xfrm>
          <a:prstGeom prst="ellipse">
            <a:avLst/>
          </a:prstGeom>
          <a:noFill/>
        </p:spPr>
        <p:txBody>
          <a:bodyPr wrap="square" lIns="144000" tIns="252000" rIns="144000" bIns="108000" rtlCol="0" anchor="t">
            <a:noAutofit/>
          </a:bodyPr>
          <a:lstStyle>
            <a:defPPr>
              <a:defRPr lang="en-US"/>
            </a:defPPr>
            <a:lvl1pPr>
              <a:defRPr sz="3200">
                <a:solidFill>
                  <a:schemeClr val="tx2"/>
                </a:solidFill>
                <a:latin typeface="Arial" panose="020B0604020202020204" pitchFamily="34" charset="0"/>
                <a:cs typeface="Arial" panose="020B0604020202020204" pitchFamily="34" charset="0"/>
              </a:defRPr>
            </a:lvl1pPr>
          </a:lstStyle>
          <a:p>
            <a:pPr algn="ctr"/>
            <a:r>
              <a:rPr lang="en-US">
                <a:solidFill>
                  <a:srgbClr val="FF6666"/>
                </a:solidFill>
                <a:latin typeface="Arial"/>
                <a:cs typeface="Arial"/>
              </a:rPr>
              <a:t>75</a:t>
            </a:r>
          </a:p>
          <a:p>
            <a:pPr algn="ctr"/>
            <a:r>
              <a:rPr lang="en-US" sz="1500">
                <a:solidFill>
                  <a:schemeClr val="tx1"/>
                </a:solidFill>
                <a:latin typeface="+mn-lt"/>
                <a:cs typeface="+mn-cs"/>
              </a:rPr>
              <a:t>Innovative scientific</a:t>
            </a:r>
            <a:endParaRPr lang="en-US" sz="1500">
              <a:solidFill>
                <a:schemeClr val="tx1"/>
              </a:solidFill>
              <a:latin typeface="+mn-lt"/>
              <a:cs typeface="Calibri"/>
            </a:endParaRPr>
          </a:p>
          <a:p>
            <a:pPr algn="ctr"/>
            <a:r>
              <a:rPr lang="en-US" sz="1500">
                <a:solidFill>
                  <a:schemeClr val="tx1"/>
                </a:solidFill>
                <a:latin typeface="+mn-lt"/>
                <a:cs typeface="+mn-cs"/>
              </a:rPr>
              <a:t>sessions</a:t>
            </a:r>
            <a:endParaRPr lang="LID4096" sz="1500">
              <a:solidFill>
                <a:schemeClr val="tx1"/>
              </a:solidFill>
              <a:latin typeface="+mn-lt"/>
              <a:cs typeface="+mn-cs"/>
            </a:endParaRPr>
          </a:p>
        </p:txBody>
      </p:sp>
      <p:sp>
        <p:nvSpPr>
          <p:cNvPr id="7" name="TextBox 6">
            <a:extLst>
              <a:ext uri="{FF2B5EF4-FFF2-40B4-BE49-F238E27FC236}">
                <a16:creationId xmlns:a16="http://schemas.microsoft.com/office/drawing/2014/main" id="{21064B98-B5BD-EA49-8C4B-99B96300748F}"/>
              </a:ext>
            </a:extLst>
          </p:cNvPr>
          <p:cNvSpPr txBox="1"/>
          <p:nvPr/>
        </p:nvSpPr>
        <p:spPr>
          <a:xfrm>
            <a:off x="9802397" y="1445182"/>
            <a:ext cx="1944000" cy="1836000"/>
          </a:xfrm>
          <a:prstGeom prst="ellipse">
            <a:avLst/>
          </a:prstGeom>
          <a:noFill/>
        </p:spPr>
        <p:txBody>
          <a:bodyPr wrap="square" lIns="144000" tIns="252000" rIns="144000" bIns="108000" rtlCol="0">
            <a:noAutofit/>
          </a:bodyPr>
          <a:lstStyle>
            <a:defPPr>
              <a:defRPr lang="en-US"/>
            </a:defPPr>
            <a:lvl1pPr>
              <a:defRPr sz="3200">
                <a:solidFill>
                  <a:schemeClr val="tx2"/>
                </a:solidFill>
                <a:latin typeface="Arial" panose="020B0604020202020204" pitchFamily="34" charset="0"/>
                <a:cs typeface="Arial" panose="020B0604020202020204" pitchFamily="34" charset="0"/>
              </a:defRPr>
            </a:lvl1pPr>
          </a:lstStyle>
          <a:p>
            <a:pPr algn="ctr"/>
            <a:r>
              <a:rPr lang="en-US">
                <a:solidFill>
                  <a:srgbClr val="FF6666"/>
                </a:solidFill>
              </a:rPr>
              <a:t>1,000</a:t>
            </a:r>
          </a:p>
          <a:p>
            <a:pPr algn="ctr"/>
            <a:r>
              <a:rPr lang="en-US" sz="1500">
                <a:solidFill>
                  <a:schemeClr val="tx1"/>
                </a:solidFill>
                <a:latin typeface="+mn-lt"/>
                <a:cs typeface="+mn-cs"/>
              </a:rPr>
              <a:t>Posters </a:t>
            </a:r>
            <a:br>
              <a:rPr lang="en-US" sz="1500">
                <a:solidFill>
                  <a:schemeClr val="tx1"/>
                </a:solidFill>
                <a:latin typeface="+mn-lt"/>
                <a:cs typeface="+mn-cs"/>
              </a:rPr>
            </a:br>
            <a:r>
              <a:rPr lang="en-US" sz="1500">
                <a:solidFill>
                  <a:schemeClr val="tx1"/>
                </a:solidFill>
                <a:latin typeface="+mn-lt"/>
                <a:cs typeface="+mn-cs"/>
              </a:rPr>
              <a:t>presented</a:t>
            </a:r>
            <a:endParaRPr lang="LID4096" sz="1500">
              <a:solidFill>
                <a:schemeClr val="tx1"/>
              </a:solidFill>
              <a:latin typeface="+mn-lt"/>
              <a:cs typeface="+mn-cs"/>
            </a:endParaRPr>
          </a:p>
        </p:txBody>
      </p:sp>
      <p:sp>
        <p:nvSpPr>
          <p:cNvPr id="6" name="TextBox 5">
            <a:extLst>
              <a:ext uri="{FF2B5EF4-FFF2-40B4-BE49-F238E27FC236}">
                <a16:creationId xmlns:a16="http://schemas.microsoft.com/office/drawing/2014/main" id="{7A80EBEE-40FE-4476-BAEB-C4B6C62F5E22}"/>
              </a:ext>
            </a:extLst>
          </p:cNvPr>
          <p:cNvSpPr txBox="1"/>
          <p:nvPr/>
        </p:nvSpPr>
        <p:spPr>
          <a:xfrm>
            <a:off x="5064170" y="1445182"/>
            <a:ext cx="1944000" cy="1836000"/>
          </a:xfrm>
          <a:prstGeom prst="ellipse">
            <a:avLst/>
          </a:prstGeom>
          <a:noFill/>
        </p:spPr>
        <p:txBody>
          <a:bodyPr wrap="square" lIns="144000" tIns="252000" rIns="144000" bIns="108000" rtlCol="0" anchor="t">
            <a:noAutofit/>
          </a:bodyPr>
          <a:lstStyle>
            <a:defPPr>
              <a:defRPr lang="en-US"/>
            </a:defPPr>
            <a:lvl1pPr>
              <a:defRPr sz="3200">
                <a:solidFill>
                  <a:schemeClr val="tx2"/>
                </a:solidFill>
                <a:latin typeface="Arial" panose="020B0604020202020204" pitchFamily="34" charset="0"/>
                <a:cs typeface="Arial" panose="020B0604020202020204" pitchFamily="34" charset="0"/>
              </a:defRPr>
            </a:lvl1pPr>
          </a:lstStyle>
          <a:p>
            <a:pPr algn="ctr"/>
            <a:r>
              <a:rPr lang="en-US">
                <a:solidFill>
                  <a:srgbClr val="FF6666"/>
                </a:solidFill>
                <a:latin typeface="Arial"/>
                <a:cs typeface="Arial"/>
              </a:rPr>
              <a:t>130</a:t>
            </a:r>
          </a:p>
          <a:p>
            <a:pPr algn="ctr"/>
            <a:r>
              <a:rPr lang="en-US" sz="1500">
                <a:solidFill>
                  <a:schemeClr val="tx1"/>
                </a:solidFill>
                <a:latin typeface="+mn-lt"/>
                <a:cs typeface="+mn-cs"/>
              </a:rPr>
              <a:t>Countries represented</a:t>
            </a:r>
            <a:endParaRPr lang="LID4096" sz="1500">
              <a:solidFill>
                <a:schemeClr val="tx1"/>
              </a:solidFill>
              <a:latin typeface="+mn-lt"/>
              <a:cs typeface="+mn-cs"/>
            </a:endParaRPr>
          </a:p>
        </p:txBody>
      </p:sp>
      <p:pic>
        <p:nvPicPr>
          <p:cNvPr id="12" name="Picture 11" descr="A red circle with a black silhouette of the earth&#10;&#10;Description automatically generated">
            <a:extLst>
              <a:ext uri="{FF2B5EF4-FFF2-40B4-BE49-F238E27FC236}">
                <a16:creationId xmlns:a16="http://schemas.microsoft.com/office/drawing/2014/main" id="{0486160A-CF1F-8CF0-9E1C-B14C8D70E4A9}"/>
              </a:ext>
            </a:extLst>
          </p:cNvPr>
          <p:cNvPicPr>
            <a:picLocks noChangeAspect="1"/>
          </p:cNvPicPr>
          <p:nvPr/>
        </p:nvPicPr>
        <p:blipFill>
          <a:blip r:embed="rId3"/>
          <a:stretch>
            <a:fillRect/>
          </a:stretch>
        </p:blipFill>
        <p:spPr>
          <a:xfrm>
            <a:off x="5831194" y="1551815"/>
            <a:ext cx="409951" cy="409951"/>
          </a:xfrm>
          <a:prstGeom prst="rect">
            <a:avLst/>
          </a:prstGeom>
        </p:spPr>
      </p:pic>
      <p:pic>
        <p:nvPicPr>
          <p:cNvPr id="14" name="Picture 13" descr="A red squares on a black background&#10;&#10;Description automatically generated">
            <a:extLst>
              <a:ext uri="{FF2B5EF4-FFF2-40B4-BE49-F238E27FC236}">
                <a16:creationId xmlns:a16="http://schemas.microsoft.com/office/drawing/2014/main" id="{2DE94D17-DFEE-E48C-53BF-B326EF359D8E}"/>
              </a:ext>
            </a:extLst>
          </p:cNvPr>
          <p:cNvPicPr>
            <a:picLocks noChangeAspect="1"/>
          </p:cNvPicPr>
          <p:nvPr/>
        </p:nvPicPr>
        <p:blipFill>
          <a:blip r:embed="rId4"/>
          <a:stretch>
            <a:fillRect/>
          </a:stretch>
        </p:blipFill>
        <p:spPr>
          <a:xfrm>
            <a:off x="10569421" y="1551815"/>
            <a:ext cx="409951" cy="409951"/>
          </a:xfrm>
          <a:prstGeom prst="rect">
            <a:avLst/>
          </a:prstGeom>
        </p:spPr>
      </p:pic>
      <p:pic>
        <p:nvPicPr>
          <p:cNvPr id="16" name="Picture 15" descr="A checklist with red ticks&#10;&#10;Description automatically generated">
            <a:extLst>
              <a:ext uri="{FF2B5EF4-FFF2-40B4-BE49-F238E27FC236}">
                <a16:creationId xmlns:a16="http://schemas.microsoft.com/office/drawing/2014/main" id="{0B54E93D-95FB-0FBF-F35A-2B29CD3C957E}"/>
              </a:ext>
            </a:extLst>
          </p:cNvPr>
          <p:cNvPicPr>
            <a:picLocks noChangeAspect="1"/>
          </p:cNvPicPr>
          <p:nvPr/>
        </p:nvPicPr>
        <p:blipFill>
          <a:blip r:embed="rId5"/>
          <a:stretch>
            <a:fillRect/>
          </a:stretch>
        </p:blipFill>
        <p:spPr>
          <a:xfrm>
            <a:off x="3462080" y="1551815"/>
            <a:ext cx="409951" cy="409951"/>
          </a:xfrm>
          <a:prstGeom prst="rect">
            <a:avLst/>
          </a:prstGeom>
        </p:spPr>
      </p:pic>
      <p:sp>
        <p:nvSpPr>
          <p:cNvPr id="21" name="TextBox 20">
            <a:extLst>
              <a:ext uri="{FF2B5EF4-FFF2-40B4-BE49-F238E27FC236}">
                <a16:creationId xmlns:a16="http://schemas.microsoft.com/office/drawing/2014/main" id="{60700FF1-D879-F775-3F3D-4E3A1474C486}"/>
              </a:ext>
            </a:extLst>
          </p:cNvPr>
          <p:cNvSpPr txBox="1"/>
          <p:nvPr/>
        </p:nvSpPr>
        <p:spPr>
          <a:xfrm>
            <a:off x="7433284" y="1445182"/>
            <a:ext cx="1944000" cy="1836000"/>
          </a:xfrm>
          <a:prstGeom prst="ellipse">
            <a:avLst/>
          </a:prstGeom>
          <a:noFill/>
        </p:spPr>
        <p:txBody>
          <a:bodyPr wrap="square" lIns="144000" tIns="252000" rIns="144000" bIns="108000" rtlCol="0">
            <a:noAutofit/>
          </a:bodyPr>
          <a:lstStyle>
            <a:defPPr>
              <a:defRPr lang="en-US"/>
            </a:defPPr>
            <a:lvl1pPr>
              <a:defRPr sz="3200">
                <a:solidFill>
                  <a:schemeClr val="tx2"/>
                </a:solidFill>
                <a:latin typeface="Arial" panose="020B0604020202020204" pitchFamily="34" charset="0"/>
                <a:cs typeface="Arial" panose="020B0604020202020204" pitchFamily="34" charset="0"/>
              </a:defRPr>
            </a:lvl1pPr>
          </a:lstStyle>
          <a:p>
            <a:pPr algn="ctr"/>
            <a:r>
              <a:rPr lang="en-US">
                <a:solidFill>
                  <a:srgbClr val="FF6666"/>
                </a:solidFill>
              </a:rPr>
              <a:t>4,000</a:t>
            </a:r>
          </a:p>
          <a:p>
            <a:pPr algn="ctr"/>
            <a:r>
              <a:rPr lang="en-US" sz="1500">
                <a:solidFill>
                  <a:schemeClr val="tx1"/>
                </a:solidFill>
                <a:latin typeface="+mn-lt"/>
                <a:cs typeface="+mn-cs"/>
              </a:rPr>
              <a:t>Attendees</a:t>
            </a:r>
            <a:endParaRPr lang="LID4096" sz="1500">
              <a:solidFill>
                <a:schemeClr val="tx1"/>
              </a:solidFill>
              <a:latin typeface="+mn-lt"/>
              <a:cs typeface="+mn-cs"/>
            </a:endParaRPr>
          </a:p>
        </p:txBody>
      </p:sp>
      <p:pic>
        <p:nvPicPr>
          <p:cNvPr id="9" name="Picture 8" descr="A group of people with their arms around each other&#10;&#10;Description automatically generated">
            <a:extLst>
              <a:ext uri="{FF2B5EF4-FFF2-40B4-BE49-F238E27FC236}">
                <a16:creationId xmlns:a16="http://schemas.microsoft.com/office/drawing/2014/main" id="{9CACD37A-4BB0-7499-A31F-9245B065E0EB}"/>
              </a:ext>
            </a:extLst>
          </p:cNvPr>
          <p:cNvPicPr>
            <a:picLocks noChangeAspect="1"/>
          </p:cNvPicPr>
          <p:nvPr/>
        </p:nvPicPr>
        <p:blipFill>
          <a:blip r:embed="rId6"/>
          <a:stretch>
            <a:fillRect/>
          </a:stretch>
        </p:blipFill>
        <p:spPr>
          <a:xfrm>
            <a:off x="8167499" y="1551815"/>
            <a:ext cx="409951" cy="409951"/>
          </a:xfrm>
          <a:prstGeom prst="rect">
            <a:avLst/>
          </a:prstGeom>
        </p:spPr>
      </p:pic>
      <p:pic>
        <p:nvPicPr>
          <p:cNvPr id="25" name="Picture 24" descr="A pink square pattern on a pink surface&#10;&#10;Description automatically generated">
            <a:extLst>
              <a:ext uri="{FF2B5EF4-FFF2-40B4-BE49-F238E27FC236}">
                <a16:creationId xmlns:a16="http://schemas.microsoft.com/office/drawing/2014/main" id="{0C1BE224-27ED-4F82-79E0-57BD3F356C22}"/>
              </a:ext>
            </a:extLst>
          </p:cNvPr>
          <p:cNvPicPr>
            <a:picLocks noChangeAspect="1"/>
          </p:cNvPicPr>
          <p:nvPr/>
        </p:nvPicPr>
        <p:blipFill rotWithShape="1">
          <a:blip r:embed="rId7"/>
          <a:srcRect l="27952" t="35453" r="32673" b="42714"/>
          <a:stretch/>
        </p:blipFill>
        <p:spPr>
          <a:xfrm>
            <a:off x="3695700" y="3831970"/>
            <a:ext cx="4800601" cy="687660"/>
          </a:xfrm>
          <a:prstGeom prst="rect">
            <a:avLst/>
          </a:prstGeom>
        </p:spPr>
      </p:pic>
      <p:sp>
        <p:nvSpPr>
          <p:cNvPr id="26" name="TextBox 25">
            <a:extLst>
              <a:ext uri="{FF2B5EF4-FFF2-40B4-BE49-F238E27FC236}">
                <a16:creationId xmlns:a16="http://schemas.microsoft.com/office/drawing/2014/main" id="{91368BC0-A122-387E-D504-62B5C4F2D56C}"/>
              </a:ext>
            </a:extLst>
          </p:cNvPr>
          <p:cNvSpPr txBox="1"/>
          <p:nvPr/>
        </p:nvSpPr>
        <p:spPr>
          <a:xfrm>
            <a:off x="3945309" y="3933825"/>
            <a:ext cx="4301381" cy="461665"/>
          </a:xfrm>
          <a:prstGeom prst="rect">
            <a:avLst/>
          </a:prstGeom>
          <a:noFill/>
        </p:spPr>
        <p:txBody>
          <a:bodyPr wrap="square" rtlCol="0">
            <a:spAutoFit/>
          </a:bodyPr>
          <a:lstStyle/>
          <a:p>
            <a:pPr algn="ctr"/>
            <a:r>
              <a:rPr lang="fr-BE" sz="2400">
                <a:solidFill>
                  <a:schemeClr val="bg1"/>
                </a:solidFill>
                <a:latin typeface="Arial" panose="020B0604020202020204" pitchFamily="34" charset="0"/>
                <a:cs typeface="Arial" panose="020B0604020202020204" pitchFamily="34" charset="0"/>
              </a:rPr>
              <a:t>IMPORTANT DATES</a:t>
            </a:r>
            <a:endParaRPr lang="LID4096" sz="240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4F3E5240-A0DE-1B47-D4B8-E92FB83FA86C}"/>
              </a:ext>
            </a:extLst>
          </p:cNvPr>
          <p:cNvSpPr txBox="1"/>
          <p:nvPr/>
        </p:nvSpPr>
        <p:spPr>
          <a:xfrm>
            <a:off x="325942" y="1445182"/>
            <a:ext cx="1944000" cy="1836000"/>
          </a:xfrm>
          <a:prstGeom prst="ellipse">
            <a:avLst/>
          </a:prstGeom>
          <a:noFill/>
        </p:spPr>
        <p:txBody>
          <a:bodyPr wrap="square" lIns="144000" tIns="252000" rIns="144000" bIns="108000" rtlCol="0" anchor="t">
            <a:noAutofit/>
          </a:bodyPr>
          <a:lstStyle/>
          <a:p>
            <a:pPr algn="ctr"/>
            <a:r>
              <a:rPr lang="en-US" sz="2800">
                <a:solidFill>
                  <a:srgbClr val="FF6666"/>
                </a:solidFill>
                <a:latin typeface="Arial"/>
                <a:cs typeface="Arial"/>
              </a:rPr>
              <a:t>250</a:t>
            </a:r>
            <a:endParaRPr lang="en-US" sz="3200">
              <a:solidFill>
                <a:srgbClr val="FF6666"/>
              </a:solidFill>
              <a:latin typeface="Arial"/>
              <a:cs typeface="Arial"/>
            </a:endParaRPr>
          </a:p>
          <a:p>
            <a:pPr algn="ctr"/>
            <a:r>
              <a:rPr lang="en-US" sz="1500"/>
              <a:t>Global kidney experts speaking </a:t>
            </a:r>
            <a:endParaRPr lang="LID4096" sz="1500"/>
          </a:p>
        </p:txBody>
      </p:sp>
      <p:pic>
        <p:nvPicPr>
          <p:cNvPr id="38" name="Picture 37" descr="A red microphone on a black background&#10;&#10;Description automatically generated">
            <a:extLst>
              <a:ext uri="{FF2B5EF4-FFF2-40B4-BE49-F238E27FC236}">
                <a16:creationId xmlns:a16="http://schemas.microsoft.com/office/drawing/2014/main" id="{C5A2D511-ED46-6BF7-7813-960FBCB4EAFA}"/>
              </a:ext>
            </a:extLst>
          </p:cNvPr>
          <p:cNvPicPr>
            <a:picLocks noChangeAspect="1"/>
          </p:cNvPicPr>
          <p:nvPr/>
        </p:nvPicPr>
        <p:blipFill>
          <a:blip r:embed="rId8"/>
          <a:stretch>
            <a:fillRect/>
          </a:stretch>
        </p:blipFill>
        <p:spPr>
          <a:xfrm>
            <a:off x="1092966" y="1551815"/>
            <a:ext cx="409951" cy="409951"/>
          </a:xfrm>
          <a:prstGeom prst="rect">
            <a:avLst/>
          </a:prstGeom>
        </p:spPr>
      </p:pic>
      <p:grpSp>
        <p:nvGrpSpPr>
          <p:cNvPr id="51" name="Group 50">
            <a:extLst>
              <a:ext uri="{FF2B5EF4-FFF2-40B4-BE49-F238E27FC236}">
                <a16:creationId xmlns:a16="http://schemas.microsoft.com/office/drawing/2014/main" id="{A961D313-23BF-E805-B9B4-9FFA14318607}"/>
              </a:ext>
            </a:extLst>
          </p:cNvPr>
          <p:cNvGrpSpPr/>
          <p:nvPr/>
        </p:nvGrpSpPr>
        <p:grpSpPr>
          <a:xfrm>
            <a:off x="1722818" y="4914978"/>
            <a:ext cx="8746364" cy="1459413"/>
            <a:chOff x="1711275" y="4914978"/>
            <a:chExt cx="8746364" cy="1459413"/>
          </a:xfrm>
        </p:grpSpPr>
        <p:sp>
          <p:nvSpPr>
            <p:cNvPr id="27" name="TextBox 26">
              <a:extLst>
                <a:ext uri="{FF2B5EF4-FFF2-40B4-BE49-F238E27FC236}">
                  <a16:creationId xmlns:a16="http://schemas.microsoft.com/office/drawing/2014/main" id="{C49B1CDB-5D8E-7599-8525-A6AE11E4B99A}"/>
                </a:ext>
              </a:extLst>
            </p:cNvPr>
            <p:cNvSpPr txBox="1"/>
            <p:nvPr/>
          </p:nvSpPr>
          <p:spPr>
            <a:xfrm>
              <a:off x="2228793" y="4914978"/>
              <a:ext cx="3390900" cy="584775"/>
            </a:xfrm>
            <a:prstGeom prst="rect">
              <a:avLst/>
            </a:prstGeom>
            <a:noFill/>
          </p:spPr>
          <p:txBody>
            <a:bodyPr wrap="square" rtlCol="0">
              <a:spAutoFit/>
            </a:bodyPr>
            <a:lstStyle/>
            <a:p>
              <a:r>
                <a:rPr lang="en-US" sz="1400">
                  <a:solidFill>
                    <a:srgbClr val="2A5CAE"/>
                  </a:solidFill>
                  <a:latin typeface="Arial" panose="020B0604020202020204" pitchFamily="34" charset="0"/>
                  <a:cs typeface="Arial" panose="020B0604020202020204" pitchFamily="34" charset="0"/>
                </a:rPr>
                <a:t>PRELIMINARY PROGRAM RELEASED</a:t>
              </a:r>
            </a:p>
            <a:p>
              <a:r>
                <a:rPr lang="en-US" b="1">
                  <a:solidFill>
                    <a:srgbClr val="46CCA6"/>
                  </a:solidFill>
                </a:rPr>
                <a:t>|</a:t>
              </a:r>
              <a:r>
                <a:rPr lang="en-US">
                  <a:solidFill>
                    <a:schemeClr val="tx2"/>
                  </a:solidFill>
                </a:rPr>
                <a:t> </a:t>
              </a:r>
              <a:r>
                <a:rPr lang="en-US">
                  <a:solidFill>
                    <a:srgbClr val="FE7055"/>
                  </a:solidFill>
                </a:rPr>
                <a:t>September 2023</a:t>
              </a:r>
              <a:endParaRPr lang="LID4096">
                <a:solidFill>
                  <a:srgbClr val="FE7055"/>
                </a:solidFill>
              </a:endParaRPr>
            </a:p>
          </p:txBody>
        </p:sp>
        <p:grpSp>
          <p:nvGrpSpPr>
            <p:cNvPr id="41" name="Group 40">
              <a:extLst>
                <a:ext uri="{FF2B5EF4-FFF2-40B4-BE49-F238E27FC236}">
                  <a16:creationId xmlns:a16="http://schemas.microsoft.com/office/drawing/2014/main" id="{3E02EC7E-43E0-DB31-EB31-94C1398B40FF}"/>
                </a:ext>
              </a:extLst>
            </p:cNvPr>
            <p:cNvGrpSpPr/>
            <p:nvPr/>
          </p:nvGrpSpPr>
          <p:grpSpPr>
            <a:xfrm>
              <a:off x="1711275" y="4914978"/>
              <a:ext cx="508000" cy="508000"/>
              <a:chOff x="2146300" y="5105400"/>
              <a:chExt cx="508000" cy="508000"/>
            </a:xfrm>
          </p:grpSpPr>
          <p:sp>
            <p:nvSpPr>
              <p:cNvPr id="40" name="Oval 39">
                <a:extLst>
                  <a:ext uri="{FF2B5EF4-FFF2-40B4-BE49-F238E27FC236}">
                    <a16:creationId xmlns:a16="http://schemas.microsoft.com/office/drawing/2014/main" id="{18C088AD-71B1-8424-A955-39693F1FA701}"/>
                  </a:ext>
                </a:extLst>
              </p:cNvPr>
              <p:cNvSpPr/>
              <p:nvPr/>
            </p:nvSpPr>
            <p:spPr>
              <a:xfrm>
                <a:off x="2146300" y="5105400"/>
                <a:ext cx="508000" cy="508000"/>
              </a:xfrm>
              <a:prstGeom prst="ellipse">
                <a:avLst/>
              </a:prstGeom>
              <a:solidFill>
                <a:schemeClr val="accent4">
                  <a:lumMod val="20000"/>
                  <a:lumOff val="80000"/>
                </a:schemeClr>
              </a:solidFill>
            </p:spPr>
            <p:txBody>
              <a:bodyPr wrap="square" lIns="144000" tIns="252000" rIns="144000" bIns="108000" rtlCol="0">
                <a:noAutofit/>
              </a:bodyPr>
              <a:lstStyle/>
              <a:p>
                <a:pPr algn="ctr"/>
                <a:endParaRPr lang="LID4096" sz="3200">
                  <a:solidFill>
                    <a:schemeClr val="tx2"/>
                  </a:solidFill>
                  <a:latin typeface="Arial" panose="020B0604020202020204" pitchFamily="34" charset="0"/>
                  <a:cs typeface="Arial" panose="020B0604020202020204" pitchFamily="34" charset="0"/>
                </a:endParaRPr>
              </a:p>
            </p:txBody>
          </p:sp>
          <p:pic>
            <p:nvPicPr>
              <p:cNvPr id="29" name="Picture 28" descr="A red and black calendar&#10;&#10;Description automatically generated">
                <a:extLst>
                  <a:ext uri="{FF2B5EF4-FFF2-40B4-BE49-F238E27FC236}">
                    <a16:creationId xmlns:a16="http://schemas.microsoft.com/office/drawing/2014/main" id="{7DF811E7-741F-71BC-824A-906AD8A29C03}"/>
                  </a:ext>
                </a:extLst>
              </p:cNvPr>
              <p:cNvPicPr>
                <a:picLocks noChangeAspect="1"/>
              </p:cNvPicPr>
              <p:nvPr/>
            </p:nvPicPr>
            <p:blipFill>
              <a:blip r:embed="rId9"/>
              <a:stretch>
                <a:fillRect/>
              </a:stretch>
            </p:blipFill>
            <p:spPr>
              <a:xfrm>
                <a:off x="2238375" y="5197475"/>
                <a:ext cx="323850" cy="323850"/>
              </a:xfrm>
              <a:prstGeom prst="rect">
                <a:avLst/>
              </a:prstGeom>
            </p:spPr>
          </p:pic>
        </p:grpSp>
        <p:sp>
          <p:nvSpPr>
            <p:cNvPr id="30" name="TextBox 29">
              <a:extLst>
                <a:ext uri="{FF2B5EF4-FFF2-40B4-BE49-F238E27FC236}">
                  <a16:creationId xmlns:a16="http://schemas.microsoft.com/office/drawing/2014/main" id="{F6BF45B2-9EF8-6E8B-F2D6-0D4A0166DF5C}"/>
                </a:ext>
              </a:extLst>
            </p:cNvPr>
            <p:cNvSpPr txBox="1"/>
            <p:nvPr/>
          </p:nvSpPr>
          <p:spPr>
            <a:xfrm>
              <a:off x="2228793" y="5789616"/>
              <a:ext cx="2914650" cy="584775"/>
            </a:xfrm>
            <a:prstGeom prst="rect">
              <a:avLst/>
            </a:prstGeom>
            <a:noFill/>
          </p:spPr>
          <p:txBody>
            <a:bodyPr wrap="square" rtlCol="0">
              <a:spAutoFit/>
            </a:bodyPr>
            <a:lstStyle/>
            <a:p>
              <a:r>
                <a:rPr lang="nl-BE" sz="1400">
                  <a:solidFill>
                    <a:srgbClr val="2A5CAE"/>
                  </a:solidFill>
                  <a:latin typeface="Arial" panose="020B0604020202020204" pitchFamily="34" charset="0"/>
                  <a:cs typeface="Arial" panose="020B0604020202020204" pitchFamily="34" charset="0"/>
                </a:rPr>
                <a:t>EARLY REGISTRATION OPENS</a:t>
              </a:r>
              <a:endParaRPr lang="en-US" sz="1400">
                <a:solidFill>
                  <a:srgbClr val="2A5CAE"/>
                </a:solidFill>
                <a:latin typeface="Arial" panose="020B0604020202020204" pitchFamily="34" charset="0"/>
                <a:cs typeface="Arial" panose="020B0604020202020204" pitchFamily="34" charset="0"/>
              </a:endParaRPr>
            </a:p>
            <a:p>
              <a:r>
                <a:rPr lang="en-US" b="1">
                  <a:solidFill>
                    <a:srgbClr val="46CCA6"/>
                  </a:solidFill>
                </a:rPr>
                <a:t>|</a:t>
              </a:r>
              <a:r>
                <a:rPr lang="en-US">
                  <a:solidFill>
                    <a:schemeClr val="tx2"/>
                  </a:solidFill>
                </a:rPr>
                <a:t> </a:t>
              </a:r>
              <a:r>
                <a:rPr lang="en-US">
                  <a:solidFill>
                    <a:srgbClr val="FE7055"/>
                  </a:solidFill>
                </a:rPr>
                <a:t>October 2023</a:t>
              </a:r>
              <a:endParaRPr lang="LID4096">
                <a:solidFill>
                  <a:srgbClr val="FE7055"/>
                </a:solidFill>
              </a:endParaRPr>
            </a:p>
          </p:txBody>
        </p:sp>
        <p:sp>
          <p:nvSpPr>
            <p:cNvPr id="32" name="TextBox 31">
              <a:extLst>
                <a:ext uri="{FF2B5EF4-FFF2-40B4-BE49-F238E27FC236}">
                  <a16:creationId xmlns:a16="http://schemas.microsoft.com/office/drawing/2014/main" id="{B8392BC5-007A-2973-6E22-4BD763F3EB99}"/>
                </a:ext>
              </a:extLst>
            </p:cNvPr>
            <p:cNvSpPr txBox="1"/>
            <p:nvPr/>
          </p:nvSpPr>
          <p:spPr>
            <a:xfrm>
              <a:off x="6677025" y="4914978"/>
              <a:ext cx="3390900" cy="584775"/>
            </a:xfrm>
            <a:prstGeom prst="rect">
              <a:avLst/>
            </a:prstGeom>
            <a:noFill/>
          </p:spPr>
          <p:txBody>
            <a:bodyPr wrap="square" rtlCol="0">
              <a:spAutoFit/>
            </a:bodyPr>
            <a:lstStyle/>
            <a:p>
              <a:r>
                <a:rPr lang="nl-BE" sz="1400">
                  <a:solidFill>
                    <a:srgbClr val="2A5CAE"/>
                  </a:solidFill>
                  <a:latin typeface="Arial" panose="020B0604020202020204" pitchFamily="34" charset="0"/>
                  <a:cs typeface="Arial" panose="020B0604020202020204" pitchFamily="34" charset="0"/>
                </a:rPr>
                <a:t>ABSTRACT SUBMISSION DEADLINE</a:t>
              </a:r>
              <a:endParaRPr lang="en-US" sz="1400">
                <a:solidFill>
                  <a:srgbClr val="2A5CAE"/>
                </a:solidFill>
                <a:latin typeface="Arial" panose="020B0604020202020204" pitchFamily="34" charset="0"/>
                <a:cs typeface="Arial" panose="020B0604020202020204" pitchFamily="34" charset="0"/>
              </a:endParaRPr>
            </a:p>
            <a:p>
              <a:r>
                <a:rPr lang="en-US" b="1">
                  <a:solidFill>
                    <a:srgbClr val="46CCA6"/>
                  </a:solidFill>
                </a:rPr>
                <a:t>|</a:t>
              </a:r>
              <a:r>
                <a:rPr lang="en-US">
                  <a:solidFill>
                    <a:schemeClr val="tx2"/>
                  </a:solidFill>
                </a:rPr>
                <a:t> </a:t>
              </a:r>
              <a:r>
                <a:rPr lang="nl-BE" b="0" i="0" err="1">
                  <a:solidFill>
                    <a:srgbClr val="FF6666"/>
                  </a:solidFill>
                  <a:effectLst/>
                </a:rPr>
                <a:t>October</a:t>
              </a:r>
              <a:r>
                <a:rPr lang="nl-BE" b="0" i="0">
                  <a:solidFill>
                    <a:srgbClr val="FF6666"/>
                  </a:solidFill>
                  <a:effectLst/>
                </a:rPr>
                <a:t> 31, 2023</a:t>
              </a:r>
              <a:endParaRPr lang="LID4096">
                <a:solidFill>
                  <a:schemeClr val="tx2"/>
                </a:solidFill>
              </a:endParaRPr>
            </a:p>
          </p:txBody>
        </p:sp>
        <p:sp>
          <p:nvSpPr>
            <p:cNvPr id="34" name="TextBox 33">
              <a:extLst>
                <a:ext uri="{FF2B5EF4-FFF2-40B4-BE49-F238E27FC236}">
                  <a16:creationId xmlns:a16="http://schemas.microsoft.com/office/drawing/2014/main" id="{C82D74D6-06B1-811C-A166-6CBFA36E47E6}"/>
                </a:ext>
              </a:extLst>
            </p:cNvPr>
            <p:cNvSpPr txBox="1"/>
            <p:nvPr/>
          </p:nvSpPr>
          <p:spPr>
            <a:xfrm>
              <a:off x="6677025" y="5789616"/>
              <a:ext cx="3780614" cy="584775"/>
            </a:xfrm>
            <a:prstGeom prst="rect">
              <a:avLst/>
            </a:prstGeom>
            <a:noFill/>
          </p:spPr>
          <p:txBody>
            <a:bodyPr wrap="square" rtlCol="0">
              <a:spAutoFit/>
            </a:bodyPr>
            <a:lstStyle/>
            <a:p>
              <a:r>
                <a:rPr lang="nl-BE" sz="1400">
                  <a:solidFill>
                    <a:srgbClr val="2A5CAE"/>
                  </a:solidFill>
                  <a:latin typeface="Arial" panose="020B0604020202020204" pitchFamily="34" charset="0"/>
                  <a:cs typeface="Arial" panose="020B0604020202020204" pitchFamily="34" charset="0"/>
                </a:rPr>
                <a:t>TRAVEL GRANT APPLICATION DEADLINE</a:t>
              </a:r>
            </a:p>
            <a:p>
              <a:r>
                <a:rPr lang="en-US" b="1">
                  <a:solidFill>
                    <a:srgbClr val="46CCA6"/>
                  </a:solidFill>
                </a:rPr>
                <a:t>|</a:t>
              </a:r>
              <a:r>
                <a:rPr lang="en-US">
                  <a:solidFill>
                    <a:schemeClr val="tx2"/>
                  </a:solidFill>
                </a:rPr>
                <a:t> </a:t>
              </a:r>
              <a:r>
                <a:rPr lang="nl-BE">
                  <a:solidFill>
                    <a:srgbClr val="FF6666"/>
                  </a:solidFill>
                </a:rPr>
                <a:t>November 17, 2023</a:t>
              </a:r>
              <a:endParaRPr lang="LID4096">
                <a:solidFill>
                  <a:srgbClr val="FF6666"/>
                </a:solidFill>
              </a:endParaRPr>
            </a:p>
          </p:txBody>
        </p:sp>
        <p:grpSp>
          <p:nvGrpSpPr>
            <p:cNvPr id="42" name="Group 41">
              <a:extLst>
                <a:ext uri="{FF2B5EF4-FFF2-40B4-BE49-F238E27FC236}">
                  <a16:creationId xmlns:a16="http://schemas.microsoft.com/office/drawing/2014/main" id="{EECE450D-2927-6E29-61E2-01175679FEEF}"/>
                </a:ext>
              </a:extLst>
            </p:cNvPr>
            <p:cNvGrpSpPr/>
            <p:nvPr/>
          </p:nvGrpSpPr>
          <p:grpSpPr>
            <a:xfrm>
              <a:off x="1711275" y="5775496"/>
              <a:ext cx="508000" cy="508000"/>
              <a:chOff x="2146300" y="5105400"/>
              <a:chExt cx="508000" cy="508000"/>
            </a:xfrm>
          </p:grpSpPr>
          <p:sp>
            <p:nvSpPr>
              <p:cNvPr id="43" name="Oval 42">
                <a:extLst>
                  <a:ext uri="{FF2B5EF4-FFF2-40B4-BE49-F238E27FC236}">
                    <a16:creationId xmlns:a16="http://schemas.microsoft.com/office/drawing/2014/main" id="{F4ACBB94-D89F-0F4A-CF5E-5FA1C4ACF967}"/>
                  </a:ext>
                </a:extLst>
              </p:cNvPr>
              <p:cNvSpPr/>
              <p:nvPr/>
            </p:nvSpPr>
            <p:spPr>
              <a:xfrm>
                <a:off x="2146300" y="5105400"/>
                <a:ext cx="508000" cy="508000"/>
              </a:xfrm>
              <a:prstGeom prst="ellipse">
                <a:avLst/>
              </a:prstGeom>
              <a:solidFill>
                <a:schemeClr val="accent4">
                  <a:lumMod val="20000"/>
                  <a:lumOff val="80000"/>
                </a:schemeClr>
              </a:solidFill>
            </p:spPr>
            <p:txBody>
              <a:bodyPr wrap="square" lIns="144000" tIns="252000" rIns="144000" bIns="108000" rtlCol="0">
                <a:noAutofit/>
              </a:bodyPr>
              <a:lstStyle/>
              <a:p>
                <a:pPr algn="ctr"/>
                <a:endParaRPr lang="LID4096" sz="3200">
                  <a:solidFill>
                    <a:schemeClr val="tx2"/>
                  </a:solidFill>
                  <a:latin typeface="Arial" panose="020B0604020202020204" pitchFamily="34" charset="0"/>
                  <a:cs typeface="Arial" panose="020B0604020202020204" pitchFamily="34" charset="0"/>
                </a:endParaRPr>
              </a:p>
            </p:txBody>
          </p:sp>
          <p:pic>
            <p:nvPicPr>
              <p:cNvPr id="44" name="Picture 43" descr="A red and black calendar&#10;&#10;Description automatically generated">
                <a:extLst>
                  <a:ext uri="{FF2B5EF4-FFF2-40B4-BE49-F238E27FC236}">
                    <a16:creationId xmlns:a16="http://schemas.microsoft.com/office/drawing/2014/main" id="{6CFC9F61-1AF9-A153-F68A-3CD1B80AC909}"/>
                  </a:ext>
                </a:extLst>
              </p:cNvPr>
              <p:cNvPicPr>
                <a:picLocks noChangeAspect="1"/>
              </p:cNvPicPr>
              <p:nvPr/>
            </p:nvPicPr>
            <p:blipFill>
              <a:blip r:embed="rId9"/>
              <a:stretch>
                <a:fillRect/>
              </a:stretch>
            </p:blipFill>
            <p:spPr>
              <a:xfrm>
                <a:off x="2238375" y="5197475"/>
                <a:ext cx="323850" cy="323850"/>
              </a:xfrm>
              <a:prstGeom prst="rect">
                <a:avLst/>
              </a:prstGeom>
            </p:spPr>
          </p:pic>
        </p:grpSp>
        <p:grpSp>
          <p:nvGrpSpPr>
            <p:cNvPr id="45" name="Group 44">
              <a:extLst>
                <a:ext uri="{FF2B5EF4-FFF2-40B4-BE49-F238E27FC236}">
                  <a16:creationId xmlns:a16="http://schemas.microsoft.com/office/drawing/2014/main" id="{DE3B4E7C-E87F-4CFD-4BED-925D11A6AC14}"/>
                </a:ext>
              </a:extLst>
            </p:cNvPr>
            <p:cNvGrpSpPr/>
            <p:nvPr/>
          </p:nvGrpSpPr>
          <p:grpSpPr>
            <a:xfrm>
              <a:off x="6132484" y="4914978"/>
              <a:ext cx="508000" cy="508000"/>
              <a:chOff x="2146300" y="5105400"/>
              <a:chExt cx="508000" cy="508000"/>
            </a:xfrm>
          </p:grpSpPr>
          <p:sp>
            <p:nvSpPr>
              <p:cNvPr id="46" name="Oval 45">
                <a:extLst>
                  <a:ext uri="{FF2B5EF4-FFF2-40B4-BE49-F238E27FC236}">
                    <a16:creationId xmlns:a16="http://schemas.microsoft.com/office/drawing/2014/main" id="{A07AE94E-B063-DAC2-6F85-489F998D2C54}"/>
                  </a:ext>
                </a:extLst>
              </p:cNvPr>
              <p:cNvSpPr/>
              <p:nvPr/>
            </p:nvSpPr>
            <p:spPr>
              <a:xfrm>
                <a:off x="2146300" y="5105400"/>
                <a:ext cx="508000" cy="508000"/>
              </a:xfrm>
              <a:prstGeom prst="ellipse">
                <a:avLst/>
              </a:prstGeom>
              <a:solidFill>
                <a:schemeClr val="accent4">
                  <a:lumMod val="20000"/>
                  <a:lumOff val="80000"/>
                </a:schemeClr>
              </a:solidFill>
            </p:spPr>
            <p:txBody>
              <a:bodyPr wrap="square" lIns="144000" tIns="252000" rIns="144000" bIns="108000" rtlCol="0">
                <a:noAutofit/>
              </a:bodyPr>
              <a:lstStyle/>
              <a:p>
                <a:pPr algn="ctr"/>
                <a:endParaRPr lang="LID4096" sz="3200">
                  <a:solidFill>
                    <a:schemeClr val="tx2"/>
                  </a:solidFill>
                  <a:latin typeface="Arial" panose="020B0604020202020204" pitchFamily="34" charset="0"/>
                  <a:cs typeface="Arial" panose="020B0604020202020204" pitchFamily="34" charset="0"/>
                </a:endParaRPr>
              </a:p>
            </p:txBody>
          </p:sp>
          <p:pic>
            <p:nvPicPr>
              <p:cNvPr id="47" name="Picture 46" descr="A red and black calendar&#10;&#10;Description automatically generated">
                <a:extLst>
                  <a:ext uri="{FF2B5EF4-FFF2-40B4-BE49-F238E27FC236}">
                    <a16:creationId xmlns:a16="http://schemas.microsoft.com/office/drawing/2014/main" id="{ECF23525-7C91-8D8E-4919-F16EF44D31F7}"/>
                  </a:ext>
                </a:extLst>
              </p:cNvPr>
              <p:cNvPicPr>
                <a:picLocks noChangeAspect="1"/>
              </p:cNvPicPr>
              <p:nvPr/>
            </p:nvPicPr>
            <p:blipFill>
              <a:blip r:embed="rId9"/>
              <a:stretch>
                <a:fillRect/>
              </a:stretch>
            </p:blipFill>
            <p:spPr>
              <a:xfrm>
                <a:off x="2238375" y="5197475"/>
                <a:ext cx="323850" cy="323850"/>
              </a:xfrm>
              <a:prstGeom prst="rect">
                <a:avLst/>
              </a:prstGeom>
            </p:spPr>
          </p:pic>
        </p:grpSp>
        <p:grpSp>
          <p:nvGrpSpPr>
            <p:cNvPr id="48" name="Group 47">
              <a:extLst>
                <a:ext uri="{FF2B5EF4-FFF2-40B4-BE49-F238E27FC236}">
                  <a16:creationId xmlns:a16="http://schemas.microsoft.com/office/drawing/2014/main" id="{E2075F6A-3365-C3A0-B73B-10498EC2DE3A}"/>
                </a:ext>
              </a:extLst>
            </p:cNvPr>
            <p:cNvGrpSpPr/>
            <p:nvPr/>
          </p:nvGrpSpPr>
          <p:grpSpPr>
            <a:xfrm>
              <a:off x="6132484" y="5775496"/>
              <a:ext cx="508000" cy="508000"/>
              <a:chOff x="2146300" y="5105400"/>
              <a:chExt cx="508000" cy="508000"/>
            </a:xfrm>
          </p:grpSpPr>
          <p:sp>
            <p:nvSpPr>
              <p:cNvPr id="49" name="Oval 48">
                <a:extLst>
                  <a:ext uri="{FF2B5EF4-FFF2-40B4-BE49-F238E27FC236}">
                    <a16:creationId xmlns:a16="http://schemas.microsoft.com/office/drawing/2014/main" id="{78DBEACC-8C85-2F31-CE0D-DBF7535F7853}"/>
                  </a:ext>
                </a:extLst>
              </p:cNvPr>
              <p:cNvSpPr/>
              <p:nvPr/>
            </p:nvSpPr>
            <p:spPr>
              <a:xfrm>
                <a:off x="2146300" y="5105400"/>
                <a:ext cx="508000" cy="508000"/>
              </a:xfrm>
              <a:prstGeom prst="ellipse">
                <a:avLst/>
              </a:prstGeom>
              <a:solidFill>
                <a:schemeClr val="accent4">
                  <a:lumMod val="20000"/>
                  <a:lumOff val="80000"/>
                </a:schemeClr>
              </a:solidFill>
            </p:spPr>
            <p:txBody>
              <a:bodyPr wrap="square" lIns="144000" tIns="252000" rIns="144000" bIns="108000" rtlCol="0">
                <a:noAutofit/>
              </a:bodyPr>
              <a:lstStyle/>
              <a:p>
                <a:pPr algn="ctr"/>
                <a:endParaRPr lang="LID4096" sz="3200">
                  <a:solidFill>
                    <a:schemeClr val="tx2"/>
                  </a:solidFill>
                  <a:latin typeface="Arial" panose="020B0604020202020204" pitchFamily="34" charset="0"/>
                  <a:cs typeface="Arial" panose="020B0604020202020204" pitchFamily="34" charset="0"/>
                </a:endParaRPr>
              </a:p>
            </p:txBody>
          </p:sp>
          <p:pic>
            <p:nvPicPr>
              <p:cNvPr id="50" name="Picture 49" descr="A red and black calendar&#10;&#10;Description automatically generated">
                <a:extLst>
                  <a:ext uri="{FF2B5EF4-FFF2-40B4-BE49-F238E27FC236}">
                    <a16:creationId xmlns:a16="http://schemas.microsoft.com/office/drawing/2014/main" id="{90299D7C-0B6F-7649-B216-29EDFD79F6D4}"/>
                  </a:ext>
                </a:extLst>
              </p:cNvPr>
              <p:cNvPicPr>
                <a:picLocks noChangeAspect="1"/>
              </p:cNvPicPr>
              <p:nvPr/>
            </p:nvPicPr>
            <p:blipFill>
              <a:blip r:embed="rId9"/>
              <a:stretch>
                <a:fillRect/>
              </a:stretch>
            </p:blipFill>
            <p:spPr>
              <a:xfrm>
                <a:off x="2238375" y="5197475"/>
                <a:ext cx="323850" cy="323850"/>
              </a:xfrm>
              <a:prstGeom prst="rect">
                <a:avLst/>
              </a:prstGeom>
            </p:spPr>
          </p:pic>
        </p:grpSp>
      </p:grpSp>
      <p:sp>
        <p:nvSpPr>
          <p:cNvPr id="3" name="Date Placeholder 2">
            <a:extLst>
              <a:ext uri="{FF2B5EF4-FFF2-40B4-BE49-F238E27FC236}">
                <a16:creationId xmlns:a16="http://schemas.microsoft.com/office/drawing/2014/main" id="{E1879088-6E45-6E0D-AE61-2905BC61E887}"/>
              </a:ext>
            </a:extLst>
          </p:cNvPr>
          <p:cNvSpPr>
            <a:spLocks noGrp="1"/>
          </p:cNvSpPr>
          <p:nvPr>
            <p:ph type="dt" sz="half" idx="2"/>
          </p:nvPr>
        </p:nvSpPr>
        <p:spPr>
          <a:xfrm>
            <a:off x="838200" y="6536974"/>
            <a:ext cx="2743200" cy="365125"/>
          </a:xfrm>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244D43D6-4157-30D8-F188-8142D10121F4}"/>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8" name="Slide Number Placeholder 4">
            <a:extLst>
              <a:ext uri="{FF2B5EF4-FFF2-40B4-BE49-F238E27FC236}">
                <a16:creationId xmlns:a16="http://schemas.microsoft.com/office/drawing/2014/main" id="{FC4BC55D-36E8-4530-2822-2E1A9D2D359F}"/>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33</a:t>
            </a:fld>
            <a:endParaRPr lang="en-US"/>
          </a:p>
        </p:txBody>
      </p:sp>
    </p:spTree>
    <p:extLst>
      <p:ext uri="{BB962C8B-B14F-4D97-AF65-F5344CB8AC3E}">
        <p14:creationId xmlns:p14="http://schemas.microsoft.com/office/powerpoint/2010/main" val="3769552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7A6237-92BE-A813-155E-B1CE376E21C7}"/>
              </a:ext>
            </a:extLst>
          </p:cNvPr>
          <p:cNvPicPr>
            <a:picLocks noChangeAspect="1"/>
          </p:cNvPicPr>
          <p:nvPr/>
        </p:nvPicPr>
        <p:blipFill>
          <a:blip r:embed="rId2"/>
          <a:srcRect/>
          <a:stretch/>
        </p:blipFill>
        <p:spPr>
          <a:xfrm>
            <a:off x="5080220" y="3924525"/>
            <a:ext cx="3461289" cy="2501435"/>
          </a:xfrm>
          <a:prstGeom prst="rect">
            <a:avLst/>
          </a:prstGeom>
        </p:spPr>
      </p:pic>
      <p:sp>
        <p:nvSpPr>
          <p:cNvPr id="2" name="Title 1">
            <a:extLst>
              <a:ext uri="{FF2B5EF4-FFF2-40B4-BE49-F238E27FC236}">
                <a16:creationId xmlns:a16="http://schemas.microsoft.com/office/drawing/2014/main" id="{C5FEBF8B-360D-61EE-CFF6-9F63FB1BA481}"/>
              </a:ext>
            </a:extLst>
          </p:cNvPr>
          <p:cNvSpPr>
            <a:spLocks noGrp="1"/>
          </p:cNvSpPr>
          <p:nvPr>
            <p:ph type="title"/>
          </p:nvPr>
        </p:nvSpPr>
        <p:spPr>
          <a:xfrm>
            <a:off x="2361460" y="357725"/>
            <a:ext cx="7639255" cy="650875"/>
          </a:xfrm>
        </p:spPr>
        <p:txBody>
          <a:bodyPr>
            <a:normAutofit fontScale="90000"/>
          </a:bodyPr>
          <a:lstStyle/>
          <a:p>
            <a:pPr>
              <a:lnSpc>
                <a:spcPct val="100000"/>
              </a:lnSpc>
            </a:pPr>
            <a:r>
              <a:rPr lang="en-GB">
                <a:latin typeface="Arial"/>
                <a:cs typeface="Arial"/>
              </a:rPr>
              <a:t>THE MOST GLOBAL AND ENGAGED NEPHROLOGY EVENT OF THE YEAR </a:t>
            </a:r>
            <a:endParaRPr lang="fr-FR"/>
          </a:p>
        </p:txBody>
      </p:sp>
      <p:sp>
        <p:nvSpPr>
          <p:cNvPr id="3" name="Content Placeholder 2">
            <a:extLst>
              <a:ext uri="{FF2B5EF4-FFF2-40B4-BE49-F238E27FC236}">
                <a16:creationId xmlns:a16="http://schemas.microsoft.com/office/drawing/2014/main" id="{2E709DE5-8BAC-3B98-970B-FFF76F9E595A}"/>
              </a:ext>
            </a:extLst>
          </p:cNvPr>
          <p:cNvSpPr>
            <a:spLocks noGrp="1"/>
          </p:cNvSpPr>
          <p:nvPr>
            <p:ph idx="4294967295"/>
          </p:nvPr>
        </p:nvSpPr>
        <p:spPr>
          <a:xfrm>
            <a:off x="6119278" y="4705350"/>
            <a:ext cx="3881437" cy="476258"/>
          </a:xfrm>
        </p:spPr>
        <p:txBody>
          <a:bodyPr vert="horz" lIns="91440" tIns="45720" rIns="91440" bIns="45720" rtlCol="0" anchor="t">
            <a:normAutofit/>
          </a:bodyPr>
          <a:lstStyle/>
          <a:p>
            <a:pPr marL="0" indent="0">
              <a:buNone/>
            </a:pPr>
            <a:r>
              <a:rPr lang="es-ES" sz="2400">
                <a:solidFill>
                  <a:srgbClr val="FF6666"/>
                </a:solidFill>
                <a:latin typeface="Arial" panose="020B0604020202020204" pitchFamily="34" charset="0"/>
                <a:cs typeface="Arial" panose="020B0604020202020204" pitchFamily="34" charset="0"/>
              </a:rPr>
              <a:t>SPREAD THE WORD: </a:t>
            </a:r>
            <a:endParaRPr lang="LID4096" sz="2400">
              <a:solidFill>
                <a:srgbClr val="FF6666"/>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011138A-07A7-0554-C55A-3DD960E4B40E}"/>
              </a:ext>
            </a:extLst>
          </p:cNvPr>
          <p:cNvSpPr txBox="1">
            <a:spLocks/>
          </p:cNvSpPr>
          <p:nvPr/>
        </p:nvSpPr>
        <p:spPr>
          <a:xfrm>
            <a:off x="2076178" y="2351136"/>
            <a:ext cx="5413424" cy="70111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tx2"/>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Clr>
                <a:srgbClr val="46CCA6"/>
              </a:buClr>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Clr>
                <a:schemeClr val="accent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a:solidFill>
                  <a:srgbClr val="00A09B"/>
                </a:solidFill>
                <a:latin typeface="Arial" panose="020B0604020202020204" pitchFamily="34" charset="0"/>
                <a:cs typeface="Arial" panose="020B0604020202020204" pitchFamily="34" charset="0"/>
              </a:rPr>
              <a:t>TELL YOUR COLLEAGUES </a:t>
            </a:r>
          </a:p>
          <a:p>
            <a:pPr marL="0" indent="0" algn="ctr">
              <a:buNone/>
            </a:pPr>
            <a:r>
              <a:rPr lang="es-ES" b="1">
                <a:solidFill>
                  <a:srgbClr val="0090FB"/>
                </a:solidFill>
              </a:rPr>
              <a:t>–</a:t>
            </a:r>
            <a:r>
              <a:rPr lang="es-ES">
                <a:solidFill>
                  <a:srgbClr val="0090FB"/>
                </a:solidFill>
              </a:rPr>
              <a:t> </a:t>
            </a:r>
            <a:r>
              <a:rPr lang="es-ES" sz="3200">
                <a:solidFill>
                  <a:srgbClr val="FF6666"/>
                </a:solidFill>
              </a:rPr>
              <a:t>¡Nos Vemos en Buenos Aires!</a:t>
            </a:r>
            <a:endParaRPr lang="es-ES">
              <a:solidFill>
                <a:srgbClr val="FF6666"/>
              </a:solidFill>
              <a:cs typeface="Calibri Light" panose="020F0302020204030204"/>
            </a:endParaRPr>
          </a:p>
        </p:txBody>
      </p:sp>
      <p:pic>
        <p:nvPicPr>
          <p:cNvPr id="5" name="Picture 4" descr="A black oval with yellow lines&#10;&#10;Description automatically generated">
            <a:extLst>
              <a:ext uri="{FF2B5EF4-FFF2-40B4-BE49-F238E27FC236}">
                <a16:creationId xmlns:a16="http://schemas.microsoft.com/office/drawing/2014/main" id="{B2A6ACAE-5C3C-C784-2E2F-AF2209E66A23}"/>
              </a:ext>
            </a:extLst>
          </p:cNvPr>
          <p:cNvPicPr>
            <a:picLocks noChangeAspect="1"/>
          </p:cNvPicPr>
          <p:nvPr/>
        </p:nvPicPr>
        <p:blipFill>
          <a:blip r:embed="rId3"/>
          <a:stretch>
            <a:fillRect/>
          </a:stretch>
        </p:blipFill>
        <p:spPr>
          <a:xfrm>
            <a:off x="1321601" y="1493083"/>
            <a:ext cx="3461289" cy="2561659"/>
          </a:xfrm>
          <a:prstGeom prst="rect">
            <a:avLst/>
          </a:prstGeom>
        </p:spPr>
      </p:pic>
      <p:pic>
        <p:nvPicPr>
          <p:cNvPr id="10" name="Picture 9">
            <a:extLst>
              <a:ext uri="{FF2B5EF4-FFF2-40B4-BE49-F238E27FC236}">
                <a16:creationId xmlns:a16="http://schemas.microsoft.com/office/drawing/2014/main" id="{D842F0DA-8D6E-251C-D7EB-AFD3235FFB0A}"/>
              </a:ext>
            </a:extLst>
          </p:cNvPr>
          <p:cNvPicPr>
            <a:picLocks noChangeAspect="1"/>
          </p:cNvPicPr>
          <p:nvPr/>
        </p:nvPicPr>
        <p:blipFill>
          <a:blip r:embed="rId4"/>
          <a:srcRect/>
          <a:stretch/>
        </p:blipFill>
        <p:spPr>
          <a:xfrm>
            <a:off x="1706238" y="2172281"/>
            <a:ext cx="739880" cy="739880"/>
          </a:xfrm>
          <a:prstGeom prst="rect">
            <a:avLst/>
          </a:prstGeom>
        </p:spPr>
      </p:pic>
      <p:pic>
        <p:nvPicPr>
          <p:cNvPr id="12" name="Picture 11">
            <a:extLst>
              <a:ext uri="{FF2B5EF4-FFF2-40B4-BE49-F238E27FC236}">
                <a16:creationId xmlns:a16="http://schemas.microsoft.com/office/drawing/2014/main" id="{BE25A28D-7CBC-7920-3A26-62FC723F338D}"/>
              </a:ext>
            </a:extLst>
          </p:cNvPr>
          <p:cNvPicPr>
            <a:picLocks noChangeAspect="1"/>
          </p:cNvPicPr>
          <p:nvPr/>
        </p:nvPicPr>
        <p:blipFill>
          <a:blip r:embed="rId5"/>
          <a:srcRect/>
          <a:stretch/>
        </p:blipFill>
        <p:spPr>
          <a:xfrm>
            <a:off x="5332844" y="4506864"/>
            <a:ext cx="739880" cy="739880"/>
          </a:xfrm>
          <a:prstGeom prst="rect">
            <a:avLst/>
          </a:prstGeom>
        </p:spPr>
      </p:pic>
      <p:sp>
        <p:nvSpPr>
          <p:cNvPr id="6" name="Rectangle: Rounded Corners 15">
            <a:hlinkClick r:id="rId6"/>
            <a:extLst>
              <a:ext uri="{FF2B5EF4-FFF2-40B4-BE49-F238E27FC236}">
                <a16:creationId xmlns:a16="http://schemas.microsoft.com/office/drawing/2014/main" id="{BA21C97B-D728-A054-561D-10201BC8562B}"/>
              </a:ext>
            </a:extLst>
          </p:cNvPr>
          <p:cNvSpPr/>
          <p:nvPr/>
        </p:nvSpPr>
        <p:spPr>
          <a:xfrm>
            <a:off x="4253883" y="5317030"/>
            <a:ext cx="6471439" cy="59687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defRPr/>
            </a:pPr>
            <a:r>
              <a:rPr lang="es-ES" sz="2800">
                <a:solidFill>
                  <a:schemeClr val="bg1"/>
                </a:solidFill>
                <a:ea typeface="+mn-lt"/>
                <a:cs typeface="+mn-lt"/>
              </a:rPr>
              <a:t>theisn.org/</a:t>
            </a:r>
            <a:r>
              <a:rPr lang="es-ES" sz="2800" err="1">
                <a:solidFill>
                  <a:schemeClr val="bg1"/>
                </a:solidFill>
                <a:ea typeface="+mn-lt"/>
                <a:cs typeface="+mn-lt"/>
              </a:rPr>
              <a:t>wcn</a:t>
            </a:r>
            <a:r>
              <a:rPr lang="es-ES" sz="2800">
                <a:solidFill>
                  <a:schemeClr val="bg1"/>
                </a:solidFill>
                <a:ea typeface="+mn-lt"/>
                <a:cs typeface="+mn-lt"/>
              </a:rPr>
              <a:t>/</a:t>
            </a:r>
            <a:r>
              <a:rPr lang="es-ES" sz="2800" err="1">
                <a:solidFill>
                  <a:schemeClr val="bg1"/>
                </a:solidFill>
                <a:ea typeface="+mn-lt"/>
                <a:cs typeface="+mn-lt"/>
              </a:rPr>
              <a:t>promotional-materials</a:t>
            </a:r>
            <a:r>
              <a:rPr lang="es-ES" sz="2800">
                <a:solidFill>
                  <a:schemeClr val="bg1"/>
                </a:solidFill>
                <a:ea typeface="+mn-lt"/>
                <a:cs typeface="+mn-lt"/>
              </a:rPr>
              <a:t>/</a:t>
            </a:r>
            <a:endParaRPr lang="en-US" sz="2500">
              <a:solidFill>
                <a:schemeClr val="bg1"/>
              </a:solidFill>
              <a:cs typeface="Calibri"/>
            </a:endParaRPr>
          </a:p>
        </p:txBody>
      </p:sp>
      <p:sp>
        <p:nvSpPr>
          <p:cNvPr id="4" name="Date Placeholder 2">
            <a:extLst>
              <a:ext uri="{FF2B5EF4-FFF2-40B4-BE49-F238E27FC236}">
                <a16:creationId xmlns:a16="http://schemas.microsoft.com/office/drawing/2014/main" id="{EFF14CF9-8784-C022-17BF-8EB4B081781A}"/>
              </a:ext>
            </a:extLst>
          </p:cNvPr>
          <p:cNvSpPr>
            <a:spLocks noGrp="1"/>
          </p:cNvSpPr>
          <p:nvPr>
            <p:ph type="dt" sz="half" idx="2"/>
          </p:nvPr>
        </p:nvSpPr>
        <p:spPr>
          <a:xfrm>
            <a:off x="838200" y="6536974"/>
            <a:ext cx="2743200" cy="365125"/>
          </a:xfrm>
        </p:spPr>
        <p:txBody>
          <a:bodyPr/>
          <a:lstStyle/>
          <a:p>
            <a:fld id="{7D7C3863-118F-4EC7-8639-8A559353693D}" type="datetime6">
              <a:rPr lang="en-GB" smtClean="0"/>
              <a:t>October 23</a:t>
            </a:fld>
            <a:endParaRPr lang="en-US"/>
          </a:p>
        </p:txBody>
      </p:sp>
      <p:sp>
        <p:nvSpPr>
          <p:cNvPr id="7" name="Footer Placeholder 3">
            <a:extLst>
              <a:ext uri="{FF2B5EF4-FFF2-40B4-BE49-F238E27FC236}">
                <a16:creationId xmlns:a16="http://schemas.microsoft.com/office/drawing/2014/main" id="{D33077F7-0C01-1AB0-F2EE-A87F4775A93B}"/>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9" name="Slide Number Placeholder 4">
            <a:extLst>
              <a:ext uri="{FF2B5EF4-FFF2-40B4-BE49-F238E27FC236}">
                <a16:creationId xmlns:a16="http://schemas.microsoft.com/office/drawing/2014/main" id="{99A9EC9F-BF44-3CA3-E87B-047AE27DEC02}"/>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34</a:t>
            </a:fld>
            <a:endParaRPr lang="en-US"/>
          </a:p>
        </p:txBody>
      </p:sp>
    </p:spTree>
    <p:extLst>
      <p:ext uri="{BB962C8B-B14F-4D97-AF65-F5344CB8AC3E}">
        <p14:creationId xmlns:p14="http://schemas.microsoft.com/office/powerpoint/2010/main" val="3852753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029A-E734-2D71-1073-EC03BF160A66}"/>
              </a:ext>
            </a:extLst>
          </p:cNvPr>
          <p:cNvSpPr>
            <a:spLocks noGrp="1"/>
          </p:cNvSpPr>
          <p:nvPr>
            <p:ph type="title"/>
          </p:nvPr>
        </p:nvSpPr>
        <p:spPr/>
        <p:txBody>
          <a:bodyPr/>
          <a:lstStyle/>
          <a:p>
            <a:r>
              <a:rPr lang="en-GB"/>
              <a:t>FILM EVENT</a:t>
            </a:r>
          </a:p>
        </p:txBody>
      </p:sp>
      <p:pic>
        <p:nvPicPr>
          <p:cNvPr id="5" name="Picture 4">
            <a:hlinkClick r:id="rId2"/>
            <a:extLst>
              <a:ext uri="{FF2B5EF4-FFF2-40B4-BE49-F238E27FC236}">
                <a16:creationId xmlns:a16="http://schemas.microsoft.com/office/drawing/2014/main" id="{C8BA8A99-F693-F612-FC3C-FA231AD15A71}"/>
              </a:ext>
            </a:extLst>
          </p:cNvPr>
          <p:cNvPicPr>
            <a:picLocks noChangeAspect="1"/>
          </p:cNvPicPr>
          <p:nvPr/>
        </p:nvPicPr>
        <p:blipFill>
          <a:blip r:embed="rId3"/>
          <a:srcRect/>
          <a:stretch/>
        </p:blipFill>
        <p:spPr>
          <a:xfrm>
            <a:off x="0" y="1303317"/>
            <a:ext cx="12192000" cy="5090160"/>
          </a:xfrm>
          <a:prstGeom prst="rect">
            <a:avLst/>
          </a:prstGeom>
        </p:spPr>
      </p:pic>
      <p:sp>
        <p:nvSpPr>
          <p:cNvPr id="3" name="Date Placeholder 2">
            <a:extLst>
              <a:ext uri="{FF2B5EF4-FFF2-40B4-BE49-F238E27FC236}">
                <a16:creationId xmlns:a16="http://schemas.microsoft.com/office/drawing/2014/main" id="{E228AEAF-F3FD-4B86-A4F6-574FF479CE38}"/>
              </a:ext>
            </a:extLst>
          </p:cNvPr>
          <p:cNvSpPr>
            <a:spLocks noGrp="1"/>
          </p:cNvSpPr>
          <p:nvPr>
            <p:ph type="dt" sz="half" idx="2"/>
          </p:nvPr>
        </p:nvSpPr>
        <p:spPr>
          <a:xfrm>
            <a:off x="838200" y="6536974"/>
            <a:ext cx="2743200" cy="365125"/>
          </a:xfrm>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4267362D-3F6F-2944-E184-58788E1CC84E}"/>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6" name="Slide Number Placeholder 4">
            <a:extLst>
              <a:ext uri="{FF2B5EF4-FFF2-40B4-BE49-F238E27FC236}">
                <a16:creationId xmlns:a16="http://schemas.microsoft.com/office/drawing/2014/main" id="{60475828-1310-B0B9-BC4F-BBB1747C1724}"/>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35</a:t>
            </a:fld>
            <a:endParaRPr lang="en-US"/>
          </a:p>
        </p:txBody>
      </p:sp>
    </p:spTree>
    <p:extLst>
      <p:ext uri="{BB962C8B-B14F-4D97-AF65-F5344CB8AC3E}">
        <p14:creationId xmlns:p14="http://schemas.microsoft.com/office/powerpoint/2010/main" val="328815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C0B9-0620-4430-B05D-E7765C51CF68}"/>
              </a:ext>
            </a:extLst>
          </p:cNvPr>
          <p:cNvSpPr>
            <a:spLocks noGrp="1"/>
          </p:cNvSpPr>
          <p:nvPr>
            <p:ph type="title"/>
          </p:nvPr>
        </p:nvSpPr>
        <p:spPr/>
        <p:txBody>
          <a:bodyPr/>
          <a:lstStyle/>
          <a:p>
            <a:r>
              <a:rPr lang="en-US" altLang="LID4096"/>
              <a:t>ADVANCING CLINICAL TRIALS (ISN-ACT)</a:t>
            </a:r>
            <a:endParaRPr lang="LID4096"/>
          </a:p>
        </p:txBody>
      </p:sp>
      <p:sp>
        <p:nvSpPr>
          <p:cNvPr id="3" name="Date Placeholder 2">
            <a:extLst>
              <a:ext uri="{FF2B5EF4-FFF2-40B4-BE49-F238E27FC236}">
                <a16:creationId xmlns:a16="http://schemas.microsoft.com/office/drawing/2014/main" id="{14CA3002-9C05-5600-4319-38DD36C7A833}"/>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8DB7B825-1882-681A-3631-C429168E32BD}"/>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4B2C1D32-8557-0DFC-15AF-6D2E6BF6B4E8}"/>
              </a:ext>
            </a:extLst>
          </p:cNvPr>
          <p:cNvSpPr>
            <a:spLocks noGrp="1"/>
          </p:cNvSpPr>
          <p:nvPr>
            <p:ph type="sldNum" sz="quarter" idx="4"/>
          </p:nvPr>
        </p:nvSpPr>
        <p:spPr/>
        <p:txBody>
          <a:bodyPr/>
          <a:lstStyle/>
          <a:p>
            <a:fld id="{4A9CEFBC-9863-BD47-BA2B-008170C231CB}" type="slidenum">
              <a:rPr lang="en-US" smtClean="0"/>
              <a:pPr/>
              <a:t>36</a:t>
            </a:fld>
            <a:endParaRPr lang="en-US"/>
          </a:p>
        </p:txBody>
      </p:sp>
      <p:sp>
        <p:nvSpPr>
          <p:cNvPr id="6" name="Rectangle 5">
            <a:extLst>
              <a:ext uri="{FF2B5EF4-FFF2-40B4-BE49-F238E27FC236}">
                <a16:creationId xmlns:a16="http://schemas.microsoft.com/office/drawing/2014/main" id="{2866C583-FCBF-879D-FFCA-A86702F13AAF}"/>
              </a:ext>
            </a:extLst>
          </p:cNvPr>
          <p:cNvSpPr/>
          <p:nvPr/>
        </p:nvSpPr>
        <p:spPr>
          <a:xfrm>
            <a:off x="9040813" y="47388"/>
            <a:ext cx="3105150"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6" descr="Logo&#10;&#10;Description automatically generated">
            <a:extLst>
              <a:ext uri="{FF2B5EF4-FFF2-40B4-BE49-F238E27FC236}">
                <a16:creationId xmlns:a16="http://schemas.microsoft.com/office/drawing/2014/main" id="{F83330E5-1CEC-56AA-681A-61714E1427B1}"/>
              </a:ext>
            </a:extLst>
          </p:cNvPr>
          <p:cNvPicPr>
            <a:picLocks noChangeAspect="1"/>
          </p:cNvPicPr>
          <p:nvPr/>
        </p:nvPicPr>
        <p:blipFill>
          <a:blip r:embed="rId2"/>
          <a:stretch>
            <a:fillRect/>
          </a:stretch>
        </p:blipFill>
        <p:spPr>
          <a:xfrm>
            <a:off x="9144859" y="389399"/>
            <a:ext cx="3001104" cy="1086976"/>
          </a:xfrm>
          <a:prstGeom prst="rect">
            <a:avLst/>
          </a:prstGeom>
        </p:spPr>
      </p:pic>
      <p:sp>
        <p:nvSpPr>
          <p:cNvPr id="8" name="Rectangle 1">
            <a:extLst>
              <a:ext uri="{FF2B5EF4-FFF2-40B4-BE49-F238E27FC236}">
                <a16:creationId xmlns:a16="http://schemas.microsoft.com/office/drawing/2014/main" id="{185DABAD-BCA3-CF30-43EF-5AE6802EE6B0}"/>
              </a:ext>
            </a:extLst>
          </p:cNvPr>
          <p:cNvSpPr>
            <a:spLocks noChangeArrowheads="1"/>
          </p:cNvSpPr>
          <p:nvPr/>
        </p:nvSpPr>
        <p:spPr bwMode="auto">
          <a:xfrm>
            <a:off x="673772" y="1033195"/>
            <a:ext cx="8471087"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20000"/>
              </a:lnSpc>
            </a:pPr>
            <a:r>
              <a:rPr lang="en-US" b="1">
                <a:solidFill>
                  <a:srgbClr val="001279"/>
                </a:solidFill>
                <a:latin typeface="+mj-lt"/>
                <a:cs typeface="Arial"/>
              </a:rPr>
              <a:t>Improving the global nephrology community’s participation </a:t>
            </a:r>
            <a:r>
              <a:rPr lang="en-US" b="1">
                <a:latin typeface="+mj-lt"/>
                <a:cs typeface="Arial"/>
              </a:rPr>
              <a:t>in</a:t>
            </a:r>
            <a:r>
              <a:rPr lang="en-US">
                <a:latin typeface="+mj-lt"/>
                <a:cs typeface="Arial"/>
              </a:rPr>
              <a:t> </a:t>
            </a:r>
            <a:r>
              <a:rPr lang="en-US" b="1">
                <a:solidFill>
                  <a:srgbClr val="001279"/>
                </a:solidFill>
                <a:latin typeface="+mj-lt"/>
                <a:cs typeface="Arial"/>
              </a:rPr>
              <a:t>clinical trial research</a:t>
            </a:r>
            <a:r>
              <a:rPr lang="en-US">
                <a:latin typeface="+mj-lt"/>
                <a:cs typeface="Arial"/>
              </a:rPr>
              <a:t>.</a:t>
            </a:r>
          </a:p>
        </p:txBody>
      </p:sp>
      <p:sp>
        <p:nvSpPr>
          <p:cNvPr id="10" name="Rectangle 6">
            <a:hlinkClick r:id="rId3"/>
            <a:extLst>
              <a:ext uri="{FF2B5EF4-FFF2-40B4-BE49-F238E27FC236}">
                <a16:creationId xmlns:a16="http://schemas.microsoft.com/office/drawing/2014/main" id="{B73E6EB2-8240-9648-EA4D-296E9579A358}"/>
              </a:ext>
            </a:extLst>
          </p:cNvPr>
          <p:cNvSpPr>
            <a:spLocks noChangeArrowheads="1"/>
          </p:cNvSpPr>
          <p:nvPr/>
        </p:nvSpPr>
        <p:spPr bwMode="auto">
          <a:xfrm>
            <a:off x="800875" y="4974120"/>
            <a:ext cx="3305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a:solidFill>
                  <a:srgbClr val="FE7055"/>
                </a:solidFill>
                <a:latin typeface="Arial" panose="020B0604020202020204" pitchFamily="34" charset="0"/>
                <a:cs typeface="Arial" panose="020B0604020202020204" pitchFamily="34" charset="0"/>
              </a:rPr>
              <a:t>ISN-ACT Clinical Trials Toolkit</a:t>
            </a:r>
          </a:p>
        </p:txBody>
      </p:sp>
      <p:pic>
        <p:nvPicPr>
          <p:cNvPr id="12" name="Picture 11">
            <a:extLst>
              <a:ext uri="{FF2B5EF4-FFF2-40B4-BE49-F238E27FC236}">
                <a16:creationId xmlns:a16="http://schemas.microsoft.com/office/drawing/2014/main" id="{A30BDF32-42F7-E00A-3006-B19485093BE5}"/>
              </a:ext>
            </a:extLst>
          </p:cNvPr>
          <p:cNvPicPr>
            <a:picLocks noChangeAspect="1"/>
          </p:cNvPicPr>
          <p:nvPr/>
        </p:nvPicPr>
        <p:blipFill>
          <a:blip r:embed="rId4"/>
          <a:srcRect/>
          <a:stretch/>
        </p:blipFill>
        <p:spPr>
          <a:xfrm>
            <a:off x="868673" y="2899533"/>
            <a:ext cx="3169926" cy="2073391"/>
          </a:xfrm>
          <a:prstGeom prst="rect">
            <a:avLst/>
          </a:prstGeom>
        </p:spPr>
      </p:pic>
      <p:sp>
        <p:nvSpPr>
          <p:cNvPr id="13" name="Rectangle 36">
            <a:hlinkClick r:id="rId3"/>
            <a:extLst>
              <a:ext uri="{FF2B5EF4-FFF2-40B4-BE49-F238E27FC236}">
                <a16:creationId xmlns:a16="http://schemas.microsoft.com/office/drawing/2014/main" id="{6C35B05E-72F1-545B-F60D-1A2927C9F83F}"/>
              </a:ext>
            </a:extLst>
          </p:cNvPr>
          <p:cNvSpPr>
            <a:spLocks noChangeArrowheads="1"/>
          </p:cNvSpPr>
          <p:nvPr/>
        </p:nvSpPr>
        <p:spPr bwMode="auto">
          <a:xfrm>
            <a:off x="5093083" y="4974120"/>
            <a:ext cx="2318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LID4096">
                <a:solidFill>
                  <a:schemeClr val="accent4"/>
                </a:solidFill>
                <a:latin typeface="Arial" panose="020B0604020202020204" pitchFamily="34" charset="0"/>
                <a:cs typeface="Arial" panose="020B0604020202020204" pitchFamily="34" charset="0"/>
              </a:rPr>
              <a:t>CT Toolkit Narratives</a:t>
            </a:r>
          </a:p>
        </p:txBody>
      </p:sp>
      <p:sp>
        <p:nvSpPr>
          <p:cNvPr id="15" name="TextBox 14">
            <a:extLst>
              <a:ext uri="{FF2B5EF4-FFF2-40B4-BE49-F238E27FC236}">
                <a16:creationId xmlns:a16="http://schemas.microsoft.com/office/drawing/2014/main" id="{1F4CB10C-FF20-642A-5C78-1BE9D9757358}"/>
              </a:ext>
            </a:extLst>
          </p:cNvPr>
          <p:cNvSpPr txBox="1"/>
          <p:nvPr/>
        </p:nvSpPr>
        <p:spPr>
          <a:xfrm>
            <a:off x="4924201" y="5299807"/>
            <a:ext cx="2655770" cy="738664"/>
          </a:xfrm>
          <a:prstGeom prst="rect">
            <a:avLst/>
          </a:prstGeom>
          <a:noFill/>
        </p:spPr>
        <p:txBody>
          <a:bodyPr wrap="square" lIns="91440" tIns="45720" rIns="91440" bIns="45720" anchor="t">
            <a:spAutoFit/>
          </a:bodyPr>
          <a:lstStyle/>
          <a:p>
            <a:pPr marL="179070" algn="ctr" eaLnBrk="1" hangingPunct="1">
              <a:buClr>
                <a:schemeClr val="accent4"/>
              </a:buClr>
            </a:pPr>
            <a:r>
              <a:rPr lang="en-US" sz="1400">
                <a:solidFill>
                  <a:srgbClr val="2C317A"/>
                </a:solidFill>
              </a:rPr>
              <a:t>A </a:t>
            </a:r>
            <a:r>
              <a:rPr lang="en-US" sz="1400" b="1">
                <a:solidFill>
                  <a:srgbClr val="2C317A"/>
                </a:solidFill>
              </a:rPr>
              <a:t>series of stories </a:t>
            </a:r>
            <a:r>
              <a:rPr lang="en-US" sz="1400">
                <a:solidFill>
                  <a:srgbClr val="2C317A"/>
                </a:solidFill>
              </a:rPr>
              <a:t>based on various </a:t>
            </a:r>
            <a:r>
              <a:rPr lang="en-US" sz="1400" b="1">
                <a:solidFill>
                  <a:srgbClr val="2C317A"/>
                </a:solidFill>
              </a:rPr>
              <a:t>ISN-ACT Clinical Trials Toolkit topics</a:t>
            </a:r>
            <a:endParaRPr lang="en-US" sz="1400">
              <a:solidFill>
                <a:srgbClr val="2C317A"/>
              </a:solidFill>
              <a:cs typeface="Calibri"/>
            </a:endParaRPr>
          </a:p>
        </p:txBody>
      </p:sp>
      <p:pic>
        <p:nvPicPr>
          <p:cNvPr id="17" name="Picture 16" descr="A picture containing text, human face, clothing, screenshot&#10;&#10;Description automatically generated">
            <a:extLst>
              <a:ext uri="{FF2B5EF4-FFF2-40B4-BE49-F238E27FC236}">
                <a16:creationId xmlns:a16="http://schemas.microsoft.com/office/drawing/2014/main" id="{8CB64DDD-FAF2-7A41-D2A3-AF8E15F1E7D7}"/>
              </a:ext>
            </a:extLst>
          </p:cNvPr>
          <p:cNvPicPr>
            <a:picLocks noChangeAspect="1"/>
          </p:cNvPicPr>
          <p:nvPr/>
        </p:nvPicPr>
        <p:blipFill>
          <a:blip r:embed="rId5"/>
          <a:stretch>
            <a:fillRect/>
          </a:stretch>
        </p:blipFill>
        <p:spPr>
          <a:xfrm>
            <a:off x="4768115" y="2933811"/>
            <a:ext cx="2655770" cy="2189524"/>
          </a:xfrm>
          <a:prstGeom prst="rect">
            <a:avLst/>
          </a:prstGeom>
        </p:spPr>
      </p:pic>
      <p:sp>
        <p:nvSpPr>
          <p:cNvPr id="18" name="Rectangle 24">
            <a:hlinkClick r:id="rId3"/>
            <a:extLst>
              <a:ext uri="{FF2B5EF4-FFF2-40B4-BE49-F238E27FC236}">
                <a16:creationId xmlns:a16="http://schemas.microsoft.com/office/drawing/2014/main" id="{8C0DBDD0-1AE3-8438-6B01-485624671B6C}"/>
              </a:ext>
            </a:extLst>
          </p:cNvPr>
          <p:cNvSpPr>
            <a:spLocks noChangeArrowheads="1"/>
          </p:cNvSpPr>
          <p:nvPr/>
        </p:nvSpPr>
        <p:spPr bwMode="auto">
          <a:xfrm>
            <a:off x="8728018" y="4974120"/>
            <a:ext cx="2159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LID4096">
                <a:solidFill>
                  <a:srgbClr val="FE7055"/>
                </a:solidFill>
                <a:latin typeface="Arial" panose="020B0604020202020204" pitchFamily="34" charset="0"/>
                <a:cs typeface="Arial" panose="020B0604020202020204" pitchFamily="34" charset="0"/>
              </a:rPr>
              <a:t>Global Trials Focus</a:t>
            </a:r>
          </a:p>
        </p:txBody>
      </p:sp>
      <p:sp>
        <p:nvSpPr>
          <p:cNvPr id="20" name="TextBox 19">
            <a:extLst>
              <a:ext uri="{FF2B5EF4-FFF2-40B4-BE49-F238E27FC236}">
                <a16:creationId xmlns:a16="http://schemas.microsoft.com/office/drawing/2014/main" id="{BE05033F-A9AF-ECD9-38AD-F9897E0B0701}"/>
              </a:ext>
            </a:extLst>
          </p:cNvPr>
          <p:cNvSpPr txBox="1"/>
          <p:nvPr/>
        </p:nvSpPr>
        <p:spPr>
          <a:xfrm>
            <a:off x="8397777" y="5299807"/>
            <a:ext cx="2925944" cy="954107"/>
          </a:xfrm>
          <a:prstGeom prst="rect">
            <a:avLst/>
          </a:prstGeom>
          <a:noFill/>
        </p:spPr>
        <p:txBody>
          <a:bodyPr wrap="square" lIns="91440" tIns="45720" rIns="91440" bIns="45720" anchor="t">
            <a:spAutoFit/>
          </a:bodyPr>
          <a:lstStyle/>
          <a:p>
            <a:pPr marL="179070" algn="ctr">
              <a:buClr>
                <a:schemeClr val="accent4"/>
              </a:buClr>
              <a:defRPr/>
            </a:pPr>
            <a:r>
              <a:rPr lang="en-US" sz="1400">
                <a:solidFill>
                  <a:srgbClr val="2C317A"/>
                </a:solidFill>
                <a:latin typeface="+mn-lt"/>
              </a:rPr>
              <a:t>A </a:t>
            </a:r>
            <a:r>
              <a:rPr lang="en-US" sz="1400" b="1">
                <a:solidFill>
                  <a:srgbClr val="2C317A"/>
                </a:solidFill>
                <a:latin typeface="+mn-lt"/>
              </a:rPr>
              <a:t>monthly</a:t>
            </a:r>
            <a:r>
              <a:rPr lang="en-US" sz="1400">
                <a:solidFill>
                  <a:srgbClr val="2C317A"/>
                </a:solidFill>
                <a:latin typeface="+mn-lt"/>
              </a:rPr>
              <a:t> list of </a:t>
            </a:r>
            <a:r>
              <a:rPr lang="en-US" sz="1400">
                <a:solidFill>
                  <a:srgbClr val="2C317A"/>
                </a:solidFill>
              </a:rPr>
              <a:t>the latest notable </a:t>
            </a:r>
            <a:r>
              <a:rPr lang="en-US" sz="1400" b="1">
                <a:solidFill>
                  <a:srgbClr val="2C317A"/>
                </a:solidFill>
              </a:rPr>
              <a:t>randomized</a:t>
            </a:r>
            <a:r>
              <a:rPr lang="en-US" sz="1400" b="1">
                <a:solidFill>
                  <a:srgbClr val="2C317A"/>
                </a:solidFill>
                <a:latin typeface="+mn-lt"/>
              </a:rPr>
              <a:t> controlled trials</a:t>
            </a:r>
            <a:r>
              <a:rPr lang="en-US" sz="1400">
                <a:solidFill>
                  <a:srgbClr val="2C317A"/>
                </a:solidFill>
                <a:latin typeface="+mn-lt"/>
              </a:rPr>
              <a:t> (RCTs) from around the world selected by the ISN-ACT team</a:t>
            </a:r>
            <a:endParaRPr lang="fr-FR"/>
          </a:p>
        </p:txBody>
      </p:sp>
      <p:sp>
        <p:nvSpPr>
          <p:cNvPr id="22" name="TextBox 7">
            <a:extLst>
              <a:ext uri="{FF2B5EF4-FFF2-40B4-BE49-F238E27FC236}">
                <a16:creationId xmlns:a16="http://schemas.microsoft.com/office/drawing/2014/main" id="{1C9513EB-8960-086F-4E95-63749F065262}"/>
              </a:ext>
            </a:extLst>
          </p:cNvPr>
          <p:cNvSpPr txBox="1">
            <a:spLocks noChangeArrowheads="1"/>
          </p:cNvSpPr>
          <p:nvPr/>
        </p:nvSpPr>
        <p:spPr bwMode="auto">
          <a:xfrm>
            <a:off x="3421606" y="2068409"/>
            <a:ext cx="463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a:t>… and many other resources available on</a:t>
            </a:r>
          </a:p>
        </p:txBody>
      </p:sp>
      <p:sp>
        <p:nvSpPr>
          <p:cNvPr id="23" name="Rectangle: Rounded Corners 22">
            <a:hlinkClick r:id="rId6"/>
            <a:extLst>
              <a:ext uri="{FF2B5EF4-FFF2-40B4-BE49-F238E27FC236}">
                <a16:creationId xmlns:a16="http://schemas.microsoft.com/office/drawing/2014/main" id="{607B4AB6-CD42-57C0-C3F1-A47241E72805}"/>
              </a:ext>
            </a:extLst>
          </p:cNvPr>
          <p:cNvSpPr/>
          <p:nvPr/>
        </p:nvSpPr>
        <p:spPr>
          <a:xfrm>
            <a:off x="7423885" y="1995884"/>
            <a:ext cx="2919773" cy="51402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500">
                <a:solidFill>
                  <a:schemeClr val="bg1"/>
                </a:solidFill>
              </a:rPr>
              <a:t>theisn.org/research</a:t>
            </a:r>
          </a:p>
        </p:txBody>
      </p:sp>
      <p:pic>
        <p:nvPicPr>
          <p:cNvPr id="11" name="Picture 10">
            <a:extLst>
              <a:ext uri="{FF2B5EF4-FFF2-40B4-BE49-F238E27FC236}">
                <a16:creationId xmlns:a16="http://schemas.microsoft.com/office/drawing/2014/main" id="{4592204E-A281-6AD4-FE22-76E82A71F9D2}"/>
              </a:ext>
            </a:extLst>
          </p:cNvPr>
          <p:cNvPicPr>
            <a:picLocks noChangeAspect="1"/>
          </p:cNvPicPr>
          <p:nvPr/>
        </p:nvPicPr>
        <p:blipFill>
          <a:blip r:embed="rId7"/>
          <a:srcRect/>
          <a:stretch/>
        </p:blipFill>
        <p:spPr>
          <a:xfrm>
            <a:off x="8296763" y="2899533"/>
            <a:ext cx="3022140" cy="2073391"/>
          </a:xfrm>
          <a:prstGeom prst="rect">
            <a:avLst/>
          </a:prstGeom>
        </p:spPr>
      </p:pic>
    </p:spTree>
    <p:extLst>
      <p:ext uri="{BB962C8B-B14F-4D97-AF65-F5344CB8AC3E}">
        <p14:creationId xmlns:p14="http://schemas.microsoft.com/office/powerpoint/2010/main" val="2869859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3D9251-DFAB-2176-6488-FFF48A91E1EB}"/>
              </a:ext>
            </a:extLst>
          </p:cNvPr>
          <p:cNvSpPr/>
          <p:nvPr/>
        </p:nvSpPr>
        <p:spPr>
          <a:xfrm>
            <a:off x="9040813" y="47388"/>
            <a:ext cx="3105150" cy="131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2706" name="Title 1">
            <a:extLst>
              <a:ext uri="{FF2B5EF4-FFF2-40B4-BE49-F238E27FC236}">
                <a16:creationId xmlns:a16="http://schemas.microsoft.com/office/drawing/2014/main" id="{91CE328D-7FA9-80BF-1DFF-D2E3F5192F15}"/>
              </a:ext>
            </a:extLst>
          </p:cNvPr>
          <p:cNvSpPr>
            <a:spLocks noGrp="1" noChangeArrowheads="1"/>
          </p:cNvSpPr>
          <p:nvPr>
            <p:ph type="title"/>
          </p:nvPr>
        </p:nvSpPr>
        <p:spPr/>
        <p:txBody>
          <a:bodyPr/>
          <a:lstStyle/>
          <a:p>
            <a:r>
              <a:rPr lang="en-US" altLang="LID4096">
                <a:solidFill>
                  <a:schemeClr val="accent2"/>
                </a:solidFill>
                <a:cs typeface="Calibri" panose="020F0502020204030204" pitchFamily="34" charset="0"/>
              </a:rPr>
              <a:t>ISN</a:t>
            </a:r>
            <a:r>
              <a:rPr lang="en-US" altLang="LID4096">
                <a:solidFill>
                  <a:srgbClr val="00B050"/>
                </a:solidFill>
                <a:cs typeface="Calibri" panose="020F0502020204030204" pitchFamily="34" charset="0"/>
              </a:rPr>
              <a:t> </a:t>
            </a:r>
            <a:r>
              <a:rPr lang="en-US" altLang="LID4096" err="1">
                <a:solidFill>
                  <a:schemeClr val="accent4"/>
                </a:solidFill>
                <a:cs typeface="Calibri" panose="020F0502020204030204" pitchFamily="34" charset="0"/>
              </a:rPr>
              <a:t>iNET</a:t>
            </a:r>
            <a:r>
              <a:rPr lang="en-US" altLang="LID4096">
                <a:solidFill>
                  <a:schemeClr val="accent4"/>
                </a:solidFill>
                <a:cs typeface="Calibri" panose="020F0502020204030204" pitchFamily="34" charset="0"/>
              </a:rPr>
              <a:t>-CKD</a:t>
            </a:r>
            <a:endParaRPr lang="LID4096" altLang="LID4096">
              <a:solidFill>
                <a:schemeClr val="accent4"/>
              </a:solidFill>
            </a:endParaRPr>
          </a:p>
        </p:txBody>
      </p:sp>
      <p:sp>
        <p:nvSpPr>
          <p:cNvPr id="72714" name="TextBox 17">
            <a:extLst>
              <a:ext uri="{FF2B5EF4-FFF2-40B4-BE49-F238E27FC236}">
                <a16:creationId xmlns:a16="http://schemas.microsoft.com/office/drawing/2014/main" id="{EA90DFCF-AFDA-9C8C-23DF-22FF6A6EC97E}"/>
              </a:ext>
            </a:extLst>
          </p:cNvPr>
          <p:cNvSpPr txBox="1">
            <a:spLocks noChangeArrowheads="1"/>
          </p:cNvSpPr>
          <p:nvPr/>
        </p:nvSpPr>
        <p:spPr bwMode="auto">
          <a:xfrm>
            <a:off x="673773" y="1381036"/>
            <a:ext cx="8088439" cy="106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20000"/>
              </a:lnSpc>
            </a:pPr>
            <a:r>
              <a:rPr lang="en-US">
                <a:latin typeface="Calibri"/>
                <a:cs typeface="Arial"/>
              </a:rPr>
              <a:t>The </a:t>
            </a:r>
            <a:r>
              <a:rPr lang="en-US" b="1">
                <a:solidFill>
                  <a:schemeClr val="accent1"/>
                </a:solidFill>
                <a:latin typeface="Calibri"/>
                <a:cs typeface="Arial"/>
              </a:rPr>
              <a:t>ISN International Network of Chronic Kidney Disease</a:t>
            </a:r>
            <a:r>
              <a:rPr lang="en-US">
                <a:latin typeface="Calibri"/>
                <a:cs typeface="Arial"/>
              </a:rPr>
              <a:t> cohort studies (</a:t>
            </a:r>
            <a:r>
              <a:rPr lang="en-US" err="1">
                <a:latin typeface="Calibri"/>
                <a:cs typeface="Arial"/>
              </a:rPr>
              <a:t>iNET</a:t>
            </a:r>
            <a:r>
              <a:rPr lang="en-US">
                <a:latin typeface="Calibri"/>
                <a:cs typeface="Arial"/>
              </a:rPr>
              <a:t>-CKD) facilitates collaboration between independently-funded CKD study investigators to improve understanding of CKD progression and its consequences.</a:t>
            </a:r>
          </a:p>
        </p:txBody>
      </p:sp>
      <p:sp>
        <p:nvSpPr>
          <p:cNvPr id="72719" name="Picture 25">
            <a:extLst>
              <a:ext uri="{FF2B5EF4-FFF2-40B4-BE49-F238E27FC236}">
                <a16:creationId xmlns:a16="http://schemas.microsoft.com/office/drawing/2014/main" id="{55808D9B-3DC7-1955-3889-F93ED0B098D2}"/>
              </a:ext>
            </a:extLst>
          </p:cNvPr>
          <p:cNvSpPr>
            <a:spLocks noChangeAspect="1" noChangeArrowheads="1"/>
          </p:cNvSpPr>
          <p:nvPr/>
        </p:nvSpPr>
        <p:spPr bwMode="auto">
          <a:xfrm>
            <a:off x="11523663" y="6229350"/>
            <a:ext cx="62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32" name="Picture 31">
            <a:extLst>
              <a:ext uri="{FF2B5EF4-FFF2-40B4-BE49-F238E27FC236}">
                <a16:creationId xmlns:a16="http://schemas.microsoft.com/office/drawing/2014/main" id="{6773F0C2-51AD-5BD9-E15C-5B4EDB6B5FDC}"/>
              </a:ext>
            </a:extLst>
          </p:cNvPr>
          <p:cNvPicPr>
            <a:picLocks noChangeAspect="1"/>
          </p:cNvPicPr>
          <p:nvPr/>
        </p:nvPicPr>
        <p:blipFill>
          <a:blip r:embed="rId3"/>
          <a:srcRect/>
          <a:stretch/>
        </p:blipFill>
        <p:spPr>
          <a:xfrm>
            <a:off x="9242611" y="160680"/>
            <a:ext cx="3001102" cy="1086976"/>
          </a:xfrm>
          <a:prstGeom prst="rect">
            <a:avLst/>
          </a:prstGeom>
        </p:spPr>
      </p:pic>
      <p:sp>
        <p:nvSpPr>
          <p:cNvPr id="10" name="Date Placeholder 9">
            <a:extLst>
              <a:ext uri="{FF2B5EF4-FFF2-40B4-BE49-F238E27FC236}">
                <a16:creationId xmlns:a16="http://schemas.microsoft.com/office/drawing/2014/main" id="{DB66EB13-78EC-1C0A-05B2-2DE83EF6D26C}"/>
              </a:ext>
            </a:extLst>
          </p:cNvPr>
          <p:cNvSpPr>
            <a:spLocks noGrp="1"/>
          </p:cNvSpPr>
          <p:nvPr>
            <p:ph type="dt" sz="half" idx="2"/>
          </p:nvPr>
        </p:nvSpPr>
        <p:spPr/>
        <p:txBody>
          <a:bodyPr/>
          <a:lstStyle/>
          <a:p>
            <a:fld id="{39A99091-8CB8-44FC-BFE7-998AE940E6D7}" type="datetime6">
              <a:rPr lang="en-GB" smtClean="0"/>
              <a:t>October 23</a:t>
            </a:fld>
            <a:endParaRPr lang="en-US"/>
          </a:p>
        </p:txBody>
      </p:sp>
      <p:sp>
        <p:nvSpPr>
          <p:cNvPr id="11" name="Footer Placeholder 10">
            <a:extLst>
              <a:ext uri="{FF2B5EF4-FFF2-40B4-BE49-F238E27FC236}">
                <a16:creationId xmlns:a16="http://schemas.microsoft.com/office/drawing/2014/main" id="{54B59E4A-8C3F-ED7C-10A2-7F356DB2166F}"/>
              </a:ext>
            </a:extLst>
          </p:cNvPr>
          <p:cNvSpPr>
            <a:spLocks noGrp="1"/>
          </p:cNvSpPr>
          <p:nvPr>
            <p:ph type="ftr" sz="quarter" idx="3"/>
          </p:nvPr>
        </p:nvSpPr>
        <p:spPr/>
        <p:txBody>
          <a:bodyPr/>
          <a:lstStyle/>
          <a:p>
            <a:r>
              <a:rPr lang="en-US"/>
              <a:t>International Society of Nephrology</a:t>
            </a:r>
          </a:p>
        </p:txBody>
      </p:sp>
      <p:sp>
        <p:nvSpPr>
          <p:cNvPr id="12" name="Slide Number Placeholder 11">
            <a:extLst>
              <a:ext uri="{FF2B5EF4-FFF2-40B4-BE49-F238E27FC236}">
                <a16:creationId xmlns:a16="http://schemas.microsoft.com/office/drawing/2014/main" id="{017161A1-F696-DC6B-3D1B-9032B04BD941}"/>
              </a:ext>
            </a:extLst>
          </p:cNvPr>
          <p:cNvSpPr>
            <a:spLocks noGrp="1"/>
          </p:cNvSpPr>
          <p:nvPr>
            <p:ph type="sldNum" sz="quarter" idx="4"/>
          </p:nvPr>
        </p:nvSpPr>
        <p:spPr/>
        <p:txBody>
          <a:bodyPr/>
          <a:lstStyle/>
          <a:p>
            <a:fld id="{4A9CEFBC-9863-BD47-BA2B-008170C231CB}" type="slidenum">
              <a:rPr lang="en-US" smtClean="0"/>
              <a:pPr/>
              <a:t>37</a:t>
            </a:fld>
            <a:endParaRPr lang="en-US"/>
          </a:p>
        </p:txBody>
      </p:sp>
      <p:sp>
        <p:nvSpPr>
          <p:cNvPr id="38" name="TextBox 37">
            <a:extLst>
              <a:ext uri="{FF2B5EF4-FFF2-40B4-BE49-F238E27FC236}">
                <a16:creationId xmlns:a16="http://schemas.microsoft.com/office/drawing/2014/main" id="{05659427-39F8-4806-F5D2-96FD4E313FA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2" name="TextBox 1">
            <a:extLst>
              <a:ext uri="{FF2B5EF4-FFF2-40B4-BE49-F238E27FC236}">
                <a16:creationId xmlns:a16="http://schemas.microsoft.com/office/drawing/2014/main" id="{D826D4AF-7456-C7DB-ACAF-AD743BF98FC1}"/>
              </a:ext>
            </a:extLst>
          </p:cNvPr>
          <p:cNvSpPr txBox="1"/>
          <p:nvPr/>
        </p:nvSpPr>
        <p:spPr>
          <a:xfrm>
            <a:off x="7898567" y="2186249"/>
            <a:ext cx="3783323" cy="369332"/>
          </a:xfrm>
          <a:prstGeom prst="rect">
            <a:avLst/>
          </a:prstGeom>
          <a:noFill/>
        </p:spPr>
        <p:txBody>
          <a:bodyPr wrap="square" lIns="91440" tIns="45720" rIns="91440" bIns="45720" anchor="t">
            <a:spAutoFit/>
          </a:bodyPr>
          <a:lstStyle/>
          <a:p>
            <a:pPr algn="ctr"/>
            <a:r>
              <a:rPr lang="en-US" sz="1800" b="1">
                <a:solidFill>
                  <a:schemeClr val="accent4"/>
                </a:solidFill>
              </a:rPr>
              <a:t>ISN </a:t>
            </a:r>
            <a:r>
              <a:rPr lang="en-US" sz="1800" b="1" err="1">
                <a:solidFill>
                  <a:schemeClr val="accent4"/>
                </a:solidFill>
              </a:rPr>
              <a:t>iNET</a:t>
            </a:r>
            <a:r>
              <a:rPr lang="en-US" sz="1800" b="1">
                <a:solidFill>
                  <a:schemeClr val="accent4"/>
                </a:solidFill>
              </a:rPr>
              <a:t>–CKD </a:t>
            </a:r>
            <a:r>
              <a:rPr lang="en-US" b="1">
                <a:solidFill>
                  <a:schemeClr val="accent4"/>
                </a:solidFill>
              </a:rPr>
              <a:t>studies</a:t>
            </a:r>
            <a:r>
              <a:rPr lang="en-US" sz="1800" b="1">
                <a:solidFill>
                  <a:schemeClr val="accent4"/>
                </a:solidFill>
              </a:rPr>
              <a:t> </a:t>
            </a:r>
            <a:r>
              <a:rPr lang="en-US" b="1">
                <a:solidFill>
                  <a:schemeClr val="accent4"/>
                </a:solidFill>
              </a:rPr>
              <a:t>worldwide</a:t>
            </a:r>
            <a:endParaRPr lang="en-GB">
              <a:solidFill>
                <a:schemeClr val="accent4"/>
              </a:solidFill>
            </a:endParaRPr>
          </a:p>
        </p:txBody>
      </p:sp>
      <p:sp>
        <p:nvSpPr>
          <p:cNvPr id="4" name="TextBox 3">
            <a:extLst>
              <a:ext uri="{FF2B5EF4-FFF2-40B4-BE49-F238E27FC236}">
                <a16:creationId xmlns:a16="http://schemas.microsoft.com/office/drawing/2014/main" id="{D2145A5A-26F6-DEF1-ABBE-B1E3B7C1834F}"/>
              </a:ext>
            </a:extLst>
          </p:cNvPr>
          <p:cNvSpPr txBox="1"/>
          <p:nvPr/>
        </p:nvSpPr>
        <p:spPr>
          <a:xfrm>
            <a:off x="673773" y="1011704"/>
            <a:ext cx="8269289" cy="369332"/>
          </a:xfrm>
          <a:prstGeom prst="rect">
            <a:avLst/>
          </a:prstGeom>
          <a:noFill/>
        </p:spPr>
        <p:txBody>
          <a:bodyPr wrap="square" lIns="91440" tIns="45720" rIns="91440" bIns="45720" rtlCol="0" anchor="t">
            <a:spAutoFit/>
          </a:bodyPr>
          <a:lstStyle/>
          <a:p>
            <a:r>
              <a:rPr lang="en-US" b="1">
                <a:solidFill>
                  <a:schemeClr val="accent2"/>
                </a:solidFill>
              </a:rPr>
              <a:t>A unique network of 32 cohort studies patient-level data and bio-samples </a:t>
            </a:r>
            <a:endParaRPr lang="en-BE" b="1">
              <a:solidFill>
                <a:schemeClr val="accent2"/>
              </a:solidFill>
            </a:endParaRPr>
          </a:p>
        </p:txBody>
      </p:sp>
      <p:sp>
        <p:nvSpPr>
          <p:cNvPr id="8" name="Rectangle: Rounded Corners 22">
            <a:hlinkClick r:id="rId4"/>
            <a:extLst>
              <a:ext uri="{FF2B5EF4-FFF2-40B4-BE49-F238E27FC236}">
                <a16:creationId xmlns:a16="http://schemas.microsoft.com/office/drawing/2014/main" id="{E9405D41-72B9-8BA5-AE92-77BC45AB1A67}"/>
              </a:ext>
            </a:extLst>
          </p:cNvPr>
          <p:cNvSpPr/>
          <p:nvPr/>
        </p:nvSpPr>
        <p:spPr>
          <a:xfrm>
            <a:off x="6918758" y="5925590"/>
            <a:ext cx="2919773" cy="51402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500">
                <a:solidFill>
                  <a:schemeClr val="bg1"/>
                </a:solidFill>
              </a:rPr>
              <a:t>theisn.org/research</a:t>
            </a:r>
          </a:p>
        </p:txBody>
      </p:sp>
      <p:pic>
        <p:nvPicPr>
          <p:cNvPr id="9" name="Picture 8">
            <a:extLst>
              <a:ext uri="{FF2B5EF4-FFF2-40B4-BE49-F238E27FC236}">
                <a16:creationId xmlns:a16="http://schemas.microsoft.com/office/drawing/2014/main" id="{5ACEE5C1-3302-6614-6F38-07A0A1A563FA}"/>
              </a:ext>
            </a:extLst>
          </p:cNvPr>
          <p:cNvPicPr>
            <a:picLocks noChangeAspect="1"/>
          </p:cNvPicPr>
          <p:nvPr/>
        </p:nvPicPr>
        <p:blipFill>
          <a:blip r:embed="rId5"/>
          <a:stretch>
            <a:fillRect/>
          </a:stretch>
        </p:blipFill>
        <p:spPr>
          <a:xfrm>
            <a:off x="6528145" y="2637373"/>
            <a:ext cx="5428932" cy="3008240"/>
          </a:xfrm>
          <a:prstGeom prst="rect">
            <a:avLst/>
          </a:prstGeom>
        </p:spPr>
      </p:pic>
      <p:sp>
        <p:nvSpPr>
          <p:cNvPr id="14" name="TextBox 11">
            <a:extLst>
              <a:ext uri="{FF2B5EF4-FFF2-40B4-BE49-F238E27FC236}">
                <a16:creationId xmlns:a16="http://schemas.microsoft.com/office/drawing/2014/main" id="{3AD99178-9581-67D8-771F-F882A8E81188}"/>
              </a:ext>
            </a:extLst>
          </p:cNvPr>
          <p:cNvSpPr txBox="1">
            <a:spLocks noChangeArrowheads="1"/>
          </p:cNvSpPr>
          <p:nvPr/>
        </p:nvSpPr>
        <p:spPr bwMode="auto">
          <a:xfrm>
            <a:off x="4343574" y="6259975"/>
            <a:ext cx="1930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fr-FR" sz="1100" i="1"/>
              <a:t>*Affiliate Members</a:t>
            </a:r>
          </a:p>
        </p:txBody>
      </p:sp>
      <p:sp>
        <p:nvSpPr>
          <p:cNvPr id="17" name="Rectangle 16">
            <a:extLst>
              <a:ext uri="{FF2B5EF4-FFF2-40B4-BE49-F238E27FC236}">
                <a16:creationId xmlns:a16="http://schemas.microsoft.com/office/drawing/2014/main" id="{9F69FFF9-9624-1A5D-D8AE-5F754485EAAD}"/>
              </a:ext>
            </a:extLst>
          </p:cNvPr>
          <p:cNvSpPr/>
          <p:nvPr/>
        </p:nvSpPr>
        <p:spPr>
          <a:xfrm>
            <a:off x="3636963" y="4965163"/>
            <a:ext cx="656976" cy="445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graphicFrame>
        <p:nvGraphicFramePr>
          <p:cNvPr id="18" name="Table 17">
            <a:extLst>
              <a:ext uri="{FF2B5EF4-FFF2-40B4-BE49-F238E27FC236}">
                <a16:creationId xmlns:a16="http://schemas.microsoft.com/office/drawing/2014/main" id="{1AF94217-98D5-70EF-CE89-09A0140B9B44}"/>
              </a:ext>
            </a:extLst>
          </p:cNvPr>
          <p:cNvGraphicFramePr>
            <a:graphicFrameLocks noGrp="1"/>
          </p:cNvGraphicFramePr>
          <p:nvPr>
            <p:extLst>
              <p:ext uri="{D42A27DB-BD31-4B8C-83A1-F6EECF244321}">
                <p14:modId xmlns:p14="http://schemas.microsoft.com/office/powerpoint/2010/main" val="2014963006"/>
              </p:ext>
            </p:extLst>
          </p:nvPr>
        </p:nvGraphicFramePr>
        <p:xfrm>
          <a:off x="673773" y="2637373"/>
          <a:ext cx="5662368" cy="3728400"/>
        </p:xfrm>
        <a:graphic>
          <a:graphicData uri="http://schemas.openxmlformats.org/drawingml/2006/table">
            <a:tbl>
              <a:tblPr>
                <a:tableStyleId>{2D5ABB26-0587-4C30-8999-92F81FD0307C}</a:tableStyleId>
              </a:tblPr>
              <a:tblGrid>
                <a:gridCol w="1887456">
                  <a:extLst>
                    <a:ext uri="{9D8B030D-6E8A-4147-A177-3AD203B41FA5}">
                      <a16:colId xmlns:a16="http://schemas.microsoft.com/office/drawing/2014/main" val="1869314270"/>
                    </a:ext>
                  </a:extLst>
                </a:gridCol>
                <a:gridCol w="1887456">
                  <a:extLst>
                    <a:ext uri="{9D8B030D-6E8A-4147-A177-3AD203B41FA5}">
                      <a16:colId xmlns:a16="http://schemas.microsoft.com/office/drawing/2014/main" val="2934004925"/>
                    </a:ext>
                  </a:extLst>
                </a:gridCol>
                <a:gridCol w="1887456">
                  <a:extLst>
                    <a:ext uri="{9D8B030D-6E8A-4147-A177-3AD203B41FA5}">
                      <a16:colId xmlns:a16="http://schemas.microsoft.com/office/drawing/2014/main" val="2455005152"/>
                    </a:ext>
                  </a:extLst>
                </a:gridCol>
              </a:tblGrid>
              <a:tr h="233025">
                <a:tc>
                  <a:txBody>
                    <a:bodyPr/>
                    <a:lstStyle/>
                    <a:p>
                      <a:pPr algn="l" rtl="0" fontAlgn="ctr"/>
                      <a:r>
                        <a:rPr lang="nl-BE" sz="1400" b="1" u="none" strike="noStrike" err="1">
                          <a:solidFill>
                            <a:schemeClr val="accent4"/>
                          </a:solidFill>
                          <a:effectLst/>
                        </a:rPr>
                        <a:t>Africa</a:t>
                      </a:r>
                      <a:r>
                        <a:rPr lang="nl-BE" sz="1400" b="1" u="none" strike="noStrike">
                          <a:solidFill>
                            <a:schemeClr val="accent4"/>
                          </a:solidFill>
                          <a:effectLst/>
                        </a:rPr>
                        <a:t> (4 </a:t>
                      </a:r>
                      <a:r>
                        <a:rPr lang="nl-BE" sz="1400" b="1" u="none" strike="noStrike" err="1">
                          <a:solidFill>
                            <a:schemeClr val="accent4"/>
                          </a:solidFill>
                          <a:effectLst/>
                        </a:rPr>
                        <a:t>countries</a:t>
                      </a:r>
                      <a:r>
                        <a:rPr lang="nl-BE" sz="1400" b="1" u="none" strike="noStrike">
                          <a:solidFill>
                            <a:schemeClr val="accent4"/>
                          </a:solidFill>
                          <a:effectLst/>
                        </a:rPr>
                        <a:t>)</a:t>
                      </a:r>
                      <a:endParaRPr lang="nl-BE" sz="1400" b="1" i="0" u="none" strike="noStrike">
                        <a:solidFill>
                          <a:schemeClr val="accent4"/>
                        </a:solidFill>
                        <a:effectLst/>
                        <a:latin typeface="+mj-lt"/>
                      </a:endParaRPr>
                    </a:p>
                  </a:txBody>
                  <a:tcPr marL="5842" marR="5842" marT="5842" marB="0" anchor="ctr"/>
                </a:tc>
                <a:tc>
                  <a:txBody>
                    <a:bodyPr/>
                    <a:lstStyle/>
                    <a:p>
                      <a:pPr marL="0" algn="l" defTabSz="914400" rtl="0" eaLnBrk="1" fontAlgn="ctr" latinLnBrk="0" hangingPunct="1"/>
                      <a:r>
                        <a:rPr lang="nl-BE" sz="1400" b="1" u="none" strike="noStrike" kern="1200">
                          <a:solidFill>
                            <a:schemeClr val="accent4"/>
                          </a:solidFill>
                          <a:effectLst/>
                          <a:latin typeface="+mn-lt"/>
                          <a:ea typeface="+mn-ea"/>
                          <a:cs typeface="+mn-cs"/>
                        </a:rPr>
                        <a:t>Europe (15 </a:t>
                      </a:r>
                      <a:r>
                        <a:rPr lang="nl-BE" sz="1400" b="1" u="none" strike="noStrike" kern="1200" err="1">
                          <a:solidFill>
                            <a:schemeClr val="accent4"/>
                          </a:solidFill>
                          <a:effectLst/>
                          <a:latin typeface="+mn-lt"/>
                          <a:ea typeface="+mn-ea"/>
                          <a:cs typeface="+mn-cs"/>
                        </a:rPr>
                        <a:t>countries</a:t>
                      </a:r>
                      <a:r>
                        <a:rPr lang="nl-BE" sz="1400" b="1" u="none" strike="noStrike" kern="1200">
                          <a:solidFill>
                            <a:schemeClr val="accent4"/>
                          </a:solidFill>
                          <a:effectLst/>
                          <a:latin typeface="+mn-lt"/>
                          <a:ea typeface="+mn-ea"/>
                          <a:cs typeface="+mn-cs"/>
                        </a:rPr>
                        <a:t>)</a:t>
                      </a:r>
                    </a:p>
                  </a:txBody>
                  <a:tcPr marL="5842" marR="5842" marT="5842" marB="0" anchor="ctr"/>
                </a:tc>
                <a:tc>
                  <a:txBody>
                    <a:bodyPr/>
                    <a:lstStyle/>
                    <a:p>
                      <a:pPr marL="0" algn="l" defTabSz="914400" rtl="0" eaLnBrk="1" fontAlgn="ctr" latinLnBrk="0" hangingPunct="1"/>
                      <a:r>
                        <a:rPr lang="nl-BE" sz="1400" b="1" u="none" strike="noStrike" kern="1200">
                          <a:solidFill>
                            <a:schemeClr val="accent4"/>
                          </a:solidFill>
                          <a:effectLst/>
                          <a:latin typeface="+mn-lt"/>
                          <a:ea typeface="+mn-ea"/>
                          <a:cs typeface="+mn-cs"/>
                        </a:rPr>
                        <a:t>North America</a:t>
                      </a:r>
                    </a:p>
                  </a:txBody>
                  <a:tcPr marL="5842" marR="5842" marT="5842" marB="0" anchor="ctr"/>
                </a:tc>
                <a:extLst>
                  <a:ext uri="{0D108BD9-81ED-4DB2-BD59-A6C34878D82A}">
                    <a16:rowId xmlns:a16="http://schemas.microsoft.com/office/drawing/2014/main" val="1193529510"/>
                  </a:ext>
                </a:extLst>
              </a:tr>
              <a:tr h="233025">
                <a:tc>
                  <a:txBody>
                    <a:bodyPr/>
                    <a:lstStyle/>
                    <a:p>
                      <a:pPr algn="l" rtl="0" fontAlgn="ctr"/>
                      <a:r>
                        <a:rPr lang="nl-BE" sz="1100" u="none" strike="noStrike">
                          <a:effectLst/>
                        </a:rPr>
                        <a:t>  H3Africa Kid Dis RN</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4C Europe </a:t>
                      </a:r>
                      <a:r>
                        <a:rPr lang="nl-BE" sz="1100" b="1" u="none" strike="noStrike">
                          <a:solidFill>
                            <a:schemeClr val="accent1"/>
                          </a:solidFill>
                          <a:effectLst/>
                        </a:rPr>
                        <a:t>(</a:t>
                      </a:r>
                      <a:r>
                        <a:rPr lang="nl-BE" sz="1100" b="1" u="none" strike="noStrike" err="1">
                          <a:solidFill>
                            <a:schemeClr val="accent1"/>
                          </a:solidFill>
                          <a:effectLst/>
                        </a:rPr>
                        <a:t>ped</a:t>
                      </a:r>
                      <a:r>
                        <a:rPr lang="nl-BE" sz="1100" b="1" u="none" strike="noStrike">
                          <a:solidFill>
                            <a:schemeClr val="accent1"/>
                          </a:solidFill>
                          <a:effectLst/>
                        </a:rPr>
                        <a:t>.)</a:t>
                      </a:r>
                      <a:endParaRPr lang="nl-BE" sz="1100" b="1" i="0" u="none" strike="noStrike">
                        <a:solidFill>
                          <a:schemeClr val="accent1"/>
                        </a:solidFill>
                        <a:effectLst/>
                        <a:latin typeface="+mj-lt"/>
                      </a:endParaRPr>
                    </a:p>
                  </a:txBody>
                  <a:tcPr marL="5842" marR="5842" marT="5842" marB="0" anchor="ctr"/>
                </a:tc>
                <a:tc>
                  <a:txBody>
                    <a:bodyPr/>
                    <a:lstStyle/>
                    <a:p>
                      <a:pPr algn="l" rtl="0" fontAlgn="ctr"/>
                      <a:r>
                        <a:rPr lang="nl-BE" sz="1100" u="none" strike="noStrike">
                          <a:effectLst/>
                        </a:rPr>
                        <a:t>  </a:t>
                      </a:r>
                      <a:r>
                        <a:rPr lang="nl-BE" sz="1100" u="none" strike="noStrike" err="1">
                          <a:effectLst/>
                        </a:rPr>
                        <a:t>CKiD</a:t>
                      </a:r>
                      <a:r>
                        <a:rPr lang="nl-BE" sz="1100" u="none" strike="noStrike">
                          <a:effectLst/>
                        </a:rPr>
                        <a:t> </a:t>
                      </a:r>
                      <a:r>
                        <a:rPr lang="nl-BE" sz="1100" b="1" u="none" strike="noStrike" kern="1200">
                          <a:solidFill>
                            <a:schemeClr val="accent1"/>
                          </a:solidFill>
                          <a:effectLst/>
                          <a:latin typeface="+mn-lt"/>
                          <a:ea typeface="+mn-ea"/>
                          <a:cs typeface="+mn-cs"/>
                        </a:rPr>
                        <a:t>(</a:t>
                      </a:r>
                      <a:r>
                        <a:rPr lang="nl-BE" sz="1100" b="1" u="none" strike="noStrike" kern="1200" err="1">
                          <a:solidFill>
                            <a:schemeClr val="accent1"/>
                          </a:solidFill>
                          <a:effectLst/>
                          <a:latin typeface="+mn-lt"/>
                          <a:ea typeface="+mn-ea"/>
                          <a:cs typeface="+mn-cs"/>
                        </a:rPr>
                        <a:t>ped</a:t>
                      </a:r>
                      <a:r>
                        <a:rPr lang="nl-BE" sz="1100" b="1" u="none" strike="noStrike" kern="1200">
                          <a:solidFill>
                            <a:schemeClr val="accent1"/>
                          </a:solidFill>
                          <a:effectLst/>
                          <a:latin typeface="+mn-lt"/>
                          <a:ea typeface="+mn-ea"/>
                          <a:cs typeface="+mn-cs"/>
                        </a:rPr>
                        <a:t>.)</a:t>
                      </a:r>
                    </a:p>
                  </a:txBody>
                  <a:tcPr marL="5842" marR="5842" marT="5842" marB="0" anchor="ctr"/>
                </a:tc>
                <a:extLst>
                  <a:ext uri="{0D108BD9-81ED-4DB2-BD59-A6C34878D82A}">
                    <a16:rowId xmlns:a16="http://schemas.microsoft.com/office/drawing/2014/main" val="2067266265"/>
                  </a:ext>
                </a:extLst>
              </a:tr>
              <a:tr h="233025">
                <a:tc>
                  <a:txBody>
                    <a:bodyPr/>
                    <a:lstStyle/>
                    <a:p>
                      <a:pPr marL="0" algn="l" defTabSz="914400" rtl="0" eaLnBrk="1" fontAlgn="ctr" latinLnBrk="0" hangingPunct="1"/>
                      <a:r>
                        <a:rPr lang="nl-BE" sz="1400" b="1" u="none" strike="noStrike" kern="1200" err="1">
                          <a:solidFill>
                            <a:schemeClr val="accent4"/>
                          </a:solidFill>
                          <a:effectLst/>
                          <a:latin typeface="+mn-lt"/>
                          <a:ea typeface="+mn-ea"/>
                          <a:cs typeface="+mn-cs"/>
                        </a:rPr>
                        <a:t>Asia</a:t>
                      </a:r>
                      <a:r>
                        <a:rPr lang="nl-BE" sz="1400" b="1" u="none" strike="noStrike" kern="1200">
                          <a:solidFill>
                            <a:schemeClr val="accent4"/>
                          </a:solidFill>
                          <a:effectLst/>
                          <a:latin typeface="+mn-lt"/>
                          <a:ea typeface="+mn-ea"/>
                          <a:cs typeface="+mn-cs"/>
                        </a:rPr>
                        <a:t> (5 </a:t>
                      </a:r>
                      <a:r>
                        <a:rPr lang="nl-BE" sz="1400" b="1" u="none" strike="noStrike" kern="1200" err="1">
                          <a:solidFill>
                            <a:schemeClr val="accent4"/>
                          </a:solidFill>
                          <a:effectLst/>
                          <a:latin typeface="+mn-lt"/>
                          <a:ea typeface="+mn-ea"/>
                          <a:cs typeface="+mn-cs"/>
                        </a:rPr>
                        <a:t>countries</a:t>
                      </a:r>
                      <a:r>
                        <a:rPr lang="nl-BE" sz="1400" b="1" u="none" strike="noStrike" kern="1200">
                          <a:solidFill>
                            <a:schemeClr val="accent4"/>
                          </a:solidFill>
                          <a:effectLst/>
                          <a:latin typeface="+mn-lt"/>
                          <a:ea typeface="+mn-ea"/>
                          <a:cs typeface="+mn-cs"/>
                        </a:rPr>
                        <a:t>)</a:t>
                      </a:r>
                    </a:p>
                  </a:txBody>
                  <a:tcPr marL="5842" marR="5842" marT="5842" marB="0" anchor="ctr"/>
                </a:tc>
                <a:tc>
                  <a:txBody>
                    <a:bodyPr/>
                    <a:lstStyle/>
                    <a:p>
                      <a:pPr algn="l" rtl="0" fontAlgn="ctr"/>
                      <a:r>
                        <a:rPr lang="nl-BE" sz="1100" u="none" strike="noStrike">
                          <a:effectLst/>
                        </a:rPr>
                        <a:t>  BIS</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CRIC</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3253466232"/>
                  </a:ext>
                </a:extLst>
              </a:tr>
              <a:tr h="233025">
                <a:tc>
                  <a:txBody>
                    <a:bodyPr/>
                    <a:lstStyle/>
                    <a:p>
                      <a:pPr algn="l" rtl="0" fontAlgn="ctr"/>
                      <a:r>
                        <a:rPr lang="nl-BE" sz="1100" u="none" strike="noStrike">
                          <a:effectLst/>
                        </a:rPr>
                        <a:t>  CKD-JAC </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CKDOPPS Ger</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AASK</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888547853"/>
                  </a:ext>
                </a:extLst>
              </a:tr>
              <a:tr h="233025">
                <a:tc>
                  <a:txBody>
                    <a:bodyPr/>
                    <a:lstStyle/>
                    <a:p>
                      <a:pPr algn="l" rtl="0" fontAlgn="ctr"/>
                      <a:r>
                        <a:rPr lang="nl-BE" sz="1100" u="none" strike="noStrike">
                          <a:effectLst/>
                        </a:rPr>
                        <a:t>  C-</a:t>
                      </a:r>
                      <a:r>
                        <a:rPr lang="nl-BE" sz="1100" u="none" strike="noStrike" err="1">
                          <a:effectLst/>
                        </a:rPr>
                        <a:t>Stride</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CKD-REIN</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CANPREDDICT</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2920243555"/>
                  </a:ext>
                </a:extLst>
              </a:tr>
              <a:tr h="233025">
                <a:tc>
                  <a:txBody>
                    <a:bodyPr/>
                    <a:lstStyle/>
                    <a:p>
                      <a:pPr algn="l" rtl="0" fontAlgn="ctr"/>
                      <a:r>
                        <a:rPr lang="nl-BE" sz="1100" u="none" strike="noStrike">
                          <a:effectLst/>
                        </a:rPr>
                        <a:t>  KNOW-CKD</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a:t>
                      </a:r>
                      <a:r>
                        <a:rPr lang="nl-BE" sz="1100" u="none" strike="noStrike" err="1">
                          <a:effectLst/>
                        </a:rPr>
                        <a:t>Equal</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CKDOPPS US*</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3576373090"/>
                  </a:ext>
                </a:extLst>
              </a:tr>
              <a:tr h="233025">
                <a:tc>
                  <a:txBody>
                    <a:bodyPr/>
                    <a:lstStyle/>
                    <a:p>
                      <a:pPr algn="l" rtl="0" fontAlgn="ctr"/>
                      <a:r>
                        <a:rPr lang="nl-BE" sz="1100" u="none" strike="noStrike">
                          <a:effectLst/>
                        </a:rPr>
                        <a:t>  KNOW-</a:t>
                      </a:r>
                      <a:r>
                        <a:rPr lang="nl-BE" sz="1100" u="none" strike="noStrike" err="1">
                          <a:effectLst/>
                        </a:rPr>
                        <a:t>Ped</a:t>
                      </a:r>
                      <a:r>
                        <a:rPr lang="nl-BE" sz="1100" u="none" strike="noStrike">
                          <a:effectLst/>
                        </a:rPr>
                        <a:t> CKD </a:t>
                      </a:r>
                      <a:r>
                        <a:rPr lang="nl-BE" sz="1100" b="1" u="none" strike="noStrike" kern="1200">
                          <a:solidFill>
                            <a:schemeClr val="accent1"/>
                          </a:solidFill>
                          <a:effectLst/>
                          <a:latin typeface="+mn-lt"/>
                          <a:ea typeface="+mn-ea"/>
                          <a:cs typeface="+mn-cs"/>
                        </a:rPr>
                        <a:t>(</a:t>
                      </a:r>
                      <a:r>
                        <a:rPr lang="nl-BE" sz="1100" b="1" u="none" strike="noStrike" kern="1200" err="1">
                          <a:solidFill>
                            <a:schemeClr val="accent1"/>
                          </a:solidFill>
                          <a:effectLst/>
                          <a:latin typeface="+mn-lt"/>
                          <a:ea typeface="+mn-ea"/>
                          <a:cs typeface="+mn-cs"/>
                        </a:rPr>
                        <a:t>ped</a:t>
                      </a:r>
                      <a:r>
                        <a:rPr lang="nl-BE" sz="1100" b="1" u="none" strike="noStrike" kern="1200">
                          <a:solidFill>
                            <a:schemeClr val="accent1"/>
                          </a:solidFill>
                          <a:effectLst/>
                          <a:latin typeface="+mn-lt"/>
                          <a:ea typeface="+mn-ea"/>
                          <a:cs typeface="+mn-cs"/>
                        </a:rPr>
                        <a:t>.)</a:t>
                      </a:r>
                    </a:p>
                  </a:txBody>
                  <a:tcPr marL="5842" marR="5842" marT="5842" marB="0" anchor="ctr"/>
                </a:tc>
                <a:tc>
                  <a:txBody>
                    <a:bodyPr/>
                    <a:lstStyle/>
                    <a:p>
                      <a:pPr algn="l" rtl="0" fontAlgn="ctr"/>
                      <a:r>
                        <a:rPr lang="nl-BE" sz="1100" u="none" strike="noStrike">
                          <a:effectLst/>
                        </a:rPr>
                        <a:t>  GCKD</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LCKD*</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2440382048"/>
                  </a:ext>
                </a:extLst>
              </a:tr>
              <a:tr h="233025">
                <a:tc>
                  <a:txBody>
                    <a:bodyPr/>
                    <a:lstStyle/>
                    <a:p>
                      <a:pPr algn="l" rtl="0" fontAlgn="ctr"/>
                      <a:r>
                        <a:rPr lang="nl-BE" sz="1100" u="none" strike="noStrike">
                          <a:effectLst/>
                        </a:rPr>
                        <a:t>  ICKD</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MERENA</a:t>
                      </a:r>
                      <a:endParaRPr lang="nl-BE" sz="1100" b="0" i="0" u="none" strike="noStrike">
                        <a:solidFill>
                          <a:srgbClr val="000000"/>
                        </a:solidFill>
                        <a:effectLst/>
                        <a:latin typeface="+mj-lt"/>
                      </a:endParaRPr>
                    </a:p>
                  </a:txBody>
                  <a:tcPr marL="5842" marR="5842" marT="5842" marB="0" anchor="ctr"/>
                </a:tc>
                <a:tc>
                  <a:txBody>
                    <a:bodyPr/>
                    <a:lstStyle/>
                    <a:p>
                      <a:pPr marL="0" algn="l" defTabSz="914400" rtl="0" eaLnBrk="1" fontAlgn="ctr" latinLnBrk="0" hangingPunct="1"/>
                      <a:r>
                        <a:rPr lang="nl-BE" sz="1400" b="1" u="none" strike="noStrike" kern="1200">
                          <a:solidFill>
                            <a:schemeClr val="accent4"/>
                          </a:solidFill>
                          <a:effectLst/>
                          <a:latin typeface="+mn-lt"/>
                          <a:ea typeface="+mn-ea"/>
                          <a:cs typeface="+mn-cs"/>
                        </a:rPr>
                        <a:t>South America</a:t>
                      </a:r>
                    </a:p>
                  </a:txBody>
                  <a:tcPr marL="5842" marR="5842" marT="5842" marB="0" anchor="ctr"/>
                </a:tc>
                <a:extLst>
                  <a:ext uri="{0D108BD9-81ED-4DB2-BD59-A6C34878D82A}">
                    <a16:rowId xmlns:a16="http://schemas.microsoft.com/office/drawing/2014/main" val="2714171178"/>
                  </a:ext>
                </a:extLst>
              </a:tr>
              <a:tr h="233025">
                <a:tc>
                  <a:txBody>
                    <a:bodyPr/>
                    <a:lstStyle/>
                    <a:p>
                      <a:pPr algn="l" rtl="0" fontAlgn="ctr"/>
                      <a:r>
                        <a:rPr lang="nl-BE" sz="1100" u="none" strike="noStrike">
                          <a:effectLst/>
                        </a:rPr>
                        <a:t>  CORE-CKD</a:t>
                      </a:r>
                      <a:endParaRPr lang="nl-BE" sz="1100" b="0" i="0" u="none" strike="noStrike">
                        <a:solidFill>
                          <a:srgbClr val="000000"/>
                        </a:solidFill>
                        <a:effectLst/>
                        <a:latin typeface="+mj-lt"/>
                      </a:endParaRPr>
                    </a:p>
                  </a:txBody>
                  <a:tcPr marL="5842" marR="5842" marT="5842" marB="0" anchor="ctr"/>
                </a:tc>
                <a:tc>
                  <a:txBody>
                    <a:bodyPr/>
                    <a:lstStyle/>
                    <a:p>
                      <a:pPr algn="l" fontAlgn="b"/>
                      <a:r>
                        <a:rPr lang="nl-BE" sz="1100" u="none" strike="noStrike">
                          <a:effectLst/>
                        </a:rPr>
                        <a:t>  MMKD</a:t>
                      </a:r>
                      <a:endParaRPr lang="nl-BE" sz="1100" b="0" i="0" u="none" strike="noStrike">
                        <a:solidFill>
                          <a:srgbClr val="000000"/>
                        </a:solidFill>
                        <a:effectLst/>
                        <a:latin typeface="+mj-lt"/>
                      </a:endParaRPr>
                    </a:p>
                  </a:txBody>
                  <a:tcPr marL="5842" marR="5842" marT="5842" marB="0" anchor="b"/>
                </a:tc>
                <a:tc>
                  <a:txBody>
                    <a:bodyPr/>
                    <a:lstStyle/>
                    <a:p>
                      <a:pPr algn="l" rtl="0" fontAlgn="ctr"/>
                      <a:r>
                        <a:rPr lang="nl-BE" sz="1100" u="none" strike="noStrike">
                          <a:effectLst/>
                        </a:rPr>
                        <a:t>  NRHP*</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259941673"/>
                  </a:ext>
                </a:extLst>
              </a:tr>
              <a:tr h="233025">
                <a:tc>
                  <a:txBody>
                    <a:bodyPr/>
                    <a:lstStyle/>
                    <a:p>
                      <a:pPr marL="0" algn="l" defTabSz="914400" rtl="0" eaLnBrk="1" fontAlgn="ctr" latinLnBrk="0" hangingPunct="1"/>
                      <a:r>
                        <a:rPr lang="nl-BE" sz="1400" b="1" u="none" strike="noStrike" kern="1200">
                          <a:solidFill>
                            <a:schemeClr val="accent4"/>
                          </a:solidFill>
                          <a:effectLst/>
                          <a:latin typeface="+mn-lt"/>
                          <a:ea typeface="+mn-ea"/>
                          <a:cs typeface="+mn-cs"/>
                        </a:rPr>
                        <a:t>Australia</a:t>
                      </a:r>
                    </a:p>
                  </a:txBody>
                  <a:tcPr marL="5842" marR="5842" marT="5842" marB="0" anchor="ctr"/>
                </a:tc>
                <a:tc>
                  <a:txBody>
                    <a:bodyPr/>
                    <a:lstStyle/>
                    <a:p>
                      <a:pPr algn="l" rtl="0" fontAlgn="ctr"/>
                      <a:r>
                        <a:rPr lang="nl-BE" sz="1100" u="none" strike="noStrike">
                          <a:effectLst/>
                        </a:rPr>
                        <a:t>  </a:t>
                      </a:r>
                      <a:r>
                        <a:rPr lang="nl-BE" sz="1100" u="none" strike="noStrike" err="1">
                          <a:effectLst/>
                        </a:rPr>
                        <a:t>NURTuRE</a:t>
                      </a:r>
                      <a:r>
                        <a:rPr lang="nl-BE" sz="1100" u="none" strike="noStrike">
                          <a:effectLst/>
                        </a:rPr>
                        <a:t>-CKD</a:t>
                      </a:r>
                      <a:endParaRPr lang="nl-BE" sz="1100" b="0"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CKDOPPS Br</a:t>
                      </a:r>
                      <a:endParaRPr lang="nl-BE" sz="1100" b="0" i="0" u="none" strike="noStrike">
                        <a:solidFill>
                          <a:srgbClr val="000000"/>
                        </a:solidFill>
                        <a:effectLst/>
                        <a:latin typeface="+mj-lt"/>
                      </a:endParaRPr>
                    </a:p>
                  </a:txBody>
                  <a:tcPr marL="5842" marR="5842" marT="5842" marB="0" anchor="ctr"/>
                </a:tc>
                <a:extLst>
                  <a:ext uri="{0D108BD9-81ED-4DB2-BD59-A6C34878D82A}">
                    <a16:rowId xmlns:a16="http://schemas.microsoft.com/office/drawing/2014/main" val="2903809214"/>
                  </a:ext>
                </a:extLst>
              </a:tr>
              <a:tr h="233025">
                <a:tc>
                  <a:txBody>
                    <a:bodyPr/>
                    <a:lstStyle/>
                    <a:p>
                      <a:pPr algn="l" rtl="0" fontAlgn="ctr"/>
                      <a:r>
                        <a:rPr lang="nl-BE" sz="1100" u="none" strike="noStrike">
                          <a:effectLst/>
                        </a:rPr>
                        <a:t> CKD.QLD </a:t>
                      </a:r>
                      <a:endParaRPr lang="nl-BE" sz="1100" b="1" i="0" u="none" strike="noStrike">
                        <a:solidFill>
                          <a:srgbClr val="000000"/>
                        </a:solidFill>
                        <a:effectLst/>
                        <a:latin typeface="+mj-lt"/>
                      </a:endParaRPr>
                    </a:p>
                  </a:txBody>
                  <a:tcPr marL="5842" marR="5842" marT="5842" marB="0" anchor="ctr"/>
                </a:tc>
                <a:tc>
                  <a:txBody>
                    <a:bodyPr/>
                    <a:lstStyle/>
                    <a:p>
                      <a:pPr algn="l" rtl="0" fontAlgn="ctr"/>
                      <a:r>
                        <a:rPr lang="nl-BE" sz="1100" u="none" strike="noStrike">
                          <a:effectLst/>
                        </a:rPr>
                        <a:t>  </a:t>
                      </a:r>
                      <a:r>
                        <a:rPr lang="nl-BE" sz="1100" u="none" strike="noStrike" err="1">
                          <a:effectLst/>
                        </a:rPr>
                        <a:t>Provalid</a:t>
                      </a:r>
                      <a:endParaRPr lang="nl-BE" sz="1100" b="0" i="0" u="none" strike="noStrike">
                        <a:solidFill>
                          <a:srgbClr val="000000"/>
                        </a:solidFill>
                        <a:effectLst/>
                        <a:latin typeface="+mj-lt"/>
                      </a:endParaRPr>
                    </a:p>
                  </a:txBody>
                  <a:tcPr marL="5842" marR="5842" marT="5842" marB="0" anchor="ctr"/>
                </a:tc>
                <a:tc>
                  <a:txBody>
                    <a:bodyPr/>
                    <a:lstStyle/>
                    <a:p>
                      <a:pPr algn="l" fontAlgn="b"/>
                      <a:endParaRPr lang="en-BE" sz="1100" b="0" i="0" u="none" strike="noStrike">
                        <a:solidFill>
                          <a:srgbClr val="000000"/>
                        </a:solidFill>
                        <a:effectLst/>
                        <a:latin typeface="+mj-lt"/>
                      </a:endParaRPr>
                    </a:p>
                  </a:txBody>
                  <a:tcPr marL="5842" marR="5842" marT="5842" marB="0" anchor="b"/>
                </a:tc>
                <a:extLst>
                  <a:ext uri="{0D108BD9-81ED-4DB2-BD59-A6C34878D82A}">
                    <a16:rowId xmlns:a16="http://schemas.microsoft.com/office/drawing/2014/main" val="1218491047"/>
                  </a:ext>
                </a:extLst>
              </a:tr>
              <a:tr h="233025">
                <a:tc>
                  <a:txBody>
                    <a:bodyPr/>
                    <a:lstStyle/>
                    <a:p>
                      <a:pPr algn="l" rtl="0" fontAlgn="ctr"/>
                      <a:r>
                        <a:rPr lang="nl-BE" sz="1100" u="none" strike="noStrike">
                          <a:effectLst/>
                        </a:rPr>
                        <a:t> CKD.TASlink*</a:t>
                      </a:r>
                      <a:endParaRPr lang="nl-BE" sz="1100" b="0" i="0" u="none" strike="noStrike">
                        <a:solidFill>
                          <a:srgbClr val="000000"/>
                        </a:solidFill>
                        <a:effectLst/>
                        <a:latin typeface="+mj-lt"/>
                      </a:endParaRPr>
                    </a:p>
                  </a:txBody>
                  <a:tcPr marL="5842" marR="5842" marT="5842" marB="0" anchor="ctr"/>
                </a:tc>
                <a:tc gridSpan="2">
                  <a:txBody>
                    <a:bodyPr/>
                    <a:lstStyle/>
                    <a:p>
                      <a:pPr algn="l" rtl="0" fontAlgn="ctr"/>
                      <a:r>
                        <a:rPr lang="nl-BE" sz="1100" u="none" strike="noStrike">
                          <a:effectLst/>
                        </a:rPr>
                        <a:t>  PSI-BIND-NL</a:t>
                      </a:r>
                      <a:endParaRPr lang="nl-BE" sz="1100" b="0" i="0" u="none" strike="noStrike">
                        <a:solidFill>
                          <a:srgbClr val="000000"/>
                        </a:solidFill>
                        <a:effectLst/>
                        <a:latin typeface="+mj-lt"/>
                      </a:endParaRPr>
                    </a:p>
                  </a:txBody>
                  <a:tcPr marL="5842" marR="5842" marT="5842" marB="0" anchor="ctr"/>
                </a:tc>
                <a:tc hMerge="1">
                  <a:txBody>
                    <a:bodyPr/>
                    <a:lstStyle/>
                    <a:p>
                      <a:endParaRPr lang="LID4096"/>
                    </a:p>
                  </a:txBody>
                  <a:tcPr/>
                </a:tc>
                <a:extLst>
                  <a:ext uri="{0D108BD9-81ED-4DB2-BD59-A6C34878D82A}">
                    <a16:rowId xmlns:a16="http://schemas.microsoft.com/office/drawing/2014/main" val="1781936039"/>
                  </a:ext>
                </a:extLst>
              </a:tr>
              <a:tr h="233025">
                <a:tc>
                  <a:txBody>
                    <a:bodyPr/>
                    <a:lstStyle/>
                    <a:p>
                      <a:pPr algn="l" fontAlgn="b"/>
                      <a:endParaRPr lang="en-BE" sz="1100" b="0" i="0" u="none" strike="noStrike">
                        <a:solidFill>
                          <a:srgbClr val="000000"/>
                        </a:solidFill>
                        <a:effectLst/>
                        <a:latin typeface="+mj-lt"/>
                      </a:endParaRPr>
                    </a:p>
                  </a:txBody>
                  <a:tcPr marL="5842" marR="5842" marT="5842" marB="0" anchor="b"/>
                </a:tc>
                <a:tc>
                  <a:txBody>
                    <a:bodyPr/>
                    <a:lstStyle/>
                    <a:p>
                      <a:pPr algn="l" rtl="0" fontAlgn="ctr"/>
                      <a:r>
                        <a:rPr lang="nl-BE" sz="1100" u="none" strike="noStrike">
                          <a:effectLst/>
                        </a:rPr>
                        <a:t>  RIISC</a:t>
                      </a:r>
                      <a:endParaRPr lang="nl-BE" sz="1100" b="0" i="0" u="none" strike="noStrike">
                        <a:solidFill>
                          <a:srgbClr val="000000"/>
                        </a:solidFill>
                        <a:effectLst/>
                        <a:latin typeface="+mj-lt"/>
                      </a:endParaRPr>
                    </a:p>
                  </a:txBody>
                  <a:tcPr marL="5842" marR="5842" marT="5842" marB="0" anchor="ctr"/>
                </a:tc>
                <a:tc>
                  <a:txBody>
                    <a:bodyPr/>
                    <a:lstStyle/>
                    <a:p>
                      <a:pPr algn="l" fontAlgn="b"/>
                      <a:endParaRPr lang="en-BE" sz="1100" b="0" i="0" u="none" strike="noStrike">
                        <a:solidFill>
                          <a:srgbClr val="000000"/>
                        </a:solidFill>
                        <a:effectLst/>
                        <a:latin typeface="+mj-lt"/>
                      </a:endParaRPr>
                    </a:p>
                  </a:txBody>
                  <a:tcPr marL="5842" marR="5842" marT="5842" marB="0" anchor="b"/>
                </a:tc>
                <a:extLst>
                  <a:ext uri="{0D108BD9-81ED-4DB2-BD59-A6C34878D82A}">
                    <a16:rowId xmlns:a16="http://schemas.microsoft.com/office/drawing/2014/main" val="2023539026"/>
                  </a:ext>
                </a:extLst>
              </a:tr>
              <a:tr h="233025">
                <a:tc>
                  <a:txBody>
                    <a:bodyPr/>
                    <a:lstStyle/>
                    <a:p>
                      <a:pPr algn="l" fontAlgn="b"/>
                      <a:endParaRPr lang="en-BE" sz="1100" b="0" i="0" u="none" strike="noStrike">
                        <a:solidFill>
                          <a:srgbClr val="000000"/>
                        </a:solidFill>
                        <a:effectLst/>
                        <a:latin typeface="+mj-lt"/>
                      </a:endParaRPr>
                    </a:p>
                  </a:txBody>
                  <a:tcPr marL="5842" marR="5842" marT="5842" marB="0" anchor="b"/>
                </a:tc>
                <a:tc>
                  <a:txBody>
                    <a:bodyPr/>
                    <a:lstStyle/>
                    <a:p>
                      <a:pPr algn="l" rtl="0" fontAlgn="ctr"/>
                      <a:r>
                        <a:rPr lang="nl-BE" sz="1100" u="none" strike="noStrike">
                          <a:effectLst/>
                        </a:rPr>
                        <a:t>  RRID</a:t>
                      </a:r>
                      <a:endParaRPr lang="nl-BE" sz="1100" b="0" i="0" u="none" strike="noStrike">
                        <a:solidFill>
                          <a:srgbClr val="000000"/>
                        </a:solidFill>
                        <a:effectLst/>
                        <a:latin typeface="+mj-lt"/>
                      </a:endParaRPr>
                    </a:p>
                  </a:txBody>
                  <a:tcPr marL="5842" marR="5842" marT="5842" marB="0" anchor="ctr"/>
                </a:tc>
                <a:tc>
                  <a:txBody>
                    <a:bodyPr/>
                    <a:lstStyle/>
                    <a:p>
                      <a:pPr algn="l" fontAlgn="b"/>
                      <a:endParaRPr lang="en-BE" sz="1100" b="0" i="0" u="none" strike="noStrike">
                        <a:solidFill>
                          <a:srgbClr val="000000"/>
                        </a:solidFill>
                        <a:effectLst/>
                        <a:latin typeface="+mj-lt"/>
                      </a:endParaRPr>
                    </a:p>
                  </a:txBody>
                  <a:tcPr marL="5842" marR="5842" marT="5842" marB="0" anchor="b"/>
                </a:tc>
                <a:extLst>
                  <a:ext uri="{0D108BD9-81ED-4DB2-BD59-A6C34878D82A}">
                    <a16:rowId xmlns:a16="http://schemas.microsoft.com/office/drawing/2014/main" val="3454964755"/>
                  </a:ext>
                </a:extLst>
              </a:tr>
              <a:tr h="233025">
                <a:tc>
                  <a:txBody>
                    <a:bodyPr/>
                    <a:lstStyle/>
                    <a:p>
                      <a:pPr algn="l" fontAlgn="b"/>
                      <a:endParaRPr lang="en-BE" sz="1100" b="0" i="0" u="none" strike="noStrike">
                        <a:solidFill>
                          <a:srgbClr val="000000"/>
                        </a:solidFill>
                        <a:effectLst/>
                        <a:latin typeface="+mj-lt"/>
                      </a:endParaRPr>
                    </a:p>
                  </a:txBody>
                  <a:tcPr marL="5842" marR="5842" marT="5842" marB="0" anchor="b"/>
                </a:tc>
                <a:tc gridSpan="2">
                  <a:txBody>
                    <a:bodyPr/>
                    <a:lstStyle/>
                    <a:p>
                      <a:pPr algn="l" rtl="0" fontAlgn="ctr"/>
                      <a:r>
                        <a:rPr lang="nl-BE" sz="1100" u="none" strike="noStrike">
                          <a:effectLst/>
                        </a:rPr>
                        <a:t>  </a:t>
                      </a:r>
                      <a:r>
                        <a:rPr lang="nl-BE" sz="1100" u="none" strike="noStrike" err="1">
                          <a:effectLst/>
                        </a:rPr>
                        <a:t>Salford</a:t>
                      </a:r>
                      <a:r>
                        <a:rPr lang="nl-BE" sz="1100" u="none" strike="noStrike">
                          <a:effectLst/>
                        </a:rPr>
                        <a:t> </a:t>
                      </a:r>
                      <a:r>
                        <a:rPr lang="nl-BE" sz="1100" u="none" strike="noStrike" err="1">
                          <a:effectLst/>
                        </a:rPr>
                        <a:t>Kidney</a:t>
                      </a:r>
                      <a:r>
                        <a:rPr lang="nl-BE" sz="1100" u="none" strike="noStrike">
                          <a:effectLst/>
                        </a:rPr>
                        <a:t> </a:t>
                      </a:r>
                      <a:r>
                        <a:rPr lang="nl-BE" sz="1100" u="none" strike="noStrike" err="1">
                          <a:effectLst/>
                        </a:rPr>
                        <a:t>Study</a:t>
                      </a:r>
                      <a:endParaRPr lang="nl-BE" sz="1100" b="0" i="0" u="none" strike="noStrike">
                        <a:solidFill>
                          <a:srgbClr val="000000"/>
                        </a:solidFill>
                        <a:effectLst/>
                        <a:latin typeface="+mj-lt"/>
                      </a:endParaRPr>
                    </a:p>
                  </a:txBody>
                  <a:tcPr marL="5842" marR="5842" marT="5842" marB="0" anchor="ctr"/>
                </a:tc>
                <a:tc hMerge="1">
                  <a:txBody>
                    <a:bodyPr/>
                    <a:lstStyle/>
                    <a:p>
                      <a:endParaRPr lang="LID4096"/>
                    </a:p>
                  </a:txBody>
                  <a:tcPr/>
                </a:tc>
                <a:extLst>
                  <a:ext uri="{0D108BD9-81ED-4DB2-BD59-A6C34878D82A}">
                    <a16:rowId xmlns:a16="http://schemas.microsoft.com/office/drawing/2014/main" val="272411261"/>
                  </a:ext>
                </a:extLst>
              </a:tr>
              <a:tr h="233025">
                <a:tc>
                  <a:txBody>
                    <a:bodyPr/>
                    <a:lstStyle/>
                    <a:p>
                      <a:pPr algn="l" fontAlgn="b"/>
                      <a:endParaRPr lang="en-BE" sz="1100" b="0" i="0" u="none" strike="noStrike">
                        <a:solidFill>
                          <a:srgbClr val="000000"/>
                        </a:solidFill>
                        <a:effectLst/>
                        <a:latin typeface="+mj-lt"/>
                      </a:endParaRPr>
                    </a:p>
                  </a:txBody>
                  <a:tcPr marL="5842" marR="5842" marT="5842" marB="0" anchor="b"/>
                </a:tc>
                <a:tc>
                  <a:txBody>
                    <a:bodyPr/>
                    <a:lstStyle/>
                    <a:p>
                      <a:pPr algn="l" rtl="0" fontAlgn="ctr"/>
                      <a:r>
                        <a:rPr lang="nl-BE" sz="1100" u="none" strike="noStrike">
                          <a:effectLst/>
                        </a:rPr>
                        <a:t>  SYSKID</a:t>
                      </a:r>
                      <a:endParaRPr lang="nl-BE" sz="1100" b="0" i="0" u="none" strike="noStrike">
                        <a:solidFill>
                          <a:srgbClr val="000000"/>
                        </a:solidFill>
                        <a:effectLst/>
                        <a:latin typeface="+mj-lt"/>
                      </a:endParaRPr>
                    </a:p>
                  </a:txBody>
                  <a:tcPr marL="5842" marR="5842" marT="5842" marB="0" anchor="ctr"/>
                </a:tc>
                <a:tc>
                  <a:txBody>
                    <a:bodyPr/>
                    <a:lstStyle/>
                    <a:p>
                      <a:pPr algn="l" fontAlgn="b"/>
                      <a:endParaRPr lang="en-BE" sz="1100" b="0" i="0" u="none" strike="noStrike">
                        <a:solidFill>
                          <a:srgbClr val="000000"/>
                        </a:solidFill>
                        <a:effectLst/>
                        <a:latin typeface="+mj-lt"/>
                      </a:endParaRPr>
                    </a:p>
                  </a:txBody>
                  <a:tcPr marL="5842" marR="5842" marT="5842" marB="0" anchor="b"/>
                </a:tc>
                <a:extLst>
                  <a:ext uri="{0D108BD9-81ED-4DB2-BD59-A6C34878D82A}">
                    <a16:rowId xmlns:a16="http://schemas.microsoft.com/office/drawing/2014/main" val="4198244849"/>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B4C1-3438-FA82-E6EC-627EC5A39B9C}"/>
              </a:ext>
            </a:extLst>
          </p:cNvPr>
          <p:cNvSpPr>
            <a:spLocks noGrp="1"/>
          </p:cNvSpPr>
          <p:nvPr>
            <p:ph type="title"/>
          </p:nvPr>
        </p:nvSpPr>
        <p:spPr/>
        <p:txBody>
          <a:bodyPr>
            <a:normAutofit fontScale="90000"/>
          </a:bodyPr>
          <a:lstStyle/>
          <a:p>
            <a:r>
              <a:rPr lang="en-US"/>
              <a:t>ISN-GLOBAL KIDNEY HEALTH ATLAS: ​</a:t>
            </a:r>
            <a:br>
              <a:rPr lang="en-US"/>
            </a:br>
            <a:r>
              <a:rPr lang="en-US">
                <a:solidFill>
                  <a:schemeClr val="accent3"/>
                </a:solidFill>
              </a:rPr>
              <a:t>NEW 2023 EDITION NOW AVAILABLE</a:t>
            </a:r>
            <a:endParaRPr lang="LID4096">
              <a:solidFill>
                <a:schemeClr val="accent3"/>
              </a:solidFill>
            </a:endParaRPr>
          </a:p>
        </p:txBody>
      </p:sp>
      <p:sp>
        <p:nvSpPr>
          <p:cNvPr id="3" name="Date Placeholder 2">
            <a:extLst>
              <a:ext uri="{FF2B5EF4-FFF2-40B4-BE49-F238E27FC236}">
                <a16:creationId xmlns:a16="http://schemas.microsoft.com/office/drawing/2014/main" id="{19095974-0C43-8049-CE3C-7BFC04D0F99A}"/>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77908039-7482-1733-C45F-FE169C5C8D8E}"/>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519E789B-94B7-A267-166E-FB3C4FF84F49}"/>
              </a:ext>
            </a:extLst>
          </p:cNvPr>
          <p:cNvSpPr>
            <a:spLocks noGrp="1"/>
          </p:cNvSpPr>
          <p:nvPr>
            <p:ph type="sldNum" sz="quarter" idx="4"/>
          </p:nvPr>
        </p:nvSpPr>
        <p:spPr/>
        <p:txBody>
          <a:bodyPr/>
          <a:lstStyle/>
          <a:p>
            <a:fld id="{4A9CEFBC-9863-BD47-BA2B-008170C231CB}" type="slidenum">
              <a:rPr lang="en-US" smtClean="0"/>
              <a:pPr/>
              <a:t>38</a:t>
            </a:fld>
            <a:endParaRPr lang="en-US"/>
          </a:p>
        </p:txBody>
      </p:sp>
      <p:sp>
        <p:nvSpPr>
          <p:cNvPr id="6" name="Content Placeholder 10">
            <a:extLst>
              <a:ext uri="{FF2B5EF4-FFF2-40B4-BE49-F238E27FC236}">
                <a16:creationId xmlns:a16="http://schemas.microsoft.com/office/drawing/2014/main" id="{A41C9ED4-A96F-FF22-0847-9C709C19FDE8}"/>
              </a:ext>
            </a:extLst>
          </p:cNvPr>
          <p:cNvSpPr txBox="1">
            <a:spLocks/>
          </p:cNvSpPr>
          <p:nvPr/>
        </p:nvSpPr>
        <p:spPr>
          <a:xfrm>
            <a:off x="1992845" y="3981450"/>
            <a:ext cx="9437155" cy="20901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2" indent="-285750">
              <a:lnSpc>
                <a:spcPct val="130000"/>
              </a:lnSpc>
              <a:spcBef>
                <a:spcPts val="1000"/>
              </a:spcBef>
              <a:spcAft>
                <a:spcPts val="300"/>
              </a:spcAft>
              <a:buClr>
                <a:schemeClr val="accent3"/>
              </a:buClr>
              <a:buSzPct val="100000"/>
              <a:buFont typeface="Wingdings" panose="05000000000000000000" pitchFamily="2" charset="2"/>
              <a:buChar char="§"/>
              <a:defRPr/>
            </a:pPr>
            <a:r>
              <a:rPr lang="en-GB" sz="1800" b="1">
                <a:solidFill>
                  <a:schemeClr val="accent2"/>
                </a:solidFill>
                <a:latin typeface="Calibri" panose="020F0502020204030204"/>
                <a:cs typeface="+mn-cs"/>
              </a:rPr>
              <a:t>New! </a:t>
            </a:r>
            <a:r>
              <a:rPr lang="en-GB" sz="1800">
                <a:solidFill>
                  <a:schemeClr val="accent1"/>
                </a:solidFill>
                <a:latin typeface="Calibri" panose="020F0502020204030204"/>
                <a:cs typeface="+mn-cs"/>
              </a:rPr>
              <a:t>Perspectives on access and quality of care from people living </a:t>
            </a:r>
            <a:br>
              <a:rPr lang="en-GB" sz="1800">
                <a:solidFill>
                  <a:schemeClr val="accent1"/>
                </a:solidFill>
                <a:latin typeface="Calibri" panose="020F0502020204030204"/>
                <a:cs typeface="+mn-cs"/>
              </a:rPr>
            </a:br>
            <a:r>
              <a:rPr lang="en-GB" sz="1800">
                <a:solidFill>
                  <a:schemeClr val="accent1"/>
                </a:solidFill>
                <a:latin typeface="Calibri" panose="020F0502020204030204"/>
                <a:cs typeface="+mn-cs"/>
              </a:rPr>
              <a:t>with kidney diseases</a:t>
            </a:r>
          </a:p>
          <a:p>
            <a:pPr marL="628650" lvl="2" indent="-285750">
              <a:lnSpc>
                <a:spcPct val="130000"/>
              </a:lnSpc>
              <a:spcBef>
                <a:spcPts val="1000"/>
              </a:spcBef>
              <a:spcAft>
                <a:spcPts val="300"/>
              </a:spcAft>
              <a:buClr>
                <a:schemeClr val="accent3"/>
              </a:buClr>
              <a:buSzPct val="100000"/>
              <a:buFont typeface="Wingdings" panose="05000000000000000000" pitchFamily="2" charset="2"/>
              <a:buChar char="§"/>
              <a:defRPr/>
            </a:pPr>
            <a:r>
              <a:rPr lang="en-GB" sz="1800">
                <a:solidFill>
                  <a:schemeClr val="accent1"/>
                </a:solidFill>
                <a:latin typeface="Calibri" panose="020F0502020204030204"/>
                <a:cs typeface="+mn-cs"/>
              </a:rPr>
              <a:t>Data on kidney care organizations, structures and services worldwide (including funding, policies, guidelines, frameworks and workforce)</a:t>
            </a:r>
            <a:endParaRPr lang="en-GB" sz="1800">
              <a:solidFill>
                <a:schemeClr val="accent1"/>
              </a:solidFill>
              <a:latin typeface="Calibri" panose="020F0502020204030204"/>
              <a:cs typeface="Calibri"/>
            </a:endParaRPr>
          </a:p>
          <a:p>
            <a:pPr marL="628650" lvl="2" indent="-285750">
              <a:lnSpc>
                <a:spcPct val="130000"/>
              </a:lnSpc>
              <a:spcBef>
                <a:spcPts val="1000"/>
              </a:spcBef>
              <a:spcAft>
                <a:spcPts val="300"/>
              </a:spcAft>
              <a:buClr>
                <a:schemeClr val="accent3"/>
              </a:buClr>
              <a:buSzPct val="100000"/>
              <a:buFont typeface="Wingdings" panose="05000000000000000000" pitchFamily="2" charset="2"/>
              <a:buChar char="§"/>
              <a:defRPr/>
            </a:pPr>
            <a:r>
              <a:rPr lang="en-GB" sz="1800">
                <a:solidFill>
                  <a:schemeClr val="accent1"/>
                </a:solidFill>
                <a:latin typeface="Calibri" panose="020F0502020204030204"/>
                <a:cs typeface="+mn-cs"/>
              </a:rPr>
              <a:t>Scorecards outlining resource and capacity trends of kidney care provision around the globe </a:t>
            </a:r>
          </a:p>
        </p:txBody>
      </p:sp>
      <p:sp>
        <p:nvSpPr>
          <p:cNvPr id="7" name="TextBox 6">
            <a:extLst>
              <a:ext uri="{FF2B5EF4-FFF2-40B4-BE49-F238E27FC236}">
                <a16:creationId xmlns:a16="http://schemas.microsoft.com/office/drawing/2014/main" id="{BC4A008F-58D6-ECDA-0B9F-202B9D547612}"/>
              </a:ext>
            </a:extLst>
          </p:cNvPr>
          <p:cNvSpPr txBox="1"/>
          <p:nvPr/>
        </p:nvSpPr>
        <p:spPr>
          <a:xfrm>
            <a:off x="1495425" y="1534432"/>
            <a:ext cx="9552019" cy="875304"/>
          </a:xfrm>
          <a:prstGeom prst="rect">
            <a:avLst/>
          </a:prstGeom>
          <a:noFill/>
        </p:spPr>
        <p:txBody>
          <a:bodyPr wrap="square" lIns="91440" tIns="45720" rIns="91440" bIns="45720" anchor="t">
            <a:spAutoFit/>
          </a:bodyPr>
          <a:lstStyle/>
          <a:p>
            <a:pPr>
              <a:lnSpc>
                <a:spcPct val="120000"/>
              </a:lnSpc>
            </a:pPr>
            <a:r>
              <a:rPr lang="en-BE" sz="2000">
                <a:solidFill>
                  <a:schemeClr val="accent4"/>
                </a:solidFill>
                <a:latin typeface="Arial" panose="020B0604020202020204" pitchFamily="34" charset="0"/>
                <a:cs typeface="Arial" panose="020B0604020202020204" pitchFamily="34" charset="0"/>
              </a:rPr>
              <a:t>NOW AVAILABLE FOR DOWNLOAD:</a:t>
            </a:r>
            <a:endParaRPr lang="fr-BE" sz="2000">
              <a:solidFill>
                <a:schemeClr val="accent4"/>
              </a:solidFill>
              <a:latin typeface="Arial" panose="020B0604020202020204" pitchFamily="34" charset="0"/>
              <a:cs typeface="Arial" panose="020B0604020202020204" pitchFamily="34" charset="0"/>
            </a:endParaRPr>
          </a:p>
          <a:p>
            <a:pPr>
              <a:lnSpc>
                <a:spcPct val="120000"/>
              </a:lnSpc>
            </a:pPr>
            <a:r>
              <a:rPr lang="en-US" sz="2400">
                <a:solidFill>
                  <a:schemeClr val="accent2"/>
                </a:solidFill>
                <a:latin typeface="Calibri" panose="020F0502020204030204" pitchFamily="34" charset="0"/>
                <a:ea typeface="Calibri" panose="020F0502020204030204" pitchFamily="34" charset="0"/>
              </a:rPr>
              <a:t>t</a:t>
            </a:r>
            <a:r>
              <a:rPr lang="en-US" sz="2400">
                <a:solidFill>
                  <a:schemeClr val="accent2"/>
                </a:solidFill>
                <a:effectLst/>
                <a:latin typeface="Calibri" panose="020F0502020204030204" pitchFamily="34" charset="0"/>
                <a:ea typeface="Calibri" panose="020F0502020204030204" pitchFamily="34" charset="0"/>
              </a:rPr>
              <a:t>he 2023 ISN-GKHA report &amp; Region-specific summary slides   </a:t>
            </a:r>
            <a:endParaRPr lang="en-BE" sz="2400">
              <a:solidFill>
                <a:schemeClr val="accent2"/>
              </a:solidFill>
            </a:endParaRPr>
          </a:p>
        </p:txBody>
      </p:sp>
      <p:sp>
        <p:nvSpPr>
          <p:cNvPr id="8" name="Rectangle: Rounded Corners 7">
            <a:extLst>
              <a:ext uri="{FF2B5EF4-FFF2-40B4-BE49-F238E27FC236}">
                <a16:creationId xmlns:a16="http://schemas.microsoft.com/office/drawing/2014/main" id="{557195AE-C8B2-D424-68EB-E13A5BDF1B83}"/>
              </a:ext>
            </a:extLst>
          </p:cNvPr>
          <p:cNvSpPr/>
          <p:nvPr/>
        </p:nvSpPr>
        <p:spPr>
          <a:xfrm>
            <a:off x="3243652" y="2547124"/>
            <a:ext cx="4114800" cy="48531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a:t>theisn.org/global-atlas</a:t>
            </a:r>
            <a:endParaRPr lang="LID4096" sz="2800"/>
          </a:p>
        </p:txBody>
      </p:sp>
      <p:pic>
        <p:nvPicPr>
          <p:cNvPr id="9" name="Picture 8" descr="Graphical user interface, application, Teams&#10;&#10;Description automatically generated">
            <a:extLst>
              <a:ext uri="{FF2B5EF4-FFF2-40B4-BE49-F238E27FC236}">
                <a16:creationId xmlns:a16="http://schemas.microsoft.com/office/drawing/2014/main" id="{0C7397DF-642E-92B4-8F59-C00241005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729" y="1815025"/>
            <a:ext cx="3447271" cy="2477726"/>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641B6BDB-3B51-A5C0-1589-D8969DBA1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32" y="3874263"/>
            <a:ext cx="1779458" cy="2477726"/>
          </a:xfrm>
          <a:prstGeom prst="rect">
            <a:avLst/>
          </a:prstGeom>
        </p:spPr>
      </p:pic>
      <p:sp>
        <p:nvSpPr>
          <p:cNvPr id="11" name="TextBox 10">
            <a:extLst>
              <a:ext uri="{FF2B5EF4-FFF2-40B4-BE49-F238E27FC236}">
                <a16:creationId xmlns:a16="http://schemas.microsoft.com/office/drawing/2014/main" id="{EA2C34DE-C266-1B25-656E-33CA78F4392C}"/>
              </a:ext>
            </a:extLst>
          </p:cNvPr>
          <p:cNvSpPr txBox="1"/>
          <p:nvPr/>
        </p:nvSpPr>
        <p:spPr>
          <a:xfrm>
            <a:off x="355713" y="3433474"/>
            <a:ext cx="6097712" cy="400110"/>
          </a:xfrm>
          <a:prstGeom prst="rect">
            <a:avLst/>
          </a:prstGeom>
          <a:noFill/>
        </p:spPr>
        <p:txBody>
          <a:bodyPr wrap="square">
            <a:spAutoFit/>
          </a:bodyPr>
          <a:lstStyle/>
          <a:p>
            <a:pPr marL="93345" lvl="1" indent="0">
              <a:spcBef>
                <a:spcPts val="300"/>
              </a:spcBef>
              <a:spcAft>
                <a:spcPts val="300"/>
              </a:spcAft>
              <a:buClr>
                <a:srgbClr val="FF5050"/>
              </a:buClr>
              <a:buFont typeface="Arial" panose="020B0604020202020204" pitchFamily="34" charset="0"/>
              <a:buNone/>
              <a:defRPr/>
            </a:pPr>
            <a:r>
              <a:rPr lang="en-US" sz="2000">
                <a:solidFill>
                  <a:schemeClr val="accent4"/>
                </a:solidFill>
                <a:latin typeface="Arial" panose="020B0604020202020204" pitchFamily="34" charset="0"/>
                <a:ea typeface="Calibri" panose="020F0502020204030204" pitchFamily="34" charset="0"/>
                <a:cs typeface="Arial" panose="020B0604020202020204" pitchFamily="34" charset="0"/>
              </a:rPr>
              <a:t>KEY FEATURES OF 2023 EDITION: </a:t>
            </a:r>
          </a:p>
        </p:txBody>
      </p:sp>
      <p:sp>
        <p:nvSpPr>
          <p:cNvPr id="12" name="Arc 11">
            <a:extLst>
              <a:ext uri="{FF2B5EF4-FFF2-40B4-BE49-F238E27FC236}">
                <a16:creationId xmlns:a16="http://schemas.microsoft.com/office/drawing/2014/main" id="{25B029A6-D0DD-68CC-CE9E-45401D0E9D27}"/>
              </a:ext>
            </a:extLst>
          </p:cNvPr>
          <p:cNvSpPr/>
          <p:nvPr/>
        </p:nvSpPr>
        <p:spPr>
          <a:xfrm rot="10800000">
            <a:off x="437233" y="314503"/>
            <a:ext cx="1420142" cy="1634088"/>
          </a:xfrm>
          <a:custGeom>
            <a:avLst/>
            <a:gdLst>
              <a:gd name="connsiteX0" fmla="*/ 556351 w 1420142"/>
              <a:gd name="connsiteY0" fmla="*/ 19375 h 1634088"/>
              <a:gd name="connsiteX1" fmla="*/ 1357635 w 1420142"/>
              <a:gd name="connsiteY1" fmla="*/ 481847 h 1634088"/>
              <a:gd name="connsiteX2" fmla="*/ 710071 w 1420142"/>
              <a:gd name="connsiteY2" fmla="*/ 817044 h 1634088"/>
              <a:gd name="connsiteX3" fmla="*/ 556351 w 1420142"/>
              <a:gd name="connsiteY3" fmla="*/ 19375 h 1634088"/>
              <a:gd name="connsiteX0" fmla="*/ 556351 w 1420142"/>
              <a:gd name="connsiteY0" fmla="*/ 19375 h 1634088"/>
              <a:gd name="connsiteX1" fmla="*/ 1357635 w 1420142"/>
              <a:gd name="connsiteY1" fmla="*/ 481847 h 1634088"/>
            </a:gdLst>
            <a:ahLst/>
            <a:cxnLst>
              <a:cxn ang="0">
                <a:pos x="connsiteX0" y="connsiteY0"/>
              </a:cxn>
              <a:cxn ang="0">
                <a:pos x="connsiteX1" y="connsiteY1"/>
              </a:cxn>
            </a:cxnLst>
            <a:rect l="l" t="t" r="r" b="b"/>
            <a:pathLst>
              <a:path w="1420142" h="1634088" stroke="0" extrusionOk="0">
                <a:moveTo>
                  <a:pt x="556351" y="19375"/>
                </a:moveTo>
                <a:cubicBezTo>
                  <a:pt x="853486" y="-83871"/>
                  <a:pt x="1148744" y="155233"/>
                  <a:pt x="1357635" y="481847"/>
                </a:cubicBezTo>
                <a:cubicBezTo>
                  <a:pt x="1201891" y="612811"/>
                  <a:pt x="993585" y="715319"/>
                  <a:pt x="710071" y="817044"/>
                </a:cubicBezTo>
                <a:cubicBezTo>
                  <a:pt x="625451" y="442046"/>
                  <a:pt x="637534" y="92085"/>
                  <a:pt x="556351" y="19375"/>
                </a:cubicBezTo>
                <a:close/>
              </a:path>
              <a:path w="1420142" h="1634088" fill="none" extrusionOk="0">
                <a:moveTo>
                  <a:pt x="556351" y="19375"/>
                </a:moveTo>
                <a:cubicBezTo>
                  <a:pt x="933398" y="-58718"/>
                  <a:pt x="1243004" y="80392"/>
                  <a:pt x="1357635" y="481847"/>
                </a:cubicBezTo>
              </a:path>
              <a:path w="1420142" h="1634088" fill="none" stroke="0" extrusionOk="0">
                <a:moveTo>
                  <a:pt x="556351" y="19375"/>
                </a:moveTo>
                <a:cubicBezTo>
                  <a:pt x="864910" y="-75428"/>
                  <a:pt x="1272685" y="154044"/>
                  <a:pt x="1357635" y="481847"/>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545530"/>
                      <a:gd name="adj2" fmla="val 19957961"/>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2986590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a:extLst>
              <a:ext uri="{FF2B5EF4-FFF2-40B4-BE49-F238E27FC236}">
                <a16:creationId xmlns:a16="http://schemas.microsoft.com/office/drawing/2014/main" id="{CCD014C0-0717-B21B-5AEE-FECB452CF4C8}"/>
              </a:ext>
            </a:extLst>
          </p:cNvPr>
          <p:cNvSpPr>
            <a:spLocks noGrp="1" noChangeArrowheads="1"/>
          </p:cNvSpPr>
          <p:nvPr>
            <p:ph type="title"/>
          </p:nvPr>
        </p:nvSpPr>
        <p:spPr/>
        <p:txBody>
          <a:bodyPr/>
          <a:lstStyle/>
          <a:p>
            <a:r>
              <a:rPr lang="en-US" altLang="LID4096"/>
              <a:t>ISN OBSERVATORY OF </a:t>
            </a:r>
            <a:r>
              <a:rPr lang="en-US" altLang="LID4096" err="1"/>
              <a:t>CKDu</a:t>
            </a:r>
            <a:endParaRPr lang="LID4096" altLang="LID4096"/>
          </a:p>
        </p:txBody>
      </p:sp>
      <p:sp>
        <p:nvSpPr>
          <p:cNvPr id="101" name="Rectangle 100">
            <a:extLst>
              <a:ext uri="{FF2B5EF4-FFF2-40B4-BE49-F238E27FC236}">
                <a16:creationId xmlns:a16="http://schemas.microsoft.com/office/drawing/2014/main" id="{2D86D1E8-0AB4-E913-FFCE-2B39C247F0A1}"/>
              </a:ext>
            </a:extLst>
          </p:cNvPr>
          <p:cNvSpPr/>
          <p:nvPr/>
        </p:nvSpPr>
        <p:spPr>
          <a:xfrm>
            <a:off x="4812631" y="1579702"/>
            <a:ext cx="6140918" cy="1254446"/>
          </a:xfrm>
          <a:prstGeom prst="rect">
            <a:avLst/>
          </a:prstGeom>
        </p:spPr>
        <p:txBody>
          <a:bodyPr wrap="square" lIns="91440" tIns="45720" rIns="91440" bIns="45720" anchor="t">
            <a:spAutoFit/>
          </a:bodyPr>
          <a:lstStyle/>
          <a:p>
            <a:pPr marL="50800">
              <a:lnSpc>
                <a:spcPct val="120000"/>
              </a:lnSpc>
              <a:buClr>
                <a:srgbClr val="002060"/>
              </a:buClr>
              <a:defRPr/>
            </a:pPr>
            <a:r>
              <a:rPr lang="en-US" sz="1600">
                <a:latin typeface="+mj-lt"/>
                <a:cs typeface="Arial"/>
              </a:rPr>
              <a:t>As part of its 2018-2022 Collaboration Plan with the World Health Organization, the ISN created the </a:t>
            </a:r>
            <a:r>
              <a:rPr lang="en-US" sz="1600" b="1">
                <a:solidFill>
                  <a:schemeClr val="accent1"/>
                </a:solidFill>
                <a:latin typeface="+mj-lt"/>
                <a:cs typeface="Arial"/>
              </a:rPr>
              <a:t>ISN Observatory of Chronic Kidney Disease of Unknown Etiology </a:t>
            </a:r>
            <a:r>
              <a:rPr lang="en-US" sz="1600">
                <a:latin typeface="+mj-lt"/>
                <a:cs typeface="Arial"/>
              </a:rPr>
              <a:t>(</a:t>
            </a:r>
            <a:r>
              <a:rPr lang="en-US" sz="1600" err="1">
                <a:latin typeface="+mj-lt"/>
                <a:cs typeface="Arial"/>
              </a:rPr>
              <a:t>CKDu</a:t>
            </a:r>
            <a:r>
              <a:rPr lang="en-US" sz="1600">
                <a:latin typeface="+mj-lt"/>
                <a:cs typeface="Arial"/>
              </a:rPr>
              <a:t>) to facilitate the exchange of information and knowledge and raise awareness of </a:t>
            </a:r>
            <a:r>
              <a:rPr lang="en-US" sz="1600" err="1">
                <a:latin typeface="+mj-lt"/>
                <a:cs typeface="Arial"/>
              </a:rPr>
              <a:t>CKDu</a:t>
            </a:r>
            <a:r>
              <a:rPr lang="en-US" sz="1600">
                <a:latin typeface="+mj-lt"/>
                <a:cs typeface="Arial"/>
              </a:rPr>
              <a:t>. </a:t>
            </a:r>
            <a:endParaRPr lang="en-US" sz="1600">
              <a:latin typeface="+mj-lt"/>
              <a:cs typeface="Arial" panose="020B0604020202020204" pitchFamily="34" charset="0"/>
            </a:endParaRPr>
          </a:p>
        </p:txBody>
      </p:sp>
      <p:sp>
        <p:nvSpPr>
          <p:cNvPr id="76811" name="Picture 12">
            <a:extLst>
              <a:ext uri="{FF2B5EF4-FFF2-40B4-BE49-F238E27FC236}">
                <a16:creationId xmlns:a16="http://schemas.microsoft.com/office/drawing/2014/main" id="{2E3D2F54-7FE9-C4DC-05CC-7499A2F5C00F}"/>
              </a:ext>
            </a:extLst>
          </p:cNvPr>
          <p:cNvSpPr>
            <a:spLocks noChangeAspect="1" noChangeArrowheads="1"/>
          </p:cNvSpPr>
          <p:nvPr/>
        </p:nvSpPr>
        <p:spPr bwMode="auto">
          <a:xfrm>
            <a:off x="11523663" y="6229350"/>
            <a:ext cx="62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2" name="Rectangle 11">
            <a:extLst>
              <a:ext uri="{FF2B5EF4-FFF2-40B4-BE49-F238E27FC236}">
                <a16:creationId xmlns:a16="http://schemas.microsoft.com/office/drawing/2014/main" id="{C0467C55-2F18-FA46-25AC-A53685C492BA}"/>
              </a:ext>
            </a:extLst>
          </p:cNvPr>
          <p:cNvSpPr/>
          <p:nvPr/>
        </p:nvSpPr>
        <p:spPr>
          <a:xfrm>
            <a:off x="9448799" y="47389"/>
            <a:ext cx="2697163" cy="104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3" name="Picture 12">
            <a:extLst>
              <a:ext uri="{FF2B5EF4-FFF2-40B4-BE49-F238E27FC236}">
                <a16:creationId xmlns:a16="http://schemas.microsoft.com/office/drawing/2014/main" id="{CFAA7951-46AD-B155-073C-EFA110B32288}"/>
              </a:ext>
            </a:extLst>
          </p:cNvPr>
          <p:cNvPicPr>
            <a:picLocks noChangeAspect="1"/>
          </p:cNvPicPr>
          <p:nvPr/>
        </p:nvPicPr>
        <p:blipFill>
          <a:blip r:embed="rId3"/>
          <a:srcRect/>
          <a:stretch/>
        </p:blipFill>
        <p:spPr>
          <a:xfrm>
            <a:off x="9242611" y="160680"/>
            <a:ext cx="3001102" cy="1086975"/>
          </a:xfrm>
          <a:prstGeom prst="rect">
            <a:avLst/>
          </a:prstGeom>
        </p:spPr>
      </p:pic>
      <p:pic>
        <p:nvPicPr>
          <p:cNvPr id="18" name="Picture 17">
            <a:extLst>
              <a:ext uri="{FF2B5EF4-FFF2-40B4-BE49-F238E27FC236}">
                <a16:creationId xmlns:a16="http://schemas.microsoft.com/office/drawing/2014/main" id="{BCAE3D82-FC31-01B7-F50F-42AE4ADCE532}"/>
              </a:ext>
            </a:extLst>
          </p:cNvPr>
          <p:cNvPicPr>
            <a:picLocks noChangeAspect="1"/>
          </p:cNvPicPr>
          <p:nvPr/>
        </p:nvPicPr>
        <p:blipFill>
          <a:blip r:embed="rId4"/>
          <a:srcRect/>
          <a:stretch/>
        </p:blipFill>
        <p:spPr>
          <a:xfrm>
            <a:off x="8531192" y="4570560"/>
            <a:ext cx="1826385" cy="1431439"/>
          </a:xfrm>
          <a:prstGeom prst="rect">
            <a:avLst/>
          </a:prstGeom>
          <a:ln>
            <a:noFill/>
          </a:ln>
          <a:effectLst>
            <a:softEdge rad="31750"/>
          </a:effectLst>
        </p:spPr>
      </p:pic>
      <p:sp>
        <p:nvSpPr>
          <p:cNvPr id="5" name="Date Placeholder 4">
            <a:extLst>
              <a:ext uri="{FF2B5EF4-FFF2-40B4-BE49-F238E27FC236}">
                <a16:creationId xmlns:a16="http://schemas.microsoft.com/office/drawing/2014/main" id="{423AA6C2-3E1C-EA4D-A1BF-C55F30763BB1}"/>
              </a:ext>
            </a:extLst>
          </p:cNvPr>
          <p:cNvSpPr>
            <a:spLocks noGrp="1"/>
          </p:cNvSpPr>
          <p:nvPr>
            <p:ph type="dt" sz="half" idx="2"/>
          </p:nvPr>
        </p:nvSpPr>
        <p:spPr/>
        <p:txBody>
          <a:bodyPr/>
          <a:lstStyle/>
          <a:p>
            <a:fld id="{58C9EC7A-EDD8-4D37-97BA-5C36D0B24255}" type="datetime6">
              <a:rPr lang="en-GB" smtClean="0"/>
              <a:t>October 23</a:t>
            </a:fld>
            <a:endParaRPr lang="en-US"/>
          </a:p>
        </p:txBody>
      </p:sp>
      <p:sp>
        <p:nvSpPr>
          <p:cNvPr id="6" name="Footer Placeholder 5">
            <a:extLst>
              <a:ext uri="{FF2B5EF4-FFF2-40B4-BE49-F238E27FC236}">
                <a16:creationId xmlns:a16="http://schemas.microsoft.com/office/drawing/2014/main" id="{3F55EC8F-218D-5BB6-3823-0B4401C3BD22}"/>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6CD30C70-D476-62A8-295F-5AE55C1823F9}"/>
              </a:ext>
            </a:extLst>
          </p:cNvPr>
          <p:cNvSpPr>
            <a:spLocks noGrp="1"/>
          </p:cNvSpPr>
          <p:nvPr>
            <p:ph type="sldNum" sz="quarter" idx="4"/>
          </p:nvPr>
        </p:nvSpPr>
        <p:spPr/>
        <p:txBody>
          <a:bodyPr/>
          <a:lstStyle/>
          <a:p>
            <a:fld id="{4A9CEFBC-9863-BD47-BA2B-008170C231CB}" type="slidenum">
              <a:rPr lang="en-US" smtClean="0"/>
              <a:pPr/>
              <a:t>39</a:t>
            </a:fld>
            <a:endParaRPr lang="en-US"/>
          </a:p>
        </p:txBody>
      </p:sp>
      <p:sp>
        <p:nvSpPr>
          <p:cNvPr id="23" name="TextBox 22">
            <a:extLst>
              <a:ext uri="{FF2B5EF4-FFF2-40B4-BE49-F238E27FC236}">
                <a16:creationId xmlns:a16="http://schemas.microsoft.com/office/drawing/2014/main" id="{9CBC9ADA-B595-CDBA-9C53-3BFA4400B35F}"/>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3" name="Picture 2" descr="A picture containing clothing, person, footwear, cartoon&#10;&#10;Description automatically generated">
            <a:extLst>
              <a:ext uri="{FF2B5EF4-FFF2-40B4-BE49-F238E27FC236}">
                <a16:creationId xmlns:a16="http://schemas.microsoft.com/office/drawing/2014/main" id="{5FCD8D52-3A54-04C1-8052-0AD9777DB4FE}"/>
              </a:ext>
            </a:extLst>
          </p:cNvPr>
          <p:cNvPicPr>
            <a:picLocks noChangeAspect="1"/>
          </p:cNvPicPr>
          <p:nvPr/>
        </p:nvPicPr>
        <p:blipFill>
          <a:blip r:embed="rId5"/>
          <a:stretch>
            <a:fillRect/>
          </a:stretch>
        </p:blipFill>
        <p:spPr>
          <a:xfrm>
            <a:off x="587422" y="1363222"/>
            <a:ext cx="3990114" cy="2912783"/>
          </a:xfrm>
          <a:prstGeom prst="rect">
            <a:avLst/>
          </a:prstGeom>
        </p:spPr>
      </p:pic>
      <p:sp>
        <p:nvSpPr>
          <p:cNvPr id="8" name="TextBox 7">
            <a:extLst>
              <a:ext uri="{FF2B5EF4-FFF2-40B4-BE49-F238E27FC236}">
                <a16:creationId xmlns:a16="http://schemas.microsoft.com/office/drawing/2014/main" id="{B6DBE598-5AA5-72D9-46EE-275A223A4FC9}"/>
              </a:ext>
            </a:extLst>
          </p:cNvPr>
          <p:cNvSpPr txBox="1"/>
          <p:nvPr/>
        </p:nvSpPr>
        <p:spPr>
          <a:xfrm>
            <a:off x="3206716" y="4857768"/>
            <a:ext cx="6125519" cy="461665"/>
          </a:xfrm>
          <a:prstGeom prst="rect">
            <a:avLst/>
          </a:prstGeom>
          <a:noFill/>
        </p:spPr>
        <p:txBody>
          <a:bodyPr wrap="square" lIns="91440" tIns="45720" rIns="91440" bIns="45720" anchor="t">
            <a:spAutoFit/>
          </a:bodyPr>
          <a:lstStyle/>
          <a:p>
            <a:r>
              <a:rPr lang="LID4096" sz="2400">
                <a:solidFill>
                  <a:schemeClr val="accent2"/>
                </a:solidFill>
                <a:latin typeface="Arial"/>
                <a:cs typeface="Arial"/>
              </a:rPr>
              <a:t>Put your </a:t>
            </a:r>
            <a:r>
              <a:rPr lang="LID4096" sz="2400" err="1">
                <a:solidFill>
                  <a:schemeClr val="accent2"/>
                </a:solidFill>
                <a:latin typeface="Arial"/>
                <a:cs typeface="Arial"/>
              </a:rPr>
              <a:t>CKDu</a:t>
            </a:r>
            <a:r>
              <a:rPr lang="LID4096" sz="2400">
                <a:solidFill>
                  <a:schemeClr val="accent2"/>
                </a:solidFill>
                <a:latin typeface="Arial"/>
                <a:cs typeface="Arial"/>
              </a:rPr>
              <a:t> study on the map!</a:t>
            </a:r>
          </a:p>
        </p:txBody>
      </p:sp>
      <p:sp>
        <p:nvSpPr>
          <p:cNvPr id="14" name="TextBox 13">
            <a:extLst>
              <a:ext uri="{FF2B5EF4-FFF2-40B4-BE49-F238E27FC236}">
                <a16:creationId xmlns:a16="http://schemas.microsoft.com/office/drawing/2014/main" id="{ACCE2ED8-47EC-1C71-EE17-114D859E2F98}"/>
              </a:ext>
            </a:extLst>
          </p:cNvPr>
          <p:cNvSpPr txBox="1"/>
          <p:nvPr/>
        </p:nvSpPr>
        <p:spPr>
          <a:xfrm>
            <a:off x="3206716" y="5414034"/>
            <a:ext cx="982020" cy="523220"/>
          </a:xfrm>
          <a:prstGeom prst="rect">
            <a:avLst/>
          </a:prstGeom>
          <a:noFill/>
        </p:spPr>
        <p:txBody>
          <a:bodyPr wrap="square" lIns="91440" tIns="45720" rIns="91440" bIns="45720" anchor="t">
            <a:spAutoFit/>
          </a:bodyPr>
          <a:lstStyle/>
          <a:p>
            <a:pPr algn="ctr"/>
            <a:r>
              <a:rPr lang="LID4096" sz="2800"/>
              <a:t>Visit</a:t>
            </a:r>
            <a:endParaRPr lang="LID4096">
              <a:ea typeface="Calibri"/>
              <a:cs typeface="Calibri"/>
            </a:endParaRPr>
          </a:p>
        </p:txBody>
      </p:sp>
      <p:sp>
        <p:nvSpPr>
          <p:cNvPr id="9" name="Rectangle: Rounded Corners 7">
            <a:extLst>
              <a:ext uri="{FF2B5EF4-FFF2-40B4-BE49-F238E27FC236}">
                <a16:creationId xmlns:a16="http://schemas.microsoft.com/office/drawing/2014/main" id="{A31E9FBE-83E9-1520-B4CF-4973F50F72DC}"/>
              </a:ext>
            </a:extLst>
          </p:cNvPr>
          <p:cNvSpPr/>
          <p:nvPr/>
        </p:nvSpPr>
        <p:spPr>
          <a:xfrm>
            <a:off x="4232603" y="5414034"/>
            <a:ext cx="2848277" cy="56667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800"/>
              <a:t>theisn.org/</a:t>
            </a:r>
            <a:r>
              <a:rPr lang="fr-BE" sz="2800" err="1"/>
              <a:t>ckdu</a:t>
            </a:r>
            <a:endParaRPr lang="LID4096"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icture 50">
            <a:extLst>
              <a:ext uri="{FF2B5EF4-FFF2-40B4-BE49-F238E27FC236}">
                <a16:creationId xmlns:a16="http://schemas.microsoft.com/office/drawing/2014/main" id="{C8A2EED5-3ED6-BB59-C654-1BAC32661AF5}"/>
              </a:ext>
            </a:extLst>
          </p:cNvPr>
          <p:cNvSpPr>
            <a:spLocks noChangeAspect="1" noChangeArrowheads="1"/>
          </p:cNvSpPr>
          <p:nvPr/>
        </p:nvSpPr>
        <p:spPr bwMode="auto">
          <a:xfrm>
            <a:off x="-36513" y="1392238"/>
            <a:ext cx="12661901"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cxnSp>
        <p:nvCxnSpPr>
          <p:cNvPr id="39" name="Straight Connector 38">
            <a:extLst>
              <a:ext uri="{FF2B5EF4-FFF2-40B4-BE49-F238E27FC236}">
                <a16:creationId xmlns:a16="http://schemas.microsoft.com/office/drawing/2014/main" id="{B36B24CC-F854-E805-727D-8EB3163E716D}"/>
              </a:ext>
            </a:extLst>
          </p:cNvPr>
          <p:cNvCxnSpPr>
            <a:cxnSpLocks/>
          </p:cNvCxnSpPr>
          <p:nvPr/>
        </p:nvCxnSpPr>
        <p:spPr>
          <a:xfrm>
            <a:off x="262108" y="4480626"/>
            <a:ext cx="55816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8FAA1F-010C-B1C2-8417-1FA41FB5B315}"/>
              </a:ext>
            </a:extLst>
          </p:cNvPr>
          <p:cNvCxnSpPr>
            <a:cxnSpLocks/>
          </p:cNvCxnSpPr>
          <p:nvPr/>
        </p:nvCxnSpPr>
        <p:spPr>
          <a:xfrm>
            <a:off x="6943725" y="3992563"/>
            <a:ext cx="4646613" cy="158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83D379-4B01-4608-6700-121F9BB9EC33}"/>
              </a:ext>
            </a:extLst>
          </p:cNvPr>
          <p:cNvCxnSpPr>
            <a:cxnSpLocks/>
          </p:cNvCxnSpPr>
          <p:nvPr/>
        </p:nvCxnSpPr>
        <p:spPr>
          <a:xfrm>
            <a:off x="1309700" y="1905793"/>
            <a:ext cx="516413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486" name="Title 1">
            <a:extLst>
              <a:ext uri="{FF2B5EF4-FFF2-40B4-BE49-F238E27FC236}">
                <a16:creationId xmlns:a16="http://schemas.microsoft.com/office/drawing/2014/main" id="{A1632237-7D11-BF49-85BE-9F554FD2B18F}"/>
              </a:ext>
            </a:extLst>
          </p:cNvPr>
          <p:cNvSpPr>
            <a:spLocks noGrp="1" noChangeArrowheads="1"/>
          </p:cNvSpPr>
          <p:nvPr>
            <p:ph type="title"/>
          </p:nvPr>
        </p:nvSpPr>
        <p:spPr/>
        <p:txBody>
          <a:bodyPr/>
          <a:lstStyle/>
          <a:p>
            <a:r>
              <a:rPr lang="fr-BE" altLang="LID4096"/>
              <a:t>MISSION</a:t>
            </a:r>
            <a:endParaRPr lang="LID4096" altLang="LID4096"/>
          </a:p>
        </p:txBody>
      </p:sp>
      <p:grpSp>
        <p:nvGrpSpPr>
          <p:cNvPr id="20490" name="Group 11">
            <a:extLst>
              <a:ext uri="{FF2B5EF4-FFF2-40B4-BE49-F238E27FC236}">
                <a16:creationId xmlns:a16="http://schemas.microsoft.com/office/drawing/2014/main" id="{439D6FFE-2359-1FC4-DC95-E63ED70CB7FF}"/>
              </a:ext>
            </a:extLst>
          </p:cNvPr>
          <p:cNvGrpSpPr>
            <a:grpSpLocks/>
          </p:cNvGrpSpPr>
          <p:nvPr/>
        </p:nvGrpSpPr>
        <p:grpSpPr bwMode="auto">
          <a:xfrm>
            <a:off x="4548188" y="1282700"/>
            <a:ext cx="3082925" cy="2176463"/>
            <a:chOff x="4548080" y="1282836"/>
            <a:chExt cx="3083797" cy="2176632"/>
          </a:xfrm>
        </p:grpSpPr>
        <p:sp>
          <p:nvSpPr>
            <p:cNvPr id="13" name="Freeform: Shape 93">
              <a:extLst>
                <a:ext uri="{FF2B5EF4-FFF2-40B4-BE49-F238E27FC236}">
                  <a16:creationId xmlns:a16="http://schemas.microsoft.com/office/drawing/2014/main" id="{58FDDF6B-4F47-D16C-0037-CC48C7B71EF2}"/>
                </a:ext>
              </a:extLst>
            </p:cNvPr>
            <p:cNvSpPr/>
            <p:nvPr/>
          </p:nvSpPr>
          <p:spPr>
            <a:xfrm>
              <a:off x="4548080" y="1282836"/>
              <a:ext cx="3083797" cy="2176632"/>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sz="3000">
                  <a:solidFill>
                    <a:srgbClr val="FFFFFF"/>
                  </a:solidFill>
                </a:defRPr>
              </a:pPr>
              <a:endParaRPr sz="3000">
                <a:solidFill>
                  <a:srgbClr val="FFFFFF"/>
                </a:solidFill>
              </a:endParaRPr>
            </a:p>
          </p:txBody>
        </p:sp>
        <p:sp>
          <p:nvSpPr>
            <p:cNvPr id="20513" name="Shape">
              <a:extLst>
                <a:ext uri="{FF2B5EF4-FFF2-40B4-BE49-F238E27FC236}">
                  <a16:creationId xmlns:a16="http://schemas.microsoft.com/office/drawing/2014/main" id="{F0342FF2-61B2-D905-E845-59B82032B812}"/>
                </a:ext>
              </a:extLst>
            </p:cNvPr>
            <p:cNvSpPr>
              <a:spLocks/>
            </p:cNvSpPr>
            <p:nvPr/>
          </p:nvSpPr>
          <p:spPr bwMode="auto">
            <a:xfrm>
              <a:off x="6520393" y="1706638"/>
              <a:ext cx="1111461" cy="585371"/>
            </a:xfrm>
            <a:custGeom>
              <a:avLst/>
              <a:gdLst>
                <a:gd name="T0" fmla="*/ 555731 w 21420"/>
                <a:gd name="T1" fmla="*/ 292686 h 19961"/>
                <a:gd name="T2" fmla="*/ 555731 w 21420"/>
                <a:gd name="T3" fmla="*/ 292686 h 19961"/>
                <a:gd name="T4" fmla="*/ 555731 w 21420"/>
                <a:gd name="T5" fmla="*/ 292686 h 19961"/>
                <a:gd name="T6" fmla="*/ 555731 w 21420"/>
                <a:gd name="T7" fmla="*/ 292686 h 1996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rgbClr val="3DA8A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sp>
          <p:nvSpPr>
            <p:cNvPr id="20514" name="Shape">
              <a:extLst>
                <a:ext uri="{FF2B5EF4-FFF2-40B4-BE49-F238E27FC236}">
                  <a16:creationId xmlns:a16="http://schemas.microsoft.com/office/drawing/2014/main" id="{F27524FA-80D6-3EE0-552F-89C3F3B62F30}"/>
                </a:ext>
              </a:extLst>
            </p:cNvPr>
            <p:cNvSpPr>
              <a:spLocks/>
            </p:cNvSpPr>
            <p:nvPr/>
          </p:nvSpPr>
          <p:spPr bwMode="auto">
            <a:xfrm>
              <a:off x="4548080" y="1282836"/>
              <a:ext cx="2878628" cy="2176632"/>
            </a:xfrm>
            <a:custGeom>
              <a:avLst/>
              <a:gdLst>
                <a:gd name="T0" fmla="*/ 1439314 w 21575"/>
                <a:gd name="T1" fmla="*/ 1088316 h 20853"/>
                <a:gd name="T2" fmla="*/ 1439314 w 21575"/>
                <a:gd name="T3" fmla="*/ 1088316 h 20853"/>
                <a:gd name="T4" fmla="*/ 1439314 w 21575"/>
                <a:gd name="T5" fmla="*/ 1088316 h 20853"/>
                <a:gd name="T6" fmla="*/ 1439314 w 21575"/>
                <a:gd name="T7" fmla="*/ 1088316 h 2085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rgbClr val="5AC6B8"/>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grpSp>
      <p:grpSp>
        <p:nvGrpSpPr>
          <p:cNvPr id="20491" name="Group 15">
            <a:extLst>
              <a:ext uri="{FF2B5EF4-FFF2-40B4-BE49-F238E27FC236}">
                <a16:creationId xmlns:a16="http://schemas.microsoft.com/office/drawing/2014/main" id="{EFEE7EC5-E554-037F-4D4C-83A3EA87808C}"/>
              </a:ext>
            </a:extLst>
          </p:cNvPr>
          <p:cNvGrpSpPr>
            <a:grpSpLocks/>
          </p:cNvGrpSpPr>
          <p:nvPr/>
        </p:nvGrpSpPr>
        <p:grpSpPr bwMode="auto">
          <a:xfrm>
            <a:off x="6405563" y="2603500"/>
            <a:ext cx="2005012" cy="3159125"/>
            <a:chOff x="6406262" y="2603142"/>
            <a:chExt cx="2003762" cy="3159633"/>
          </a:xfrm>
        </p:grpSpPr>
        <p:sp>
          <p:nvSpPr>
            <p:cNvPr id="20509" name="Freeform: Shape 95">
              <a:extLst>
                <a:ext uri="{FF2B5EF4-FFF2-40B4-BE49-F238E27FC236}">
                  <a16:creationId xmlns:a16="http://schemas.microsoft.com/office/drawing/2014/main" id="{1CB6F717-24FD-A6BA-5424-8959EF67CD1C}"/>
                </a:ext>
              </a:extLst>
            </p:cNvPr>
            <p:cNvSpPr>
              <a:spLocks/>
            </p:cNvSpPr>
            <p:nvPr/>
          </p:nvSpPr>
          <p:spPr bwMode="auto">
            <a:xfrm>
              <a:off x="6406262" y="2603195"/>
              <a:ext cx="2003724" cy="3159572"/>
            </a:xfrm>
            <a:custGeom>
              <a:avLst/>
              <a:gdLst>
                <a:gd name="T0" fmla="*/ 844276 w 2003724"/>
                <a:gd name="T1" fmla="*/ 1442 h 3159572"/>
                <a:gd name="T2" fmla="*/ 987388 w 2003724"/>
                <a:gd name="T3" fmla="*/ 4362 h 3159572"/>
                <a:gd name="T4" fmla="*/ 1282860 w 2003724"/>
                <a:gd name="T5" fmla="*/ 75280 h 3159572"/>
                <a:gd name="T6" fmla="*/ 1981796 w 2003724"/>
                <a:gd name="T7" fmla="*/ 971586 h 3159572"/>
                <a:gd name="T8" fmla="*/ 1924990 w 2003724"/>
                <a:gd name="T9" fmla="*/ 1850945 h 3159572"/>
                <a:gd name="T10" fmla="*/ 1219080 w 2003724"/>
                <a:gd name="T11" fmla="*/ 2933987 h 3159572"/>
                <a:gd name="T12" fmla="*/ 1090021 w 2003724"/>
                <a:gd name="T13" fmla="*/ 3030771 h 3159572"/>
                <a:gd name="T14" fmla="*/ 1084492 w 2003724"/>
                <a:gd name="T15" fmla="*/ 3052644 h 3159572"/>
                <a:gd name="T16" fmla="*/ 995989 w 2003724"/>
                <a:gd name="T17" fmla="*/ 3110179 h 3159572"/>
                <a:gd name="T18" fmla="*/ 693462 w 2003724"/>
                <a:gd name="T19" fmla="*/ 3131490 h 3159572"/>
                <a:gd name="T20" fmla="*/ 559146 w 2003724"/>
                <a:gd name="T21" fmla="*/ 2999663 h 3159572"/>
                <a:gd name="T22" fmla="*/ 672083 w 2003724"/>
                <a:gd name="T23" fmla="*/ 2523058 h 3159572"/>
                <a:gd name="T24" fmla="*/ 799123 w 2003724"/>
                <a:gd name="T25" fmla="*/ 2137165 h 3159572"/>
                <a:gd name="T26" fmla="*/ 827513 w 2003724"/>
                <a:gd name="T27" fmla="*/ 2007588 h 3159572"/>
                <a:gd name="T28" fmla="*/ 816767 w 2003724"/>
                <a:gd name="T29" fmla="*/ 1995629 h 3159572"/>
                <a:gd name="T30" fmla="*/ 697025 w 2003724"/>
                <a:gd name="T31" fmla="*/ 1897227 h 3159572"/>
                <a:gd name="T32" fmla="*/ 85137 w 2003724"/>
                <a:gd name="T33" fmla="*/ 525284 h 3159572"/>
                <a:gd name="T34" fmla="*/ 844276 w 2003724"/>
                <a:gd name="T35" fmla="*/ 1442 h 31595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sp>
          <p:nvSpPr>
            <p:cNvPr id="20510" name="Shape">
              <a:extLst>
                <a:ext uri="{FF2B5EF4-FFF2-40B4-BE49-F238E27FC236}">
                  <a16:creationId xmlns:a16="http://schemas.microsoft.com/office/drawing/2014/main" id="{6F3387F5-683C-7E6E-9CB0-90EE9B91F314}"/>
                </a:ext>
              </a:extLst>
            </p:cNvPr>
            <p:cNvSpPr>
              <a:spLocks/>
            </p:cNvSpPr>
            <p:nvPr/>
          </p:nvSpPr>
          <p:spPr bwMode="auto">
            <a:xfrm>
              <a:off x="6944195" y="4608055"/>
              <a:ext cx="597683" cy="1154720"/>
            </a:xfrm>
            <a:custGeom>
              <a:avLst/>
              <a:gdLst>
                <a:gd name="T0" fmla="*/ 298842 w 18004"/>
                <a:gd name="T1" fmla="*/ 577360 h 21294"/>
                <a:gd name="T2" fmla="*/ 298842 w 18004"/>
                <a:gd name="T3" fmla="*/ 577360 h 21294"/>
                <a:gd name="T4" fmla="*/ 298842 w 18004"/>
                <a:gd name="T5" fmla="*/ 577360 h 21294"/>
                <a:gd name="T6" fmla="*/ 298842 w 18004"/>
                <a:gd name="T7" fmla="*/ 577360 h 21294"/>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rgbClr val="00127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sp>
          <p:nvSpPr>
            <p:cNvPr id="20511" name="Shape">
              <a:extLst>
                <a:ext uri="{FF2B5EF4-FFF2-40B4-BE49-F238E27FC236}">
                  <a16:creationId xmlns:a16="http://schemas.microsoft.com/office/drawing/2014/main" id="{10FFD093-AB18-AD7A-4E33-71D888D62148}"/>
                </a:ext>
              </a:extLst>
            </p:cNvPr>
            <p:cNvSpPr>
              <a:spLocks/>
            </p:cNvSpPr>
            <p:nvPr/>
          </p:nvSpPr>
          <p:spPr bwMode="auto">
            <a:xfrm>
              <a:off x="6406292" y="2603142"/>
              <a:ext cx="2003732" cy="3043508"/>
            </a:xfrm>
            <a:custGeom>
              <a:avLst/>
              <a:gdLst>
                <a:gd name="T0" fmla="*/ 1001866 w 19612"/>
                <a:gd name="T1" fmla="*/ 1521754 h 21372"/>
                <a:gd name="T2" fmla="*/ 1001866 w 19612"/>
                <a:gd name="T3" fmla="*/ 1521754 h 21372"/>
                <a:gd name="T4" fmla="*/ 1001866 w 19612"/>
                <a:gd name="T5" fmla="*/ 1521754 h 21372"/>
                <a:gd name="T6" fmla="*/ 1001866 w 19612"/>
                <a:gd name="T7" fmla="*/ 1521754 h 2137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rgbClr val="3C3A9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grpSp>
      <p:grpSp>
        <p:nvGrpSpPr>
          <p:cNvPr id="20492" name="Group 19">
            <a:extLst>
              <a:ext uri="{FF2B5EF4-FFF2-40B4-BE49-F238E27FC236}">
                <a16:creationId xmlns:a16="http://schemas.microsoft.com/office/drawing/2014/main" id="{A4692D0C-75D2-07C7-66C7-FA3D7BDF2772}"/>
              </a:ext>
            </a:extLst>
          </p:cNvPr>
          <p:cNvGrpSpPr>
            <a:grpSpLocks/>
          </p:cNvGrpSpPr>
          <p:nvPr/>
        </p:nvGrpSpPr>
        <p:grpSpPr bwMode="auto">
          <a:xfrm>
            <a:off x="3859213" y="3321050"/>
            <a:ext cx="2770187" cy="2446338"/>
            <a:chOff x="3781976" y="3320337"/>
            <a:chExt cx="2770112" cy="2447066"/>
          </a:xfrm>
        </p:grpSpPr>
        <p:sp>
          <p:nvSpPr>
            <p:cNvPr id="22" name="Freeform: Shape 97">
              <a:extLst>
                <a:ext uri="{FF2B5EF4-FFF2-40B4-BE49-F238E27FC236}">
                  <a16:creationId xmlns:a16="http://schemas.microsoft.com/office/drawing/2014/main" id="{D5BF163F-FB71-FAF8-6A10-D7DC18FA1DF0}"/>
                </a:ext>
              </a:extLst>
            </p:cNvPr>
            <p:cNvSpPr/>
            <p:nvPr/>
          </p:nvSpPr>
          <p:spPr>
            <a:xfrm>
              <a:off x="3781976" y="3320337"/>
              <a:ext cx="2770112" cy="2447066"/>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sz="3000">
                  <a:solidFill>
                    <a:srgbClr val="FFFFFF"/>
                  </a:solidFill>
                </a:defRPr>
              </a:pPr>
              <a:endParaRPr sz="3000">
                <a:solidFill>
                  <a:srgbClr val="FFFFFF"/>
                </a:solidFill>
              </a:endParaRPr>
            </a:p>
          </p:txBody>
        </p:sp>
        <p:sp>
          <p:nvSpPr>
            <p:cNvPr id="20507" name="Shape">
              <a:extLst>
                <a:ext uri="{FF2B5EF4-FFF2-40B4-BE49-F238E27FC236}">
                  <a16:creationId xmlns:a16="http://schemas.microsoft.com/office/drawing/2014/main" id="{828D6A69-22B4-D173-5D76-CE1F0E3A7054}"/>
                </a:ext>
              </a:extLst>
            </p:cNvPr>
            <p:cNvSpPr>
              <a:spLocks/>
            </p:cNvSpPr>
            <p:nvPr/>
          </p:nvSpPr>
          <p:spPr bwMode="auto">
            <a:xfrm>
              <a:off x="3781976" y="3320347"/>
              <a:ext cx="1009630" cy="808563"/>
            </a:xfrm>
            <a:custGeom>
              <a:avLst/>
              <a:gdLst>
                <a:gd name="T0" fmla="*/ 504815 w 21600"/>
                <a:gd name="T1" fmla="*/ 404282 h 19949"/>
                <a:gd name="T2" fmla="*/ 504815 w 21600"/>
                <a:gd name="T3" fmla="*/ 404282 h 19949"/>
                <a:gd name="T4" fmla="*/ 504815 w 21600"/>
                <a:gd name="T5" fmla="*/ 404282 h 19949"/>
                <a:gd name="T6" fmla="*/ 504815 w 21600"/>
                <a:gd name="T7" fmla="*/ 404282 h 1994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rgbClr val="D7A8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sp>
          <p:nvSpPr>
            <p:cNvPr id="20508" name="Shape">
              <a:extLst>
                <a:ext uri="{FF2B5EF4-FFF2-40B4-BE49-F238E27FC236}">
                  <a16:creationId xmlns:a16="http://schemas.microsoft.com/office/drawing/2014/main" id="{321B69A3-ACFA-690A-1AC7-62586C48F037}"/>
                </a:ext>
              </a:extLst>
            </p:cNvPr>
            <p:cNvSpPr>
              <a:spLocks/>
            </p:cNvSpPr>
            <p:nvPr/>
          </p:nvSpPr>
          <p:spPr bwMode="auto">
            <a:xfrm>
              <a:off x="3781977" y="3727850"/>
              <a:ext cx="2770111" cy="2039553"/>
            </a:xfrm>
            <a:custGeom>
              <a:avLst/>
              <a:gdLst>
                <a:gd name="T0" fmla="*/ 1385056 w 21041"/>
                <a:gd name="T1" fmla="*/ 1019777 h 20987"/>
                <a:gd name="T2" fmla="*/ 1385056 w 21041"/>
                <a:gd name="T3" fmla="*/ 1019777 h 20987"/>
                <a:gd name="T4" fmla="*/ 1385056 w 21041"/>
                <a:gd name="T5" fmla="*/ 1019777 h 20987"/>
                <a:gd name="T6" fmla="*/ 1385056 w 21041"/>
                <a:gd name="T7" fmla="*/ 1019777 h 20987"/>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rgbClr val="FFDC6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LID4096"/>
            </a:p>
          </p:txBody>
        </p:sp>
      </p:grpSp>
      <p:sp>
        <p:nvSpPr>
          <p:cNvPr id="20493" name="TextBox 43">
            <a:hlinkClick r:id="rId3"/>
            <a:extLst>
              <a:ext uri="{FF2B5EF4-FFF2-40B4-BE49-F238E27FC236}">
                <a16:creationId xmlns:a16="http://schemas.microsoft.com/office/drawing/2014/main" id="{206DCBF6-6B79-5D25-17DB-E749DBDF1E95}"/>
              </a:ext>
            </a:extLst>
          </p:cNvPr>
          <p:cNvSpPr txBox="1">
            <a:spLocks noChangeArrowheads="1"/>
          </p:cNvSpPr>
          <p:nvPr/>
        </p:nvSpPr>
        <p:spPr bwMode="auto">
          <a:xfrm>
            <a:off x="4774876" y="1596954"/>
            <a:ext cx="18494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lnSpc>
                <a:spcPct val="90000"/>
              </a:lnSpc>
              <a:spcBef>
                <a:spcPts val="1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LID4096" sz="2000">
                <a:solidFill>
                  <a:schemeClr val="bg1"/>
                </a:solidFill>
              </a:rPr>
              <a:t>BRIDGING </a:t>
            </a:r>
          </a:p>
          <a:p>
            <a:pPr algn="ctr" eaLnBrk="1" hangingPunct="1">
              <a:lnSpc>
                <a:spcPct val="100000"/>
              </a:lnSpc>
              <a:spcBef>
                <a:spcPct val="0"/>
              </a:spcBef>
              <a:buFontTx/>
              <a:buNone/>
            </a:pPr>
            <a:r>
              <a:rPr lang="en-US" altLang="LID4096" sz="2000">
                <a:solidFill>
                  <a:schemeClr val="bg1"/>
                </a:solidFill>
              </a:rPr>
              <a:t>THE GAPS</a:t>
            </a:r>
          </a:p>
        </p:txBody>
      </p:sp>
      <p:sp>
        <p:nvSpPr>
          <p:cNvPr id="20494" name="TextBox 43">
            <a:hlinkClick r:id="rId3"/>
            <a:extLst>
              <a:ext uri="{FF2B5EF4-FFF2-40B4-BE49-F238E27FC236}">
                <a16:creationId xmlns:a16="http://schemas.microsoft.com/office/drawing/2014/main" id="{961E5DC8-9795-8379-4BF9-D4FB53D4CA81}"/>
              </a:ext>
            </a:extLst>
          </p:cNvPr>
          <p:cNvSpPr txBox="1">
            <a:spLocks noChangeArrowheads="1"/>
          </p:cNvSpPr>
          <p:nvPr/>
        </p:nvSpPr>
        <p:spPr bwMode="auto">
          <a:xfrm>
            <a:off x="4329113" y="4843944"/>
            <a:ext cx="2246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defPPr>
              <a:defRPr lang="en-US"/>
            </a:defPPr>
            <a:lvl1pPr algn="ctr">
              <a:lnSpc>
                <a:spcPct val="100000"/>
              </a:lnSpc>
              <a:spcBef>
                <a:spcPct val="0"/>
              </a:spcBef>
              <a:buFontTx/>
              <a:buNone/>
              <a:defRPr sz="2000">
                <a:solidFill>
                  <a:schemeClr val="bg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9pPr>
          </a:lstStyle>
          <a:p>
            <a:r>
              <a:rPr lang="en-US" altLang="LID4096" sz="1800"/>
              <a:t>CONNECTING OUR COMMUNITY</a:t>
            </a:r>
          </a:p>
        </p:txBody>
      </p:sp>
      <p:sp>
        <p:nvSpPr>
          <p:cNvPr id="20495" name="TextBox 43">
            <a:hlinkClick r:id="rId3"/>
            <a:extLst>
              <a:ext uri="{FF2B5EF4-FFF2-40B4-BE49-F238E27FC236}">
                <a16:creationId xmlns:a16="http://schemas.microsoft.com/office/drawing/2014/main" id="{96015827-ED95-FB14-8735-BCF866D8EF8B}"/>
              </a:ext>
            </a:extLst>
          </p:cNvPr>
          <p:cNvSpPr txBox="1">
            <a:spLocks noChangeArrowheads="1"/>
          </p:cNvSpPr>
          <p:nvPr/>
        </p:nvSpPr>
        <p:spPr bwMode="auto">
          <a:xfrm>
            <a:off x="6556375" y="3558213"/>
            <a:ext cx="204787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defPPr>
              <a:defRPr lang="en-US"/>
            </a:defPPr>
            <a:lvl1pPr algn="ctr">
              <a:lnSpc>
                <a:spcPct val="100000"/>
              </a:lnSpc>
              <a:spcBef>
                <a:spcPct val="0"/>
              </a:spcBef>
              <a:buFontTx/>
              <a:buNone/>
              <a:defRPr sz="2000">
                <a:solidFill>
                  <a:schemeClr val="bg1"/>
                </a:solidFill>
                <a:latin typeface="Arial" panose="020B0604020202020204" pitchFamily="34" charset="0"/>
                <a:cs typeface="Arial" panose="020B0604020202020204" pitchFamily="34" charset="0"/>
              </a:defRPr>
            </a:lvl1pPr>
            <a:lvl2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2pPr>
            <a:lvl3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4pPr>
            <a:lvl5pPr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5pPr>
            <a:lvl6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6pPr>
            <a:lvl7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7pPr>
            <a:lvl8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8pPr>
            <a:lvl9pPr indent="-228600" fontAlgn="base">
              <a:lnSpc>
                <a:spcPct val="90000"/>
              </a:lnSpc>
              <a:spcBef>
                <a:spcPts val="500"/>
              </a:spcBef>
              <a:spcAft>
                <a:spcPct val="0"/>
              </a:spcAft>
              <a:buFont typeface="Arial" panose="020B0604020202020204" pitchFamily="34" charset="0"/>
              <a:buChar char="•"/>
              <a:defRPr sz="1400">
                <a:latin typeface="Arial" panose="020B0604020202020204" pitchFamily="34" charset="0"/>
                <a:cs typeface="Arial" panose="020B0604020202020204" pitchFamily="34" charset="0"/>
              </a:defRPr>
            </a:lvl9pPr>
          </a:lstStyle>
          <a:p>
            <a:r>
              <a:rPr lang="en-US" altLang="LID4096"/>
              <a:t>BUILDING CAPACITY </a:t>
            </a:r>
          </a:p>
        </p:txBody>
      </p:sp>
      <p:sp>
        <p:nvSpPr>
          <p:cNvPr id="20496" name="TextBox 39">
            <a:hlinkClick r:id="rId3"/>
            <a:extLst>
              <a:ext uri="{FF2B5EF4-FFF2-40B4-BE49-F238E27FC236}">
                <a16:creationId xmlns:a16="http://schemas.microsoft.com/office/drawing/2014/main" id="{AB2A2FC0-DCEA-2D1E-053B-F73E553CA20D}"/>
              </a:ext>
            </a:extLst>
          </p:cNvPr>
          <p:cNvSpPr txBox="1">
            <a:spLocks noChangeArrowheads="1"/>
          </p:cNvSpPr>
          <p:nvPr/>
        </p:nvSpPr>
        <p:spPr bwMode="auto">
          <a:xfrm>
            <a:off x="1208100" y="1467613"/>
            <a:ext cx="3134977" cy="400110"/>
          </a:xfrm>
          <a:prstGeom prst="rect">
            <a:avLst/>
          </a:prstGeom>
          <a:no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000">
                <a:solidFill>
                  <a:srgbClr val="FE7055"/>
                </a:solidFill>
                <a:latin typeface="Arial" panose="020B0604020202020204" pitchFamily="34" charset="0"/>
                <a:cs typeface="Arial" panose="020B0604020202020204" pitchFamily="34" charset="0"/>
              </a:rPr>
              <a:t>BRIDGING THE GAPS </a:t>
            </a:r>
          </a:p>
        </p:txBody>
      </p:sp>
      <p:sp>
        <p:nvSpPr>
          <p:cNvPr id="20497" name="TextBox 40">
            <a:hlinkClick r:id="rId3"/>
            <a:extLst>
              <a:ext uri="{FF2B5EF4-FFF2-40B4-BE49-F238E27FC236}">
                <a16:creationId xmlns:a16="http://schemas.microsoft.com/office/drawing/2014/main" id="{DDE9144B-5656-CC09-705F-B884A89574CB}"/>
              </a:ext>
            </a:extLst>
          </p:cNvPr>
          <p:cNvSpPr txBox="1">
            <a:spLocks noChangeArrowheads="1"/>
          </p:cNvSpPr>
          <p:nvPr/>
        </p:nvSpPr>
        <p:spPr bwMode="auto">
          <a:xfrm>
            <a:off x="163845" y="3724252"/>
            <a:ext cx="3798555" cy="707886"/>
          </a:xfrm>
          <a:prstGeom prst="rect">
            <a:avLst/>
          </a:prstGeom>
          <a:noFill/>
          <a:ln>
            <a:noFill/>
          </a:ln>
        </p:spPr>
        <p:txBody>
          <a:bodyPr wrap="square" anchor="ctr">
            <a:spAutoFit/>
          </a:bodyPr>
          <a:lstStyle>
            <a:defPPr>
              <a:defRPr lang="en-US"/>
            </a:defPPr>
            <a:lvl1pPr>
              <a:defRPr sz="2000" b="1">
                <a:solidFill>
                  <a:srgbClr val="FE7055"/>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LID4096" b="0"/>
              <a:t>CONNECTING OUR COMMUNITY </a:t>
            </a:r>
          </a:p>
        </p:txBody>
      </p:sp>
      <p:sp>
        <p:nvSpPr>
          <p:cNvPr id="20498" name="TextBox 41">
            <a:hlinkClick r:id="rId3"/>
            <a:extLst>
              <a:ext uri="{FF2B5EF4-FFF2-40B4-BE49-F238E27FC236}">
                <a16:creationId xmlns:a16="http://schemas.microsoft.com/office/drawing/2014/main" id="{2ED2E94B-177D-592A-EC8C-125995C420E1}"/>
              </a:ext>
            </a:extLst>
          </p:cNvPr>
          <p:cNvSpPr txBox="1">
            <a:spLocks noChangeArrowheads="1"/>
          </p:cNvSpPr>
          <p:nvPr/>
        </p:nvSpPr>
        <p:spPr bwMode="auto">
          <a:xfrm>
            <a:off x="8445500" y="3549620"/>
            <a:ext cx="3327400" cy="400110"/>
          </a:xfrm>
          <a:prstGeom prst="rect">
            <a:avLst/>
          </a:prstGeom>
          <a:noFill/>
          <a:ln>
            <a:noFill/>
          </a:ln>
        </p:spPr>
        <p:txBody>
          <a:bodyPr wrap="square" anchor="ctr">
            <a:spAutoFit/>
          </a:bodyPr>
          <a:lstStyle>
            <a:defPPr>
              <a:defRPr lang="en-US"/>
            </a:defPPr>
            <a:lvl1pPr>
              <a:defRPr sz="2000" b="1">
                <a:solidFill>
                  <a:srgbClr val="FE7055"/>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LID4096" b="0"/>
              <a:t>BUILDING CAPACITY </a:t>
            </a:r>
          </a:p>
        </p:txBody>
      </p:sp>
      <p:sp>
        <p:nvSpPr>
          <p:cNvPr id="20499" name="Rectangle 42">
            <a:extLst>
              <a:ext uri="{FF2B5EF4-FFF2-40B4-BE49-F238E27FC236}">
                <a16:creationId xmlns:a16="http://schemas.microsoft.com/office/drawing/2014/main" id="{A92730A6-B573-82E6-63D8-BBC34C79D2FB}"/>
              </a:ext>
            </a:extLst>
          </p:cNvPr>
          <p:cNvSpPr>
            <a:spLocks noChangeArrowheads="1"/>
          </p:cNvSpPr>
          <p:nvPr/>
        </p:nvSpPr>
        <p:spPr bwMode="auto">
          <a:xfrm>
            <a:off x="1208100" y="1962943"/>
            <a:ext cx="35052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a:t>of </a:t>
            </a:r>
            <a:r>
              <a:rPr lang="en-US" altLang="LID4096" sz="2000" b="1">
                <a:solidFill>
                  <a:srgbClr val="001279"/>
                </a:solidFill>
              </a:rPr>
              <a:t>available care </a:t>
            </a:r>
            <a:r>
              <a:rPr lang="en-US" altLang="LID4096"/>
              <a:t>through advocacy and collaborations with our </a:t>
            </a:r>
            <a:r>
              <a:rPr lang="en-US" altLang="LID4096" sz="2000" b="1">
                <a:solidFill>
                  <a:srgbClr val="001279"/>
                </a:solidFill>
              </a:rPr>
              <a:t>global partners</a:t>
            </a:r>
            <a:endParaRPr lang="en-US" altLang="LID4096" sz="2000" b="1">
              <a:solidFill>
                <a:srgbClr val="001279"/>
              </a:solidFill>
              <a:cs typeface="Calibri" panose="020F0502020204030204" pitchFamily="34" charset="0"/>
            </a:endParaRPr>
          </a:p>
        </p:txBody>
      </p:sp>
      <p:sp>
        <p:nvSpPr>
          <p:cNvPr id="20500" name="Rectangle 43">
            <a:extLst>
              <a:ext uri="{FF2B5EF4-FFF2-40B4-BE49-F238E27FC236}">
                <a16:creationId xmlns:a16="http://schemas.microsoft.com/office/drawing/2014/main" id="{554C9098-327B-33D9-596C-9F1995E3F184}"/>
              </a:ext>
            </a:extLst>
          </p:cNvPr>
          <p:cNvSpPr>
            <a:spLocks noChangeArrowheads="1"/>
          </p:cNvSpPr>
          <p:nvPr/>
        </p:nvSpPr>
        <p:spPr bwMode="auto">
          <a:xfrm>
            <a:off x="8455139" y="4098925"/>
            <a:ext cx="36685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a:t>in </a:t>
            </a:r>
            <a:r>
              <a:rPr lang="en-US" altLang="LID4096" sz="2000" b="1">
                <a:solidFill>
                  <a:srgbClr val="001279"/>
                </a:solidFill>
              </a:rPr>
              <a:t>healthcare professionals </a:t>
            </a:r>
            <a:r>
              <a:rPr lang="en-US" altLang="LID4096"/>
              <a:t>through granting programs, education, and research</a:t>
            </a:r>
            <a:endParaRPr lang="en-US" altLang="LID4096" sz="2000" b="1">
              <a:solidFill>
                <a:srgbClr val="3C3A9A"/>
              </a:solidFill>
              <a:cs typeface="Calibri" panose="020F0502020204030204" pitchFamily="34" charset="0"/>
            </a:endParaRPr>
          </a:p>
        </p:txBody>
      </p:sp>
      <p:sp>
        <p:nvSpPr>
          <p:cNvPr id="20501" name="Rectangle 44">
            <a:extLst>
              <a:ext uri="{FF2B5EF4-FFF2-40B4-BE49-F238E27FC236}">
                <a16:creationId xmlns:a16="http://schemas.microsoft.com/office/drawing/2014/main" id="{B2B2AE62-C4D7-2886-BC7A-C403A1D421CD}"/>
              </a:ext>
            </a:extLst>
          </p:cNvPr>
          <p:cNvSpPr>
            <a:spLocks noChangeArrowheads="1"/>
          </p:cNvSpPr>
          <p:nvPr/>
        </p:nvSpPr>
        <p:spPr bwMode="auto">
          <a:xfrm>
            <a:off x="163845" y="4516408"/>
            <a:ext cx="357346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t>to develop a stronger understanding of the best ways to </a:t>
            </a:r>
            <a:r>
              <a:rPr lang="en-US" sz="2000" b="1">
                <a:solidFill>
                  <a:srgbClr val="001279"/>
                </a:solidFill>
              </a:rPr>
              <a:t>manage kidney diseases</a:t>
            </a:r>
            <a:endParaRPr lang="en-US" altLang="LID4096" sz="2000" b="1">
              <a:solidFill>
                <a:srgbClr val="001279"/>
              </a:solidFill>
            </a:endParaRPr>
          </a:p>
        </p:txBody>
      </p:sp>
      <p:sp>
        <p:nvSpPr>
          <p:cNvPr id="20502" name="Picture 59">
            <a:extLst>
              <a:ext uri="{FF2B5EF4-FFF2-40B4-BE49-F238E27FC236}">
                <a16:creationId xmlns:a16="http://schemas.microsoft.com/office/drawing/2014/main" id="{729693A4-D66A-291B-0E1A-42A50816ED05}"/>
              </a:ext>
            </a:extLst>
          </p:cNvPr>
          <p:cNvSpPr>
            <a:spLocks noChangeAspect="1" noChangeArrowheads="1"/>
          </p:cNvSpPr>
          <p:nvPr/>
        </p:nvSpPr>
        <p:spPr bwMode="auto">
          <a:xfrm>
            <a:off x="11498263" y="6280150"/>
            <a:ext cx="625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20503" name="Picture 3">
            <a:extLst>
              <a:ext uri="{FF2B5EF4-FFF2-40B4-BE49-F238E27FC236}">
                <a16:creationId xmlns:a16="http://schemas.microsoft.com/office/drawing/2014/main" id="{18A180A3-4B30-3AA8-2140-0F3E17EF0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2420938"/>
            <a:ext cx="14446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5">
            <a:extLst>
              <a:ext uri="{FF2B5EF4-FFF2-40B4-BE49-F238E27FC236}">
                <a16:creationId xmlns:a16="http://schemas.microsoft.com/office/drawing/2014/main" id="{F70628DF-A147-AACB-1221-8A970D914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820" y="4006851"/>
            <a:ext cx="7921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7" descr="Icon&#10;&#10;Description automatically generated">
            <a:extLst>
              <a:ext uri="{FF2B5EF4-FFF2-40B4-BE49-F238E27FC236}">
                <a16:creationId xmlns:a16="http://schemas.microsoft.com/office/drawing/2014/main" id="{E111513B-C151-8CC0-67CF-D0456FE1E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838" y="2638425"/>
            <a:ext cx="922337"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0">
            <a:extLst>
              <a:ext uri="{FF2B5EF4-FFF2-40B4-BE49-F238E27FC236}">
                <a16:creationId xmlns:a16="http://schemas.microsoft.com/office/drawing/2014/main" id="{17D8BD03-3C92-3AB4-6A6E-5C442C49E175}"/>
              </a:ext>
            </a:extLst>
          </p:cNvPr>
          <p:cNvSpPr>
            <a:spLocks noGrp="1"/>
          </p:cNvSpPr>
          <p:nvPr>
            <p:ph type="dt" sz="half" idx="2"/>
          </p:nvPr>
        </p:nvSpPr>
        <p:spPr/>
        <p:txBody>
          <a:bodyPr/>
          <a:lstStyle/>
          <a:p>
            <a:fld id="{83FCE508-D231-4F15-8CC0-6A8AC1367F3D}" type="datetime6">
              <a:rPr lang="en-GB" smtClean="0"/>
              <a:t>October 23</a:t>
            </a:fld>
            <a:endParaRPr lang="en-US"/>
          </a:p>
        </p:txBody>
      </p:sp>
      <p:sp>
        <p:nvSpPr>
          <p:cNvPr id="12" name="Footer Placeholder 11">
            <a:extLst>
              <a:ext uri="{FF2B5EF4-FFF2-40B4-BE49-F238E27FC236}">
                <a16:creationId xmlns:a16="http://schemas.microsoft.com/office/drawing/2014/main" id="{4F9C442F-CD47-1967-45AB-C507902AEC13}"/>
              </a:ext>
            </a:extLst>
          </p:cNvPr>
          <p:cNvSpPr>
            <a:spLocks noGrp="1"/>
          </p:cNvSpPr>
          <p:nvPr>
            <p:ph type="ftr" sz="quarter" idx="3"/>
          </p:nvPr>
        </p:nvSpPr>
        <p:spPr/>
        <p:txBody>
          <a:bodyPr/>
          <a:lstStyle/>
          <a:p>
            <a:r>
              <a:rPr lang="en-US"/>
              <a:t>International Society of Nephrology</a:t>
            </a:r>
          </a:p>
        </p:txBody>
      </p:sp>
      <p:sp>
        <p:nvSpPr>
          <p:cNvPr id="14" name="Slide Number Placeholder 13">
            <a:extLst>
              <a:ext uri="{FF2B5EF4-FFF2-40B4-BE49-F238E27FC236}">
                <a16:creationId xmlns:a16="http://schemas.microsoft.com/office/drawing/2014/main" id="{61AD3F4D-A457-F5CB-54AD-279BD57F42F0}"/>
              </a:ext>
            </a:extLst>
          </p:cNvPr>
          <p:cNvSpPr>
            <a:spLocks noGrp="1"/>
          </p:cNvSpPr>
          <p:nvPr>
            <p:ph type="sldNum" sz="quarter" idx="4"/>
          </p:nvPr>
        </p:nvSpPr>
        <p:spPr/>
        <p:txBody>
          <a:bodyPr/>
          <a:lstStyle/>
          <a:p>
            <a:fld id="{4A9CEFBC-9863-BD47-BA2B-008170C231CB}" type="slidenum">
              <a:rPr lang="en-US" smtClean="0"/>
              <a:pPr/>
              <a:t>4</a:t>
            </a:fld>
            <a:endParaRPr lang="en-US"/>
          </a:p>
        </p:txBody>
      </p:sp>
      <p:sp>
        <p:nvSpPr>
          <p:cNvPr id="48" name="TextBox 47">
            <a:extLst>
              <a:ext uri="{FF2B5EF4-FFF2-40B4-BE49-F238E27FC236}">
                <a16:creationId xmlns:a16="http://schemas.microsoft.com/office/drawing/2014/main" id="{E650E1A4-FC3E-3A5F-B73A-B780A019D69E}"/>
              </a:ext>
            </a:extLst>
          </p:cNvPr>
          <p:cNvSpPr txBox="1"/>
          <p:nvPr/>
        </p:nvSpPr>
        <p:spPr>
          <a:xfrm>
            <a:off x="7168880" y="6609091"/>
            <a:ext cx="609462" cy="261610"/>
          </a:xfrm>
          <a:prstGeom prst="rect">
            <a:avLst/>
          </a:prstGeom>
          <a:noFill/>
        </p:spPr>
        <p:txBody>
          <a:bodyPr wrap="none" rtlCol="0">
            <a:spAutoFit/>
          </a:bodyPr>
          <a:lstStyle/>
          <a:p>
            <a:r>
              <a:rPr lang="fr-BE" sz="1050">
                <a:solidFill>
                  <a:srgbClr val="EF7962"/>
                </a:solidFill>
              </a:rPr>
              <a:t>- About</a:t>
            </a:r>
            <a:endParaRPr lang="LID4096" sz="1050">
              <a:solidFill>
                <a:srgbClr val="EF796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F1630B-0B6B-6918-6B93-8AB6D50197AB}"/>
              </a:ext>
            </a:extLst>
          </p:cNvPr>
          <p:cNvSpPr>
            <a:spLocks noGrp="1"/>
          </p:cNvSpPr>
          <p:nvPr>
            <p:ph type="title"/>
          </p:nvPr>
        </p:nvSpPr>
        <p:spPr/>
        <p:txBody>
          <a:bodyPr>
            <a:normAutofit fontScale="90000"/>
          </a:bodyPr>
          <a:lstStyle/>
          <a:p>
            <a:pPr>
              <a:lnSpc>
                <a:spcPct val="100000"/>
              </a:lnSpc>
            </a:pPr>
            <a:r>
              <a:rPr lang="en-US"/>
              <a:t>SHARING EXPERTISE TO SUPPORT THE SET-UP OF RENAL REGISTRIES (</a:t>
            </a:r>
            <a:r>
              <a:rPr lang="en-US" b="1"/>
              <a:t>SHARE-RR</a:t>
            </a:r>
            <a:r>
              <a:rPr lang="en-US"/>
              <a:t>) </a:t>
            </a:r>
            <a:endParaRPr lang="LID4096"/>
          </a:p>
        </p:txBody>
      </p:sp>
      <p:sp>
        <p:nvSpPr>
          <p:cNvPr id="86022" name="Rectangle 7">
            <a:extLst>
              <a:ext uri="{FF2B5EF4-FFF2-40B4-BE49-F238E27FC236}">
                <a16:creationId xmlns:a16="http://schemas.microsoft.com/office/drawing/2014/main" id="{DBE6F05A-1126-5386-C2B0-2EB8AD9B50D3}"/>
              </a:ext>
            </a:extLst>
          </p:cNvPr>
          <p:cNvSpPr>
            <a:spLocks noChangeArrowheads="1"/>
          </p:cNvSpPr>
          <p:nvPr/>
        </p:nvSpPr>
        <p:spPr bwMode="auto">
          <a:xfrm>
            <a:off x="850900" y="1584181"/>
            <a:ext cx="10363200" cy="205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a:lnSpc>
                <a:spcPct val="120000"/>
              </a:lnSpc>
            </a:pPr>
            <a:r>
              <a:rPr lang="en-US" b="1">
                <a:solidFill>
                  <a:srgbClr val="001279"/>
                </a:solidFill>
                <a:latin typeface="+mj-lt"/>
                <a:cs typeface="Arial"/>
              </a:rPr>
              <a:t>Registries</a:t>
            </a:r>
            <a:r>
              <a:rPr lang="en-US">
                <a:latin typeface="+mj-lt"/>
                <a:cs typeface="Arial"/>
              </a:rPr>
              <a:t> play a vital role in defining disease burden and monitoring treatment and outcomes, but vary in coverage and structure. T</a:t>
            </a:r>
            <a:r>
              <a:rPr lang="en-US">
                <a:latin typeface="+mj-lt"/>
                <a:cs typeface="Calibri"/>
              </a:rPr>
              <a:t>he ISN established</a:t>
            </a:r>
            <a:r>
              <a:rPr lang="en-US" b="1">
                <a:solidFill>
                  <a:srgbClr val="001279"/>
                </a:solidFill>
                <a:latin typeface="+mj-lt"/>
                <a:cs typeface="Calibri"/>
              </a:rPr>
              <a:t> </a:t>
            </a:r>
            <a:r>
              <a:rPr lang="en-US">
                <a:latin typeface="+mj-lt"/>
                <a:cs typeface="Calibri"/>
              </a:rPr>
              <a:t>“</a:t>
            </a:r>
            <a:r>
              <a:rPr lang="en-US" b="1">
                <a:solidFill>
                  <a:srgbClr val="FE7055"/>
                </a:solidFill>
                <a:latin typeface="+mj-lt"/>
                <a:cs typeface="Calibri"/>
              </a:rPr>
              <a:t>Sharing Expertise to support the set-up of Renal Registries</a:t>
            </a:r>
            <a:r>
              <a:rPr lang="en-US">
                <a:solidFill>
                  <a:srgbClr val="FE7055"/>
                </a:solidFill>
                <a:latin typeface="+mj-lt"/>
                <a:cs typeface="Calibri"/>
              </a:rPr>
              <a:t>” </a:t>
            </a:r>
            <a:r>
              <a:rPr lang="en-US" b="1">
                <a:solidFill>
                  <a:srgbClr val="FE7055"/>
                </a:solidFill>
                <a:latin typeface="+mj-lt"/>
                <a:cs typeface="Calibri"/>
              </a:rPr>
              <a:t>(</a:t>
            </a:r>
            <a:r>
              <a:rPr lang="en-US" b="1">
                <a:solidFill>
                  <a:srgbClr val="FE7055"/>
                </a:solidFill>
                <a:latin typeface="+mj-lt"/>
                <a:cs typeface="Calibri"/>
                <a:hlinkClick r:id="rId3"/>
              </a:rPr>
              <a:t>SharE-RR</a:t>
            </a:r>
            <a:r>
              <a:rPr lang="en-US" b="1">
                <a:solidFill>
                  <a:srgbClr val="FE7055"/>
                </a:solidFill>
                <a:latin typeface="+mj-lt"/>
                <a:cs typeface="Calibri"/>
              </a:rPr>
              <a:t>),</a:t>
            </a:r>
            <a:r>
              <a:rPr lang="en-US">
                <a:solidFill>
                  <a:srgbClr val="000000"/>
                </a:solidFill>
                <a:latin typeface="+mj-lt"/>
                <a:cs typeface="Calibri"/>
              </a:rPr>
              <a:t> surveying </a:t>
            </a:r>
            <a:r>
              <a:rPr lang="en-US" b="1">
                <a:solidFill>
                  <a:schemeClr val="accent1"/>
                </a:solidFill>
                <a:latin typeface="+mj-lt"/>
                <a:cs typeface="Calibri"/>
              </a:rPr>
              <a:t>91</a:t>
            </a:r>
            <a:r>
              <a:rPr lang="en-US">
                <a:solidFill>
                  <a:srgbClr val="000000"/>
                </a:solidFill>
                <a:latin typeface="+mj-lt"/>
                <a:cs typeface="Calibri"/>
              </a:rPr>
              <a:t> organizations </a:t>
            </a:r>
            <a:r>
              <a:rPr lang="en-US" b="1">
                <a:solidFill>
                  <a:schemeClr val="accent1"/>
                </a:solidFill>
                <a:latin typeface="+mj-lt"/>
                <a:cs typeface="Calibri"/>
              </a:rPr>
              <a:t>worldwide</a:t>
            </a:r>
            <a:r>
              <a:rPr lang="en-US">
                <a:solidFill>
                  <a:srgbClr val="000000"/>
                </a:solidFill>
                <a:latin typeface="+mj-lt"/>
                <a:cs typeface="Calibri"/>
              </a:rPr>
              <a:t> managing renal registries and evaluated their approaches toward collecting, managing, and reporting data on people with kidney diseases. </a:t>
            </a:r>
          </a:p>
          <a:p>
            <a:pPr marL="0" indent="0">
              <a:lnSpc>
                <a:spcPct val="120000"/>
              </a:lnSpc>
            </a:pPr>
            <a:endParaRPr lang="en-US" b="1">
              <a:solidFill>
                <a:srgbClr val="FE7055"/>
              </a:solidFill>
              <a:latin typeface="+mj-lt"/>
              <a:cs typeface="Calibri"/>
            </a:endParaRPr>
          </a:p>
          <a:p>
            <a:pPr marL="0" indent="0">
              <a:lnSpc>
                <a:spcPct val="120000"/>
              </a:lnSpc>
            </a:pPr>
            <a:endParaRPr lang="en-US">
              <a:latin typeface="+mj-lt"/>
              <a:cs typeface="Arial" panose="020B0604020202020204" pitchFamily="34" charset="0"/>
            </a:endParaRPr>
          </a:p>
        </p:txBody>
      </p:sp>
      <p:sp>
        <p:nvSpPr>
          <p:cNvPr id="8" name="Date Placeholder 7">
            <a:extLst>
              <a:ext uri="{FF2B5EF4-FFF2-40B4-BE49-F238E27FC236}">
                <a16:creationId xmlns:a16="http://schemas.microsoft.com/office/drawing/2014/main" id="{3EE41EA5-6304-E683-84BC-675AA2AA4677}"/>
              </a:ext>
            </a:extLst>
          </p:cNvPr>
          <p:cNvSpPr>
            <a:spLocks noGrp="1"/>
          </p:cNvSpPr>
          <p:nvPr>
            <p:ph type="dt" sz="half" idx="2"/>
          </p:nvPr>
        </p:nvSpPr>
        <p:spPr/>
        <p:txBody>
          <a:bodyPr/>
          <a:lstStyle/>
          <a:p>
            <a:fld id="{CA81B997-079A-42B4-B296-A39689B83A9E}" type="datetime6">
              <a:rPr lang="en-GB" smtClean="0"/>
              <a:t>October 23</a:t>
            </a:fld>
            <a:endParaRPr lang="en-US"/>
          </a:p>
        </p:txBody>
      </p:sp>
      <p:sp>
        <p:nvSpPr>
          <p:cNvPr id="9" name="Footer Placeholder 8">
            <a:extLst>
              <a:ext uri="{FF2B5EF4-FFF2-40B4-BE49-F238E27FC236}">
                <a16:creationId xmlns:a16="http://schemas.microsoft.com/office/drawing/2014/main" id="{CE4A62A6-9AB0-EFF3-540C-3658D8B8004F}"/>
              </a:ext>
            </a:extLst>
          </p:cNvPr>
          <p:cNvSpPr>
            <a:spLocks noGrp="1"/>
          </p:cNvSpPr>
          <p:nvPr>
            <p:ph type="ftr" sz="quarter" idx="3"/>
          </p:nvPr>
        </p:nvSpPr>
        <p:spPr/>
        <p:txBody>
          <a:bodyPr/>
          <a:lstStyle/>
          <a:p>
            <a:r>
              <a:rPr lang="en-US"/>
              <a:t>International Society of Nephrology</a:t>
            </a:r>
          </a:p>
        </p:txBody>
      </p:sp>
      <p:sp>
        <p:nvSpPr>
          <p:cNvPr id="10" name="Slide Number Placeholder 9">
            <a:extLst>
              <a:ext uri="{FF2B5EF4-FFF2-40B4-BE49-F238E27FC236}">
                <a16:creationId xmlns:a16="http://schemas.microsoft.com/office/drawing/2014/main" id="{D52D3870-F0AB-4FBA-DB27-F446CC584961}"/>
              </a:ext>
            </a:extLst>
          </p:cNvPr>
          <p:cNvSpPr>
            <a:spLocks noGrp="1"/>
          </p:cNvSpPr>
          <p:nvPr>
            <p:ph type="sldNum" sz="quarter" idx="4"/>
          </p:nvPr>
        </p:nvSpPr>
        <p:spPr/>
        <p:txBody>
          <a:bodyPr/>
          <a:lstStyle/>
          <a:p>
            <a:fld id="{4A9CEFBC-9863-BD47-BA2B-008170C231CB}" type="slidenum">
              <a:rPr lang="en-US" smtClean="0"/>
              <a:pPr/>
              <a:t>40</a:t>
            </a:fld>
            <a:endParaRPr lang="en-US"/>
          </a:p>
        </p:txBody>
      </p:sp>
      <p:sp>
        <p:nvSpPr>
          <p:cNvPr id="30" name="TextBox 29">
            <a:extLst>
              <a:ext uri="{FF2B5EF4-FFF2-40B4-BE49-F238E27FC236}">
                <a16:creationId xmlns:a16="http://schemas.microsoft.com/office/drawing/2014/main" id="{151267D2-CF03-55F9-B6D8-9559B7BAC8C7}"/>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4" name="Picture 3" descr="A group of people in a meeting&#10;&#10;Description automatically generated">
            <a:extLst>
              <a:ext uri="{FF2B5EF4-FFF2-40B4-BE49-F238E27FC236}">
                <a16:creationId xmlns:a16="http://schemas.microsoft.com/office/drawing/2014/main" id="{8C6188F4-F862-DA54-4937-8A6225F6B61C}"/>
              </a:ext>
            </a:extLst>
          </p:cNvPr>
          <p:cNvPicPr>
            <a:picLocks noChangeAspect="1"/>
          </p:cNvPicPr>
          <p:nvPr/>
        </p:nvPicPr>
        <p:blipFill>
          <a:blip r:embed="rId4"/>
          <a:stretch>
            <a:fillRect/>
          </a:stretch>
        </p:blipFill>
        <p:spPr>
          <a:xfrm>
            <a:off x="7434126" y="3161162"/>
            <a:ext cx="4628985" cy="3375812"/>
          </a:xfrm>
          <a:prstGeom prst="rect">
            <a:avLst/>
          </a:prstGeom>
        </p:spPr>
      </p:pic>
      <p:sp>
        <p:nvSpPr>
          <p:cNvPr id="5" name="TextBox 13">
            <a:extLst>
              <a:ext uri="{FF2B5EF4-FFF2-40B4-BE49-F238E27FC236}">
                <a16:creationId xmlns:a16="http://schemas.microsoft.com/office/drawing/2014/main" id="{B1D1F142-A728-4804-8AB9-A053711198E5}"/>
              </a:ext>
            </a:extLst>
          </p:cNvPr>
          <p:cNvSpPr txBox="1"/>
          <p:nvPr/>
        </p:nvSpPr>
        <p:spPr>
          <a:xfrm>
            <a:off x="2570483" y="4230345"/>
            <a:ext cx="982020" cy="523220"/>
          </a:xfrm>
          <a:prstGeom prst="rect">
            <a:avLst/>
          </a:prstGeom>
          <a:noFill/>
        </p:spPr>
        <p:txBody>
          <a:bodyPr wrap="square" lIns="91440" tIns="45720" rIns="91440" bIns="45720" anchor="t">
            <a:spAutoFit/>
          </a:bodyPr>
          <a:lstStyle/>
          <a:p>
            <a:pPr algn="ctr"/>
            <a:r>
              <a:rPr lang="LID4096" sz="2800"/>
              <a:t>Visit</a:t>
            </a:r>
            <a:endParaRPr lang="LID4096">
              <a:ea typeface="Calibri"/>
              <a:cs typeface="Calibri"/>
            </a:endParaRPr>
          </a:p>
        </p:txBody>
      </p:sp>
      <p:sp>
        <p:nvSpPr>
          <p:cNvPr id="11" name="Rectangle: Rounded Corners 7">
            <a:extLst>
              <a:ext uri="{FF2B5EF4-FFF2-40B4-BE49-F238E27FC236}">
                <a16:creationId xmlns:a16="http://schemas.microsoft.com/office/drawing/2014/main" id="{8E792449-4883-6946-EEB9-170CD45D970E}"/>
              </a:ext>
            </a:extLst>
          </p:cNvPr>
          <p:cNvSpPr/>
          <p:nvPr/>
        </p:nvSpPr>
        <p:spPr>
          <a:xfrm>
            <a:off x="3596370" y="4230345"/>
            <a:ext cx="3395733" cy="55187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800" err="1"/>
              <a:t>theisn.org</a:t>
            </a:r>
            <a:r>
              <a:rPr lang="fr-BE" sz="2800"/>
              <a:t>/</a:t>
            </a:r>
            <a:r>
              <a:rPr lang="fr-BE" sz="2800" err="1"/>
              <a:t>SharE</a:t>
            </a:r>
            <a:r>
              <a:rPr lang="fr-BE" sz="2800"/>
              <a:t>-RR</a:t>
            </a:r>
            <a:endParaRPr lang="fr-BE" sz="2800">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ACFD9-4111-DA58-5935-0CF7DA425556}"/>
              </a:ext>
            </a:extLst>
          </p:cNvPr>
          <p:cNvSpPr>
            <a:spLocks noGrp="1"/>
          </p:cNvSpPr>
          <p:nvPr>
            <p:ph type="title"/>
          </p:nvPr>
        </p:nvSpPr>
        <p:spPr/>
        <p:txBody>
          <a:bodyPr>
            <a:normAutofit/>
          </a:bodyPr>
          <a:lstStyle/>
          <a:p>
            <a:r>
              <a:rPr lang="en-GB">
                <a:latin typeface="Arial"/>
                <a:cs typeface="Arial"/>
              </a:rPr>
              <a:t>ISN's WORK WITH THE </a:t>
            </a:r>
            <a:r>
              <a:rPr lang="en-GB" b="1">
                <a:solidFill>
                  <a:schemeClr val="accent4"/>
                </a:solidFill>
                <a:latin typeface="Arial"/>
                <a:cs typeface="Arial"/>
              </a:rPr>
              <a:t>WHO</a:t>
            </a:r>
            <a:r>
              <a:rPr lang="en-GB">
                <a:latin typeface="Arial"/>
                <a:cs typeface="Arial"/>
              </a:rPr>
              <a:t> </a:t>
            </a:r>
            <a:endParaRPr lang="LID4096"/>
          </a:p>
        </p:txBody>
      </p:sp>
      <p:sp>
        <p:nvSpPr>
          <p:cNvPr id="18" name="Rectangle 17">
            <a:extLst>
              <a:ext uri="{FF2B5EF4-FFF2-40B4-BE49-F238E27FC236}">
                <a16:creationId xmlns:a16="http://schemas.microsoft.com/office/drawing/2014/main" id="{50A78566-7A07-2DA9-7D1E-C9181D83F43A}"/>
              </a:ext>
            </a:extLst>
          </p:cNvPr>
          <p:cNvSpPr/>
          <p:nvPr/>
        </p:nvSpPr>
        <p:spPr>
          <a:xfrm>
            <a:off x="9674905" y="104539"/>
            <a:ext cx="2471057" cy="960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9" name="Picture 18">
            <a:extLst>
              <a:ext uri="{FF2B5EF4-FFF2-40B4-BE49-F238E27FC236}">
                <a16:creationId xmlns:a16="http://schemas.microsoft.com/office/drawing/2014/main" id="{FFE1897F-E09B-BC02-7717-BA4A0395AA9E}"/>
              </a:ext>
            </a:extLst>
          </p:cNvPr>
          <p:cNvPicPr>
            <a:picLocks noChangeAspect="1"/>
          </p:cNvPicPr>
          <p:nvPr/>
        </p:nvPicPr>
        <p:blipFill>
          <a:blip r:embed="rId3"/>
          <a:srcRect/>
          <a:stretch/>
        </p:blipFill>
        <p:spPr>
          <a:xfrm>
            <a:off x="9494197" y="182237"/>
            <a:ext cx="2749516" cy="956353"/>
          </a:xfrm>
          <a:prstGeom prst="rect">
            <a:avLst/>
          </a:prstGeom>
        </p:spPr>
      </p:pic>
      <p:sp>
        <p:nvSpPr>
          <p:cNvPr id="9" name="Date Placeholder 8">
            <a:extLst>
              <a:ext uri="{FF2B5EF4-FFF2-40B4-BE49-F238E27FC236}">
                <a16:creationId xmlns:a16="http://schemas.microsoft.com/office/drawing/2014/main" id="{BB7DBE25-C77C-7AD4-07EF-6F35CB8E5FC3}"/>
              </a:ext>
            </a:extLst>
          </p:cNvPr>
          <p:cNvSpPr>
            <a:spLocks noGrp="1"/>
          </p:cNvSpPr>
          <p:nvPr>
            <p:ph type="dt" sz="half" idx="2"/>
          </p:nvPr>
        </p:nvSpPr>
        <p:spPr/>
        <p:txBody>
          <a:bodyPr/>
          <a:lstStyle/>
          <a:p>
            <a:fld id="{76BC243C-09FF-41E2-A66E-F7E1DC00D161}" type="datetime6">
              <a:rPr lang="en-GB" smtClean="0"/>
              <a:t>October 23</a:t>
            </a:fld>
            <a:endParaRPr lang="en-US"/>
          </a:p>
        </p:txBody>
      </p:sp>
      <p:sp>
        <p:nvSpPr>
          <p:cNvPr id="10" name="Footer Placeholder 9">
            <a:extLst>
              <a:ext uri="{FF2B5EF4-FFF2-40B4-BE49-F238E27FC236}">
                <a16:creationId xmlns:a16="http://schemas.microsoft.com/office/drawing/2014/main" id="{E177FB35-08C0-DF13-DF7B-6739A8D52FC5}"/>
              </a:ext>
            </a:extLst>
          </p:cNvPr>
          <p:cNvSpPr>
            <a:spLocks noGrp="1"/>
          </p:cNvSpPr>
          <p:nvPr>
            <p:ph type="ftr" sz="quarter" idx="3"/>
          </p:nvPr>
        </p:nvSpPr>
        <p:spPr/>
        <p:txBody>
          <a:bodyPr/>
          <a:lstStyle/>
          <a:p>
            <a:r>
              <a:rPr lang="en-US"/>
              <a:t>International Society of Nephrology</a:t>
            </a:r>
          </a:p>
        </p:txBody>
      </p:sp>
      <p:sp>
        <p:nvSpPr>
          <p:cNvPr id="11" name="Slide Number Placeholder 10">
            <a:extLst>
              <a:ext uri="{FF2B5EF4-FFF2-40B4-BE49-F238E27FC236}">
                <a16:creationId xmlns:a16="http://schemas.microsoft.com/office/drawing/2014/main" id="{45C4BBC1-E949-3046-627E-2041ED339E97}"/>
              </a:ext>
            </a:extLst>
          </p:cNvPr>
          <p:cNvSpPr>
            <a:spLocks noGrp="1"/>
          </p:cNvSpPr>
          <p:nvPr>
            <p:ph type="sldNum" sz="quarter" idx="4"/>
          </p:nvPr>
        </p:nvSpPr>
        <p:spPr/>
        <p:txBody>
          <a:bodyPr/>
          <a:lstStyle/>
          <a:p>
            <a:fld id="{4A9CEFBC-9863-BD47-BA2B-008170C231CB}" type="slidenum">
              <a:rPr lang="en-US" smtClean="0"/>
              <a:pPr/>
              <a:t>41</a:t>
            </a:fld>
            <a:endParaRPr lang="en-US"/>
          </a:p>
        </p:txBody>
      </p:sp>
      <p:sp>
        <p:nvSpPr>
          <p:cNvPr id="33" name="TextBox 32">
            <a:extLst>
              <a:ext uri="{FF2B5EF4-FFF2-40B4-BE49-F238E27FC236}">
                <a16:creationId xmlns:a16="http://schemas.microsoft.com/office/drawing/2014/main" id="{186269DA-1872-C2F1-405C-9E7FFC488788}"/>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
        <p:nvSpPr>
          <p:cNvPr id="5" name="TextBox 4">
            <a:extLst>
              <a:ext uri="{FF2B5EF4-FFF2-40B4-BE49-F238E27FC236}">
                <a16:creationId xmlns:a16="http://schemas.microsoft.com/office/drawing/2014/main" id="{AAE7B339-4088-E829-3863-6460136C082F}"/>
              </a:ext>
            </a:extLst>
          </p:cNvPr>
          <p:cNvSpPr txBox="1"/>
          <p:nvPr/>
        </p:nvSpPr>
        <p:spPr>
          <a:xfrm>
            <a:off x="663616" y="1367742"/>
            <a:ext cx="97104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The ISN is a </a:t>
            </a:r>
            <a:r>
              <a:rPr lang="en-US" b="1">
                <a:solidFill>
                  <a:schemeClr val="accent4"/>
                </a:solidFill>
                <a:ea typeface="+mn-lt"/>
                <a:cs typeface="+mn-lt"/>
              </a:rPr>
              <a:t>non-state actor</a:t>
            </a:r>
            <a:r>
              <a:rPr lang="en-US">
                <a:ea typeface="+mn-lt"/>
                <a:cs typeface="+mn-lt"/>
              </a:rPr>
              <a:t> </a:t>
            </a:r>
            <a:r>
              <a:rPr lang="en-US">
                <a:solidFill>
                  <a:schemeClr val="accent4"/>
                </a:solidFill>
                <a:ea typeface="+mn-lt"/>
                <a:cs typeface="+mn-lt"/>
              </a:rPr>
              <a:t>(NSA) </a:t>
            </a:r>
            <a:r>
              <a:rPr lang="en-US">
                <a:ea typeface="+mn-lt"/>
                <a:cs typeface="+mn-lt"/>
              </a:rPr>
              <a:t>in official relations with the </a:t>
            </a:r>
            <a:r>
              <a:rPr lang="en-US" b="1">
                <a:solidFill>
                  <a:schemeClr val="accent2"/>
                </a:solidFill>
                <a:ea typeface="+mn-lt"/>
                <a:cs typeface="+mn-lt"/>
              </a:rPr>
              <a:t>World Health Organization</a:t>
            </a:r>
            <a:r>
              <a:rPr lang="en-US">
                <a:solidFill>
                  <a:schemeClr val="accent2"/>
                </a:solidFill>
                <a:ea typeface="+mn-lt"/>
                <a:cs typeface="+mn-lt"/>
              </a:rPr>
              <a:t> (WHO)</a:t>
            </a:r>
            <a:r>
              <a:rPr lang="en-US">
                <a:ea typeface="+mn-lt"/>
                <a:cs typeface="+mn-lt"/>
              </a:rPr>
              <a:t>. </a:t>
            </a:r>
            <a:endParaRPr lang="fr-FR">
              <a:ea typeface="+mn-lt"/>
              <a:cs typeface="+mn-lt"/>
            </a:endParaRPr>
          </a:p>
          <a:p>
            <a:endParaRPr lang="en-US">
              <a:ea typeface="+mn-lt"/>
              <a:cs typeface="+mn-lt"/>
            </a:endParaRPr>
          </a:p>
          <a:p>
            <a:endParaRPr lang="en-US">
              <a:ea typeface="+mn-lt"/>
              <a:cs typeface="+mn-lt"/>
            </a:endParaRPr>
          </a:p>
        </p:txBody>
      </p:sp>
      <p:sp>
        <p:nvSpPr>
          <p:cNvPr id="3" name="TextBox 6">
            <a:extLst>
              <a:ext uri="{FF2B5EF4-FFF2-40B4-BE49-F238E27FC236}">
                <a16:creationId xmlns:a16="http://schemas.microsoft.com/office/drawing/2014/main" id="{1EB0BC42-94BC-B44C-19F1-5B638DCF84AF}"/>
              </a:ext>
            </a:extLst>
          </p:cNvPr>
          <p:cNvSpPr txBox="1"/>
          <p:nvPr/>
        </p:nvSpPr>
        <p:spPr>
          <a:xfrm>
            <a:off x="1950416" y="5617745"/>
            <a:ext cx="908287" cy="523220"/>
          </a:xfrm>
          <a:prstGeom prst="rect">
            <a:avLst/>
          </a:prstGeom>
          <a:noFill/>
        </p:spPr>
        <p:txBody>
          <a:bodyPr wrap="square" lIns="91440" tIns="45720" rIns="91440" bIns="45720" anchor="t">
            <a:spAutoFit/>
          </a:bodyPr>
          <a:lstStyle/>
          <a:p>
            <a:r>
              <a:rPr lang="en-BE" sz="2800">
                <a:solidFill>
                  <a:schemeClr val="accent1"/>
                </a:solidFill>
              </a:rPr>
              <a:t>Visit</a:t>
            </a:r>
            <a:r>
              <a:rPr lang="en-BE" sz="2000">
                <a:solidFill>
                  <a:schemeClr val="accent1"/>
                </a:solidFill>
              </a:rPr>
              <a:t>:</a:t>
            </a:r>
          </a:p>
        </p:txBody>
      </p:sp>
      <p:sp>
        <p:nvSpPr>
          <p:cNvPr id="7" name="Rectangle: Rounded Corners 7">
            <a:extLst>
              <a:ext uri="{FF2B5EF4-FFF2-40B4-BE49-F238E27FC236}">
                <a16:creationId xmlns:a16="http://schemas.microsoft.com/office/drawing/2014/main" id="{DAD56D91-29F4-C33C-15BC-35331C3E2AF3}"/>
              </a:ext>
            </a:extLst>
          </p:cNvPr>
          <p:cNvSpPr/>
          <p:nvPr/>
        </p:nvSpPr>
        <p:spPr>
          <a:xfrm>
            <a:off x="2933008" y="5608878"/>
            <a:ext cx="3727116" cy="5733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800"/>
              <a:t>theisn.org/</a:t>
            </a:r>
            <a:r>
              <a:rPr lang="fr-BE" sz="2800" err="1"/>
              <a:t>advocacy</a:t>
            </a:r>
            <a:endParaRPr lang="LID4096" sz="2800" err="1"/>
          </a:p>
        </p:txBody>
      </p:sp>
      <p:sp>
        <p:nvSpPr>
          <p:cNvPr id="12" name="TextBox 34">
            <a:extLst>
              <a:ext uri="{FF2B5EF4-FFF2-40B4-BE49-F238E27FC236}">
                <a16:creationId xmlns:a16="http://schemas.microsoft.com/office/drawing/2014/main" id="{D8DB5F0A-6112-6105-998B-A5B033C1878E}"/>
              </a:ext>
            </a:extLst>
          </p:cNvPr>
          <p:cNvSpPr txBox="1">
            <a:spLocks noChangeArrowheads="1"/>
          </p:cNvSpPr>
          <p:nvPr/>
        </p:nvSpPr>
        <p:spPr bwMode="auto">
          <a:xfrm>
            <a:off x="470387" y="4029200"/>
            <a:ext cx="7428180" cy="93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defRPr>
                <a:solidFill>
                  <a:schemeClr val="accent3"/>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a:lnSpc>
                <a:spcPct val="120000"/>
              </a:lnSpc>
            </a:pPr>
            <a:r>
              <a:rPr lang="en-US" sz="2400">
                <a:solidFill>
                  <a:schemeClr val="accent1"/>
                </a:solidFill>
                <a:latin typeface="Arial"/>
                <a:cs typeface="Arial"/>
              </a:rPr>
              <a:t>As an NSA, the ISN works to raise </a:t>
            </a:r>
            <a:r>
              <a:rPr lang="en-US" sz="2400" b="1">
                <a:solidFill>
                  <a:schemeClr val="accent1"/>
                </a:solidFill>
                <a:latin typeface="Arial"/>
                <a:cs typeface="Arial"/>
              </a:rPr>
              <a:t>kidney disease</a:t>
            </a:r>
            <a:r>
              <a:rPr lang="en-US" sz="2400">
                <a:solidFill>
                  <a:schemeClr val="accent1"/>
                </a:solidFill>
                <a:latin typeface="Arial"/>
                <a:cs typeface="Arial"/>
              </a:rPr>
              <a:t> from neglected NCD to </a:t>
            </a:r>
            <a:r>
              <a:rPr lang="en-US" sz="2400" b="1">
                <a:solidFill>
                  <a:schemeClr val="accent4"/>
                </a:solidFill>
                <a:latin typeface="Arial"/>
                <a:cs typeface="Arial"/>
              </a:rPr>
              <a:t>priority</a:t>
            </a:r>
            <a:r>
              <a:rPr lang="en-US" sz="2400">
                <a:solidFill>
                  <a:schemeClr val="accent1"/>
                </a:solidFill>
                <a:latin typeface="Arial"/>
                <a:cs typeface="Arial"/>
              </a:rPr>
              <a:t> </a:t>
            </a:r>
            <a:endParaRPr lang="fr-FR" sz="2400">
              <a:solidFill>
                <a:schemeClr val="accent1"/>
              </a:solidFill>
            </a:endParaRPr>
          </a:p>
        </p:txBody>
      </p:sp>
      <p:pic>
        <p:nvPicPr>
          <p:cNvPr id="14" name="Picture 2">
            <a:extLst>
              <a:ext uri="{FF2B5EF4-FFF2-40B4-BE49-F238E27FC236}">
                <a16:creationId xmlns:a16="http://schemas.microsoft.com/office/drawing/2014/main" id="{6CBD74F7-A780-5847-7297-BF0DC41911F4}"/>
              </a:ext>
            </a:extLst>
          </p:cNvPr>
          <p:cNvPicPr>
            <a:picLocks noChangeAspect="1"/>
          </p:cNvPicPr>
          <p:nvPr/>
        </p:nvPicPr>
        <p:blipFill>
          <a:blip r:embed="rId4"/>
          <a:srcRect/>
          <a:stretch/>
        </p:blipFill>
        <p:spPr>
          <a:xfrm>
            <a:off x="7552614" y="2137399"/>
            <a:ext cx="4639386" cy="3753262"/>
          </a:xfrm>
          <a:prstGeom prst="rect">
            <a:avLst/>
          </a:prstGeom>
        </p:spPr>
      </p:pic>
      <p:sp>
        <p:nvSpPr>
          <p:cNvPr id="15" name="ZoneTexte 14">
            <a:extLst>
              <a:ext uri="{FF2B5EF4-FFF2-40B4-BE49-F238E27FC236}">
                <a16:creationId xmlns:a16="http://schemas.microsoft.com/office/drawing/2014/main" id="{94DA9D09-A413-5F69-1743-4D8A19702738}"/>
              </a:ext>
            </a:extLst>
          </p:cNvPr>
          <p:cNvSpPr txBox="1"/>
          <p:nvPr/>
        </p:nvSpPr>
        <p:spPr>
          <a:xfrm>
            <a:off x="663616" y="1997242"/>
            <a:ext cx="71414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The ISN has a </a:t>
            </a:r>
            <a:r>
              <a:rPr lang="en-US" b="1">
                <a:solidFill>
                  <a:schemeClr val="accent2"/>
                </a:solidFill>
                <a:cs typeface="Segoe UI"/>
              </a:rPr>
              <a:t>Collaboration Plan</a:t>
            </a:r>
            <a:r>
              <a:rPr lang="en-US">
                <a:cs typeface="Segoe UI"/>
              </a:rPr>
              <a:t> – running from 2021-2023 -with the WHO to deliver </a:t>
            </a:r>
            <a:r>
              <a:rPr lang="en-US" b="1">
                <a:solidFill>
                  <a:schemeClr val="accent4"/>
                </a:solidFill>
                <a:cs typeface="Segoe UI"/>
              </a:rPr>
              <a:t>six research and advocacy-related projects</a:t>
            </a:r>
            <a:r>
              <a:rPr lang="en-US">
                <a:solidFill>
                  <a:schemeClr val="accent4"/>
                </a:solidFill>
                <a:cs typeface="Segoe UI"/>
              </a:rPr>
              <a:t> </a:t>
            </a:r>
            <a:r>
              <a:rPr lang="en-US">
                <a:cs typeface="Segoe UI"/>
              </a:rPr>
              <a:t>addressing the </a:t>
            </a:r>
            <a:r>
              <a:rPr lang="en-US" b="1">
                <a:solidFill>
                  <a:schemeClr val="accent2"/>
                </a:solidFill>
                <a:cs typeface="Segoe UI"/>
              </a:rPr>
              <a:t>global burden of kidney diseases</a:t>
            </a:r>
            <a:r>
              <a:rPr lang="en-US">
                <a:cs typeface="Segoe UI"/>
              </a:rPr>
              <a:t> within the context of global, regional, and national noncommunicable disease (</a:t>
            </a:r>
            <a:r>
              <a:rPr lang="en-US" b="1">
                <a:solidFill>
                  <a:schemeClr val="accent2"/>
                </a:solidFill>
                <a:cs typeface="Segoe UI"/>
              </a:rPr>
              <a:t>NCD</a:t>
            </a:r>
            <a:r>
              <a:rPr lang="en-US">
                <a:cs typeface="Segoe UI"/>
              </a:rPr>
              <a:t>) strategies.​</a:t>
            </a:r>
          </a:p>
          <a:p>
            <a:r>
              <a:rPr lang="en-US">
                <a:cs typeface="Segoe UI"/>
              </a:rPr>
              <a:t>​</a:t>
            </a:r>
          </a:p>
          <a:p>
            <a:r>
              <a:rPr lang="en-US">
                <a:cs typeface="Segoe UI"/>
              </a:rPr>
              <a:t>​</a:t>
            </a:r>
          </a:p>
        </p:txBody>
      </p:sp>
    </p:spTree>
    <p:extLst>
      <p:ext uri="{BB962C8B-B14F-4D97-AF65-F5344CB8AC3E}">
        <p14:creationId xmlns:p14="http://schemas.microsoft.com/office/powerpoint/2010/main" val="2887845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D47225C3-028D-99A6-B915-D25510FFAD13}"/>
              </a:ext>
            </a:extLst>
          </p:cNvPr>
          <p:cNvSpPr>
            <a:spLocks noGrp="1" noChangeArrowheads="1"/>
          </p:cNvSpPr>
          <p:nvPr>
            <p:ph type="title"/>
          </p:nvPr>
        </p:nvSpPr>
        <p:spPr/>
        <p:txBody>
          <a:bodyPr/>
          <a:lstStyle/>
          <a:p>
            <a:r>
              <a:rPr lang="en-GB" altLang="LID4096"/>
              <a:t>PATIENT LIAISON ADVISORY GROUP</a:t>
            </a:r>
          </a:p>
        </p:txBody>
      </p:sp>
      <p:sp>
        <p:nvSpPr>
          <p:cNvPr id="82948" name="Picture 7">
            <a:extLst>
              <a:ext uri="{FF2B5EF4-FFF2-40B4-BE49-F238E27FC236}">
                <a16:creationId xmlns:a16="http://schemas.microsoft.com/office/drawing/2014/main" id="{AC496BDD-E498-2E20-224B-D7214C7D0173}"/>
              </a:ext>
            </a:extLst>
          </p:cNvPr>
          <p:cNvSpPr>
            <a:spLocks noChangeAspect="1" noChangeArrowheads="1"/>
          </p:cNvSpPr>
          <p:nvPr/>
        </p:nvSpPr>
        <p:spPr bwMode="auto">
          <a:xfrm>
            <a:off x="4159250" y="1447800"/>
            <a:ext cx="79883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82949" name="TextBox 9">
            <a:extLst>
              <a:ext uri="{FF2B5EF4-FFF2-40B4-BE49-F238E27FC236}">
                <a16:creationId xmlns:a16="http://schemas.microsoft.com/office/drawing/2014/main" id="{E2F8369F-1DB1-8E63-7E5E-06927EF32B4B}"/>
              </a:ext>
            </a:extLst>
          </p:cNvPr>
          <p:cNvSpPr txBox="1">
            <a:spLocks noChangeArrowheads="1"/>
          </p:cNvSpPr>
          <p:nvPr/>
        </p:nvSpPr>
        <p:spPr bwMode="auto">
          <a:xfrm>
            <a:off x="869183" y="1104522"/>
            <a:ext cx="77414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LID4096">
                <a:latin typeface="Arial" panose="020B0604020202020204" pitchFamily="34" charset="0"/>
                <a:cs typeface="Arial" panose="020B0604020202020204" pitchFamily="34" charset="0"/>
              </a:rPr>
              <a:t>Ensure that the </a:t>
            </a:r>
            <a:r>
              <a:rPr lang="en-GB" altLang="LID4096" b="1">
                <a:solidFill>
                  <a:schemeClr val="accent1"/>
                </a:solidFill>
                <a:latin typeface="Arial" panose="020B0604020202020204" pitchFamily="34" charset="0"/>
                <a:cs typeface="Arial" panose="020B0604020202020204" pitchFamily="34" charset="0"/>
              </a:rPr>
              <a:t>patient perspective </a:t>
            </a:r>
            <a:r>
              <a:rPr lang="en-GB" altLang="LID4096">
                <a:latin typeface="Arial" panose="020B0604020202020204" pitchFamily="34" charset="0"/>
                <a:cs typeface="Arial" panose="020B0604020202020204" pitchFamily="34" charset="0"/>
              </a:rPr>
              <a:t>is coherently integrated within the ISN’s work.</a:t>
            </a:r>
            <a:endParaRPr lang="en-US" altLang="LID4096">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FE9F31-DBDA-19E6-1472-A27DF8F288E2}"/>
              </a:ext>
            </a:extLst>
          </p:cNvPr>
          <p:cNvSpPr/>
          <p:nvPr/>
        </p:nvSpPr>
        <p:spPr>
          <a:xfrm>
            <a:off x="952592" y="2459993"/>
            <a:ext cx="4140200" cy="1076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eaLnBrk="1" fontAlgn="auto" hangingPunct="1">
              <a:spcBef>
                <a:spcPts val="0"/>
              </a:spcBef>
              <a:spcAft>
                <a:spcPts val="0"/>
              </a:spcAft>
              <a:defRPr/>
            </a:pPr>
            <a:endParaRPr lang="en-US" strike="sngStrike">
              <a:solidFill>
                <a:schemeClr val="tx1"/>
              </a:solidFill>
              <a:cs typeface="Calibri"/>
            </a:endParaRPr>
          </a:p>
          <a:p>
            <a:pPr>
              <a:defRPr/>
            </a:pPr>
            <a:r>
              <a:rPr lang="en-US">
                <a:solidFill>
                  <a:schemeClr val="tx1"/>
                </a:solidFill>
              </a:rPr>
              <a:t>To advise and guide the ISN toward embedding the patient perspective within all the ISN's kidney care and research initiatives and better tackle the global burden of kidney disease.</a:t>
            </a:r>
            <a:endParaRPr lang="en-GB">
              <a:solidFill>
                <a:schemeClr val="tx1"/>
              </a:solidFill>
            </a:endParaRPr>
          </a:p>
        </p:txBody>
      </p:sp>
      <p:sp>
        <p:nvSpPr>
          <p:cNvPr id="22" name="TextBox 21">
            <a:extLst>
              <a:ext uri="{FF2B5EF4-FFF2-40B4-BE49-F238E27FC236}">
                <a16:creationId xmlns:a16="http://schemas.microsoft.com/office/drawing/2014/main" id="{FFDCA22E-6FFF-5390-C00A-1CB456C06BD9}"/>
              </a:ext>
            </a:extLst>
          </p:cNvPr>
          <p:cNvSpPr txBox="1"/>
          <p:nvPr/>
        </p:nvSpPr>
        <p:spPr>
          <a:xfrm>
            <a:off x="947511" y="1986676"/>
            <a:ext cx="3129189" cy="400110"/>
          </a:xfrm>
          <a:prstGeom prst="rect">
            <a:avLst/>
          </a:prstGeom>
          <a:noFill/>
        </p:spPr>
        <p:txBody>
          <a:bodyPr wrap="square" lIns="91440" tIns="45720" rIns="91440" bIns="45720" anchor="t">
            <a:spAutoFit/>
          </a:bodyPr>
          <a:lstStyle/>
          <a:p>
            <a:pPr>
              <a:spcAft>
                <a:spcPts val="600"/>
              </a:spcAft>
              <a:defRPr/>
            </a:pPr>
            <a:r>
              <a:rPr lang="en-GB" sz="2000">
                <a:solidFill>
                  <a:schemeClr val="accent4"/>
                </a:solidFill>
                <a:latin typeface="Arial" panose="020B0604020202020204" pitchFamily="34" charset="0"/>
                <a:cs typeface="Arial" panose="020B0604020202020204" pitchFamily="34" charset="0"/>
              </a:rPr>
              <a:t>MISSION STATEMENT </a:t>
            </a:r>
            <a:r>
              <a:rPr lang="en-US" sz="1600">
                <a:solidFill>
                  <a:schemeClr val="accent4"/>
                </a:solidFill>
                <a:latin typeface="Arial" panose="020B0604020202020204" pitchFamily="34" charset="0"/>
                <a:cs typeface="Arial" panose="020B0604020202020204" pitchFamily="34" charset="0"/>
              </a:rPr>
              <a:t> </a:t>
            </a:r>
            <a:endParaRPr lang="en-US" sz="1400">
              <a:solidFill>
                <a:schemeClr val="accent4"/>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815494B-3A49-074A-95C6-FA8C0C17FC29}"/>
              </a:ext>
            </a:extLst>
          </p:cNvPr>
          <p:cNvSpPr/>
          <p:nvPr/>
        </p:nvSpPr>
        <p:spPr>
          <a:xfrm>
            <a:off x="9674905" y="47389"/>
            <a:ext cx="2471057" cy="109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6" name="Picture 25">
            <a:extLst>
              <a:ext uri="{FF2B5EF4-FFF2-40B4-BE49-F238E27FC236}">
                <a16:creationId xmlns:a16="http://schemas.microsoft.com/office/drawing/2014/main" id="{FD10B1C8-BD8D-A6FC-511C-3B355FC4AA98}"/>
              </a:ext>
            </a:extLst>
          </p:cNvPr>
          <p:cNvPicPr>
            <a:picLocks noChangeAspect="1"/>
          </p:cNvPicPr>
          <p:nvPr/>
        </p:nvPicPr>
        <p:blipFill>
          <a:blip r:embed="rId2"/>
          <a:srcRect/>
          <a:stretch/>
        </p:blipFill>
        <p:spPr>
          <a:xfrm>
            <a:off x="9494197" y="182237"/>
            <a:ext cx="2749516" cy="956353"/>
          </a:xfrm>
          <a:prstGeom prst="rect">
            <a:avLst/>
          </a:prstGeom>
        </p:spPr>
      </p:pic>
      <p:sp>
        <p:nvSpPr>
          <p:cNvPr id="7" name="Date Placeholder 6">
            <a:extLst>
              <a:ext uri="{FF2B5EF4-FFF2-40B4-BE49-F238E27FC236}">
                <a16:creationId xmlns:a16="http://schemas.microsoft.com/office/drawing/2014/main" id="{46760896-7F92-BFC1-F90B-0BB85915E083}"/>
              </a:ext>
            </a:extLst>
          </p:cNvPr>
          <p:cNvSpPr>
            <a:spLocks noGrp="1"/>
          </p:cNvSpPr>
          <p:nvPr>
            <p:ph type="dt" sz="half" idx="2"/>
          </p:nvPr>
        </p:nvSpPr>
        <p:spPr/>
        <p:txBody>
          <a:bodyPr/>
          <a:lstStyle/>
          <a:p>
            <a:fld id="{C9163AF7-ED9C-490C-8B9C-FED2DBF114EA}" type="datetime6">
              <a:rPr lang="en-GB" smtClean="0"/>
              <a:t>October 23</a:t>
            </a:fld>
            <a:endParaRPr lang="en-US"/>
          </a:p>
        </p:txBody>
      </p:sp>
      <p:sp>
        <p:nvSpPr>
          <p:cNvPr id="8" name="Footer Placeholder 7">
            <a:extLst>
              <a:ext uri="{FF2B5EF4-FFF2-40B4-BE49-F238E27FC236}">
                <a16:creationId xmlns:a16="http://schemas.microsoft.com/office/drawing/2014/main" id="{932681C2-DFB7-C30E-AFEF-06CC8BF8C4E6}"/>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8E68B9BB-B245-D8DA-C8F4-6934994AE6FB}"/>
              </a:ext>
            </a:extLst>
          </p:cNvPr>
          <p:cNvSpPr>
            <a:spLocks noGrp="1"/>
          </p:cNvSpPr>
          <p:nvPr>
            <p:ph type="sldNum" sz="quarter" idx="4"/>
          </p:nvPr>
        </p:nvSpPr>
        <p:spPr/>
        <p:txBody>
          <a:bodyPr/>
          <a:lstStyle/>
          <a:p>
            <a:fld id="{4A9CEFBC-9863-BD47-BA2B-008170C231CB}" type="slidenum">
              <a:rPr lang="en-US" smtClean="0"/>
              <a:pPr/>
              <a:t>42</a:t>
            </a:fld>
            <a:endParaRPr lang="en-US"/>
          </a:p>
        </p:txBody>
      </p:sp>
      <p:sp>
        <p:nvSpPr>
          <p:cNvPr id="23" name="TextBox 22">
            <a:extLst>
              <a:ext uri="{FF2B5EF4-FFF2-40B4-BE49-F238E27FC236}">
                <a16:creationId xmlns:a16="http://schemas.microsoft.com/office/drawing/2014/main" id="{4029AB21-4634-81F4-595E-A8F05509FAE6}"/>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3" name="Picture 2" descr="A group of people sitting around a table&#10;&#10;Description automatically generated">
            <a:extLst>
              <a:ext uri="{FF2B5EF4-FFF2-40B4-BE49-F238E27FC236}">
                <a16:creationId xmlns:a16="http://schemas.microsoft.com/office/drawing/2014/main" id="{7EE7BA60-3F4C-F5BD-8A38-FE6A8CB1D33D}"/>
              </a:ext>
            </a:extLst>
          </p:cNvPr>
          <p:cNvPicPr>
            <a:picLocks noChangeAspect="1"/>
          </p:cNvPicPr>
          <p:nvPr/>
        </p:nvPicPr>
        <p:blipFill>
          <a:blip r:embed="rId3"/>
          <a:stretch>
            <a:fillRect/>
          </a:stretch>
        </p:blipFill>
        <p:spPr>
          <a:xfrm>
            <a:off x="5767207" y="2441156"/>
            <a:ext cx="5909670" cy="3581459"/>
          </a:xfrm>
          <a:prstGeom prst="rect">
            <a:avLst/>
          </a:prstGeom>
        </p:spPr>
      </p:pic>
      <p:sp>
        <p:nvSpPr>
          <p:cNvPr id="4" name="Rectangle: Rounded Corners 7">
            <a:extLst>
              <a:ext uri="{FF2B5EF4-FFF2-40B4-BE49-F238E27FC236}">
                <a16:creationId xmlns:a16="http://schemas.microsoft.com/office/drawing/2014/main" id="{96D990C1-650A-30E3-650C-1E590E2FB3B7}"/>
              </a:ext>
            </a:extLst>
          </p:cNvPr>
          <p:cNvSpPr/>
          <p:nvPr/>
        </p:nvSpPr>
        <p:spPr>
          <a:xfrm>
            <a:off x="950169" y="4740362"/>
            <a:ext cx="3727116" cy="5733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800"/>
              <a:t>theisn.org/</a:t>
            </a:r>
            <a:r>
              <a:rPr lang="fr-BE" sz="2800" err="1"/>
              <a:t>plag</a:t>
            </a:r>
            <a:endParaRPr lang="fr-BE" sz="2800" err="1">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44DBFE-58D8-E6FA-FC76-F384CD421B60}"/>
              </a:ext>
            </a:extLst>
          </p:cNvPr>
          <p:cNvSpPr>
            <a:spLocks noGrp="1"/>
          </p:cNvSpPr>
          <p:nvPr>
            <p:ph type="title"/>
          </p:nvPr>
        </p:nvSpPr>
        <p:spPr/>
        <p:txBody>
          <a:bodyPr>
            <a:normAutofit fontScale="90000"/>
          </a:bodyPr>
          <a:lstStyle/>
          <a:p>
            <a:pPr>
              <a:lnSpc>
                <a:spcPct val="100000"/>
              </a:lnSpc>
            </a:pPr>
            <a:r>
              <a:rPr lang="en-US"/>
              <a:t>THE ISN PROFESSOR DONAL O’DONOGHUE</a:t>
            </a:r>
            <a:br>
              <a:rPr lang="en-US"/>
            </a:br>
            <a:r>
              <a:rPr lang="en-US"/>
              <a:t>GLOBAL KIDNEY POLICY FORUM</a:t>
            </a:r>
            <a:endParaRPr lang="LID4096"/>
          </a:p>
        </p:txBody>
      </p:sp>
      <p:sp>
        <p:nvSpPr>
          <p:cNvPr id="83975" name="Picture 3">
            <a:extLst>
              <a:ext uri="{FF2B5EF4-FFF2-40B4-BE49-F238E27FC236}">
                <a16:creationId xmlns:a16="http://schemas.microsoft.com/office/drawing/2014/main" id="{610C5541-03AD-40EC-75E7-C6FEC9B71A1F}"/>
              </a:ext>
            </a:extLst>
          </p:cNvPr>
          <p:cNvSpPr>
            <a:spLocks noChangeAspect="1" noChangeArrowheads="1"/>
          </p:cNvSpPr>
          <p:nvPr/>
        </p:nvSpPr>
        <p:spPr bwMode="auto">
          <a:xfrm>
            <a:off x="10250488" y="1144588"/>
            <a:ext cx="15192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 name="Rectangle 4">
            <a:extLst>
              <a:ext uri="{FF2B5EF4-FFF2-40B4-BE49-F238E27FC236}">
                <a16:creationId xmlns:a16="http://schemas.microsoft.com/office/drawing/2014/main" id="{D64D0439-11B9-0180-148D-92CF31EB8D2D}"/>
              </a:ext>
            </a:extLst>
          </p:cNvPr>
          <p:cNvSpPr/>
          <p:nvPr/>
        </p:nvSpPr>
        <p:spPr>
          <a:xfrm>
            <a:off x="555810" y="1290916"/>
            <a:ext cx="8923387" cy="734945"/>
          </a:xfrm>
          <a:prstGeom prst="rect">
            <a:avLst/>
          </a:prstGeom>
        </p:spPr>
        <p:txBody>
          <a:bodyPr wrap="square" lIns="91440" tIns="45720" rIns="91440" bIns="45720" anchor="t">
            <a:spAutoFit/>
          </a:bodyPr>
          <a:lstStyle/>
          <a:p>
            <a:pPr>
              <a:lnSpc>
                <a:spcPct val="120000"/>
              </a:lnSpc>
              <a:buClr>
                <a:srgbClr val="3DA8AA"/>
              </a:buClr>
              <a:buSzPct val="108000"/>
              <a:defRPr/>
            </a:pPr>
            <a:r>
              <a:rPr lang="en-US">
                <a:latin typeface="+mj-lt"/>
                <a:cs typeface="Arial"/>
              </a:rPr>
              <a:t>The ISN </a:t>
            </a:r>
            <a:r>
              <a:rPr lang="en-US" b="1">
                <a:latin typeface="+mj-lt"/>
                <a:cs typeface="Arial"/>
                <a:hlinkClick r:id="rId3"/>
              </a:rPr>
              <a:t>Professor Donal O’Donoghue Global Kidney Policy Forum</a:t>
            </a:r>
            <a:r>
              <a:rPr lang="en-US">
                <a:latin typeface="+mj-lt"/>
                <a:cs typeface="Arial"/>
                <a:hlinkClick r:id="rId3"/>
              </a:rPr>
              <a:t> </a:t>
            </a:r>
            <a:r>
              <a:rPr lang="en-US">
                <a:latin typeface="+mj-lt"/>
                <a:cs typeface="Arial"/>
              </a:rPr>
              <a:t>is a</a:t>
            </a:r>
            <a:r>
              <a:rPr lang="en-US" b="1">
                <a:solidFill>
                  <a:srgbClr val="4249AA"/>
                </a:solidFill>
                <a:latin typeface="+mj-lt"/>
                <a:cs typeface="Arial"/>
              </a:rPr>
              <a:t> </a:t>
            </a:r>
            <a:br>
              <a:rPr lang="en-US" b="1">
                <a:latin typeface="+mj-lt"/>
                <a:cs typeface="Arial" panose="020B0604020202020204" pitchFamily="34" charset="0"/>
              </a:rPr>
            </a:br>
            <a:r>
              <a:rPr lang="en-US" b="1">
                <a:solidFill>
                  <a:srgbClr val="4249AA"/>
                </a:solidFill>
                <a:latin typeface="+mj-lt"/>
                <a:cs typeface="Arial"/>
              </a:rPr>
              <a:t>high-level meeting</a:t>
            </a:r>
            <a:r>
              <a:rPr lang="en-US">
                <a:latin typeface="+mj-lt"/>
                <a:cs typeface="Arial"/>
              </a:rPr>
              <a:t> organized by the ISN at each World Congress of Nephrology (WCN).</a:t>
            </a:r>
          </a:p>
        </p:txBody>
      </p:sp>
      <p:sp>
        <p:nvSpPr>
          <p:cNvPr id="83986" name="Picture 18">
            <a:extLst>
              <a:ext uri="{FF2B5EF4-FFF2-40B4-BE49-F238E27FC236}">
                <a16:creationId xmlns:a16="http://schemas.microsoft.com/office/drawing/2014/main" id="{BF7CB6C2-E253-5E1F-807F-47122F42FC5E}"/>
              </a:ext>
            </a:extLst>
          </p:cNvPr>
          <p:cNvSpPr>
            <a:spLocks noChangeAspect="1" noChangeArrowheads="1"/>
          </p:cNvSpPr>
          <p:nvPr/>
        </p:nvSpPr>
        <p:spPr bwMode="auto">
          <a:xfrm>
            <a:off x="11523663" y="6229350"/>
            <a:ext cx="62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9" name="Rectangle 18">
            <a:extLst>
              <a:ext uri="{FF2B5EF4-FFF2-40B4-BE49-F238E27FC236}">
                <a16:creationId xmlns:a16="http://schemas.microsoft.com/office/drawing/2014/main" id="{F033E695-6E49-349A-935D-89F016E5B723}"/>
              </a:ext>
            </a:extLst>
          </p:cNvPr>
          <p:cNvSpPr/>
          <p:nvPr/>
        </p:nvSpPr>
        <p:spPr>
          <a:xfrm>
            <a:off x="9674905" y="47389"/>
            <a:ext cx="2471057" cy="109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Picture 19">
            <a:extLst>
              <a:ext uri="{FF2B5EF4-FFF2-40B4-BE49-F238E27FC236}">
                <a16:creationId xmlns:a16="http://schemas.microsoft.com/office/drawing/2014/main" id="{7F91EA24-6B4C-1486-2954-2234DC646C7E}"/>
              </a:ext>
            </a:extLst>
          </p:cNvPr>
          <p:cNvPicPr>
            <a:picLocks noChangeAspect="1"/>
          </p:cNvPicPr>
          <p:nvPr/>
        </p:nvPicPr>
        <p:blipFill>
          <a:blip r:embed="rId4"/>
          <a:srcRect/>
          <a:stretch/>
        </p:blipFill>
        <p:spPr>
          <a:xfrm>
            <a:off x="9494197" y="182237"/>
            <a:ext cx="2749516" cy="956353"/>
          </a:xfrm>
          <a:prstGeom prst="rect">
            <a:avLst/>
          </a:prstGeom>
        </p:spPr>
      </p:pic>
      <p:sp>
        <p:nvSpPr>
          <p:cNvPr id="30" name="TextBox 29">
            <a:extLst>
              <a:ext uri="{FF2B5EF4-FFF2-40B4-BE49-F238E27FC236}">
                <a16:creationId xmlns:a16="http://schemas.microsoft.com/office/drawing/2014/main" id="{681CAC94-6F27-2C75-7E10-5C00EE3A3180}"/>
              </a:ext>
            </a:extLst>
          </p:cNvPr>
          <p:cNvSpPr txBox="1"/>
          <p:nvPr/>
        </p:nvSpPr>
        <p:spPr>
          <a:xfrm>
            <a:off x="1694432" y="2965122"/>
            <a:ext cx="6460475" cy="1631216"/>
          </a:xfrm>
          <a:prstGeom prst="rect">
            <a:avLst/>
          </a:prstGeom>
          <a:noFill/>
        </p:spPr>
        <p:txBody>
          <a:bodyPr wrap="square">
            <a:spAutoFit/>
          </a:bodyPr>
          <a:lstStyle/>
          <a:p>
            <a:pPr marL="0" lvl="1" eaLnBrk="1" fontAlgn="auto" hangingPunct="1">
              <a:spcBef>
                <a:spcPts val="0"/>
              </a:spcBef>
              <a:spcAft>
                <a:spcPts val="600"/>
              </a:spcAft>
              <a:defRPr/>
            </a:pPr>
            <a:r>
              <a:rPr lang="en-US">
                <a:latin typeface="+mn-lt"/>
              </a:rPr>
              <a:t>It brings together </a:t>
            </a:r>
            <a:r>
              <a:rPr lang="en-US" b="1">
                <a:solidFill>
                  <a:srgbClr val="4249AA"/>
                </a:solidFill>
                <a:latin typeface="+mn-lt"/>
              </a:rPr>
              <a:t>key decision-makers and stakeholders </a:t>
            </a:r>
            <a:r>
              <a:rPr lang="en-US">
                <a:latin typeface="+mn-lt"/>
              </a:rPr>
              <a:t>to address: </a:t>
            </a:r>
          </a:p>
          <a:p>
            <a:pPr marL="452438" lvl="1" indent="-285750" eaLnBrk="1" fontAlgn="auto" hangingPunct="1">
              <a:spcBef>
                <a:spcPts val="0"/>
              </a:spcBef>
              <a:spcAft>
                <a:spcPts val="600"/>
              </a:spcAft>
              <a:buClr>
                <a:schemeClr val="accent4"/>
              </a:buClr>
              <a:buFont typeface="Arial" panose="020B0604020202020204" pitchFamily="34" charset="0"/>
              <a:buChar char="•"/>
              <a:defRPr/>
            </a:pPr>
            <a:r>
              <a:rPr lang="en-US">
                <a:latin typeface="+mn-lt"/>
              </a:rPr>
              <a:t>the </a:t>
            </a:r>
            <a:r>
              <a:rPr lang="en-US" b="1">
                <a:solidFill>
                  <a:srgbClr val="4249AA"/>
                </a:solidFill>
                <a:latin typeface="+mn-lt"/>
              </a:rPr>
              <a:t>burden of kidney diseases </a:t>
            </a:r>
            <a:r>
              <a:rPr lang="en-US">
                <a:latin typeface="+mn-lt"/>
              </a:rPr>
              <a:t>in a specific country or region</a:t>
            </a:r>
          </a:p>
          <a:p>
            <a:pPr marL="452438" lvl="1" indent="-285750">
              <a:spcAft>
                <a:spcPts val="600"/>
              </a:spcAft>
              <a:buClr>
                <a:schemeClr val="accent4"/>
              </a:buClr>
              <a:buFont typeface="Arial" panose="020B0604020202020204" pitchFamily="34" charset="0"/>
              <a:buChar char="•"/>
              <a:defRPr/>
            </a:pPr>
            <a:r>
              <a:rPr lang="en-US"/>
              <a:t>share strategies for the </a:t>
            </a:r>
            <a:r>
              <a:rPr lang="en-US" b="1">
                <a:solidFill>
                  <a:schemeClr val="accent1"/>
                </a:solidFill>
              </a:rPr>
              <a:t>prevention</a:t>
            </a:r>
            <a:r>
              <a:rPr lang="en-US"/>
              <a:t> and </a:t>
            </a:r>
            <a:r>
              <a:rPr lang="en-US" b="1">
                <a:solidFill>
                  <a:schemeClr val="accent1"/>
                </a:solidFill>
              </a:rPr>
              <a:t>improved management</a:t>
            </a:r>
            <a:r>
              <a:rPr lang="en-US"/>
              <a:t> of the </a:t>
            </a:r>
            <a:r>
              <a:rPr lang="en-US" b="1">
                <a:solidFill>
                  <a:schemeClr val="accent1"/>
                </a:solidFill>
              </a:rPr>
              <a:t>disease</a:t>
            </a:r>
            <a:r>
              <a:rPr lang="en-US"/>
              <a:t> at both </a:t>
            </a:r>
            <a:r>
              <a:rPr lang="en-US" b="1">
                <a:solidFill>
                  <a:schemeClr val="accent1"/>
                </a:solidFill>
              </a:rPr>
              <a:t>regional</a:t>
            </a:r>
            <a:r>
              <a:rPr lang="en-US"/>
              <a:t> and </a:t>
            </a:r>
            <a:r>
              <a:rPr lang="en-US" b="1">
                <a:solidFill>
                  <a:schemeClr val="accent1"/>
                </a:solidFill>
              </a:rPr>
              <a:t>global levels</a:t>
            </a:r>
            <a:endParaRPr lang="LID4096"/>
          </a:p>
        </p:txBody>
      </p:sp>
      <p:pic>
        <p:nvPicPr>
          <p:cNvPr id="13" name="Picture 12">
            <a:extLst>
              <a:ext uri="{FF2B5EF4-FFF2-40B4-BE49-F238E27FC236}">
                <a16:creationId xmlns:a16="http://schemas.microsoft.com/office/drawing/2014/main" id="{2862D565-6B4D-C7CE-61D9-CFCC2062DB99}"/>
              </a:ext>
            </a:extLst>
          </p:cNvPr>
          <p:cNvPicPr>
            <a:picLocks noChangeAspect="1"/>
          </p:cNvPicPr>
          <p:nvPr/>
        </p:nvPicPr>
        <p:blipFill>
          <a:blip r:embed="rId5"/>
          <a:srcRect/>
          <a:stretch/>
        </p:blipFill>
        <p:spPr>
          <a:xfrm>
            <a:off x="-17354" y="4592980"/>
            <a:ext cx="2743200" cy="1724296"/>
          </a:xfrm>
          <a:prstGeom prst="rect">
            <a:avLst/>
          </a:prstGeom>
        </p:spPr>
      </p:pic>
      <p:sp>
        <p:nvSpPr>
          <p:cNvPr id="36" name="TextBox 35">
            <a:extLst>
              <a:ext uri="{FF2B5EF4-FFF2-40B4-BE49-F238E27FC236}">
                <a16:creationId xmlns:a16="http://schemas.microsoft.com/office/drawing/2014/main" id="{3EA81833-633B-8E05-4EF1-57C28294FE9D}"/>
              </a:ext>
            </a:extLst>
          </p:cNvPr>
          <p:cNvSpPr txBox="1"/>
          <p:nvPr/>
        </p:nvSpPr>
        <p:spPr>
          <a:xfrm>
            <a:off x="3413017" y="5078050"/>
            <a:ext cx="2780297" cy="649188"/>
          </a:xfrm>
          <a:prstGeom prst="roundRect">
            <a:avLst>
              <a:gd name="adj" fmla="val 50000"/>
            </a:avLst>
          </a:prstGeom>
          <a:solidFill>
            <a:schemeClr val="accent4"/>
          </a:solidFill>
        </p:spPr>
        <p:txBody>
          <a:bodyPr wrap="square" anchor="ctr">
            <a:spAutoFit/>
          </a:bodyPr>
          <a:lstStyle/>
          <a:p>
            <a:pPr algn="ctr">
              <a:spcAft>
                <a:spcPts val="600"/>
              </a:spcAft>
            </a:pPr>
            <a:r>
              <a:rPr lang="en-US" sz="2400">
                <a:solidFill>
                  <a:schemeClr val="bg1"/>
                </a:solidFill>
                <a:latin typeface="Basier Circle"/>
              </a:rPr>
              <a:t>theisn.org/</a:t>
            </a:r>
            <a:r>
              <a:rPr lang="en-US" sz="2400" err="1">
                <a:solidFill>
                  <a:schemeClr val="bg1"/>
                </a:solidFill>
                <a:latin typeface="Basier Circle"/>
              </a:rPr>
              <a:t>gkpf</a:t>
            </a:r>
            <a:endParaRPr lang="LID4096" sz="2400">
              <a:solidFill>
                <a:schemeClr val="bg1"/>
              </a:solidFill>
            </a:endParaRPr>
          </a:p>
        </p:txBody>
      </p:sp>
      <p:sp>
        <p:nvSpPr>
          <p:cNvPr id="6" name="Date Placeholder 5">
            <a:extLst>
              <a:ext uri="{FF2B5EF4-FFF2-40B4-BE49-F238E27FC236}">
                <a16:creationId xmlns:a16="http://schemas.microsoft.com/office/drawing/2014/main" id="{184595FA-86B8-A7FC-82BB-B252B3718E78}"/>
              </a:ext>
            </a:extLst>
          </p:cNvPr>
          <p:cNvSpPr>
            <a:spLocks noGrp="1"/>
          </p:cNvSpPr>
          <p:nvPr>
            <p:ph type="dt" sz="half" idx="2"/>
          </p:nvPr>
        </p:nvSpPr>
        <p:spPr/>
        <p:txBody>
          <a:bodyPr/>
          <a:lstStyle/>
          <a:p>
            <a:fld id="{6BBF5744-CC13-4BFE-A170-314637CAD90B}" type="datetime6">
              <a:rPr lang="en-GB" smtClean="0"/>
              <a:t>October 23</a:t>
            </a:fld>
            <a:endParaRPr lang="en-US"/>
          </a:p>
        </p:txBody>
      </p:sp>
      <p:sp>
        <p:nvSpPr>
          <p:cNvPr id="8" name="Footer Placeholder 7">
            <a:extLst>
              <a:ext uri="{FF2B5EF4-FFF2-40B4-BE49-F238E27FC236}">
                <a16:creationId xmlns:a16="http://schemas.microsoft.com/office/drawing/2014/main" id="{C3189C79-ADC9-B78C-E901-BA6825A495C8}"/>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D2BFC28E-8E34-2C24-68E7-FAB3823782A3}"/>
              </a:ext>
            </a:extLst>
          </p:cNvPr>
          <p:cNvSpPr>
            <a:spLocks noGrp="1"/>
          </p:cNvSpPr>
          <p:nvPr>
            <p:ph type="sldNum" sz="quarter" idx="4"/>
          </p:nvPr>
        </p:nvSpPr>
        <p:spPr/>
        <p:txBody>
          <a:bodyPr/>
          <a:lstStyle/>
          <a:p>
            <a:fld id="{4A9CEFBC-9863-BD47-BA2B-008170C231CB}" type="slidenum">
              <a:rPr lang="en-US" smtClean="0"/>
              <a:pPr/>
              <a:t>43</a:t>
            </a:fld>
            <a:endParaRPr lang="en-US"/>
          </a:p>
        </p:txBody>
      </p:sp>
      <p:sp>
        <p:nvSpPr>
          <p:cNvPr id="28" name="TextBox 27">
            <a:extLst>
              <a:ext uri="{FF2B5EF4-FFF2-40B4-BE49-F238E27FC236}">
                <a16:creationId xmlns:a16="http://schemas.microsoft.com/office/drawing/2014/main" id="{B0C9B445-3B29-22E8-943D-5FB7B3022DE2}"/>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pic>
        <p:nvPicPr>
          <p:cNvPr id="3" name="Picture 2" descr="A group of people sitting at a table&#10;&#10;Description automatically generated">
            <a:extLst>
              <a:ext uri="{FF2B5EF4-FFF2-40B4-BE49-F238E27FC236}">
                <a16:creationId xmlns:a16="http://schemas.microsoft.com/office/drawing/2014/main" id="{3DACB443-F3D4-C868-58D4-BE194C22F5C2}"/>
              </a:ext>
            </a:extLst>
          </p:cNvPr>
          <p:cNvPicPr>
            <a:picLocks noChangeAspect="1"/>
          </p:cNvPicPr>
          <p:nvPr/>
        </p:nvPicPr>
        <p:blipFill>
          <a:blip r:embed="rId6"/>
          <a:stretch>
            <a:fillRect/>
          </a:stretch>
        </p:blipFill>
        <p:spPr>
          <a:xfrm>
            <a:off x="7996141" y="2395587"/>
            <a:ext cx="4508694" cy="4258211"/>
          </a:xfrm>
          <a:prstGeom prst="rect">
            <a:avLst/>
          </a:prstGeom>
        </p:spPr>
      </p:pic>
      <p:sp>
        <p:nvSpPr>
          <p:cNvPr id="2" name="Arc 1">
            <a:extLst>
              <a:ext uri="{FF2B5EF4-FFF2-40B4-BE49-F238E27FC236}">
                <a16:creationId xmlns:a16="http://schemas.microsoft.com/office/drawing/2014/main" id="{B0B20A53-8BD0-6CA8-49A3-BD9004D2B0BB}"/>
              </a:ext>
            </a:extLst>
          </p:cNvPr>
          <p:cNvSpPr/>
          <p:nvPr/>
        </p:nvSpPr>
        <p:spPr>
          <a:xfrm rot="10800000">
            <a:off x="507582" y="1196291"/>
            <a:ext cx="1502785" cy="2092720"/>
          </a:xfrm>
          <a:custGeom>
            <a:avLst/>
            <a:gdLst>
              <a:gd name="connsiteX0" fmla="*/ 496398 w 1502785"/>
              <a:gd name="connsiteY0" fmla="*/ 62096 h 2092720"/>
              <a:gd name="connsiteX1" fmla="*/ 1302207 w 1502785"/>
              <a:gd name="connsiteY1" fmla="*/ 334662 h 2092720"/>
              <a:gd name="connsiteX2" fmla="*/ 1502786 w 1502785"/>
              <a:gd name="connsiteY2" fmla="*/ 1046361 h 2092720"/>
              <a:gd name="connsiteX3" fmla="*/ 751393 w 1502785"/>
              <a:gd name="connsiteY3" fmla="*/ 1046360 h 2092720"/>
              <a:gd name="connsiteX4" fmla="*/ 496398 w 1502785"/>
              <a:gd name="connsiteY4" fmla="*/ 62096 h 2092720"/>
              <a:gd name="connsiteX0" fmla="*/ 496398 w 1502785"/>
              <a:gd name="connsiteY0" fmla="*/ 62096 h 2092720"/>
              <a:gd name="connsiteX1" fmla="*/ 1302207 w 1502785"/>
              <a:gd name="connsiteY1" fmla="*/ 334662 h 2092720"/>
              <a:gd name="connsiteX2" fmla="*/ 1502786 w 1502785"/>
              <a:gd name="connsiteY2" fmla="*/ 1046361 h 2092720"/>
            </a:gdLst>
            <a:ahLst/>
            <a:cxnLst>
              <a:cxn ang="0">
                <a:pos x="connsiteX0" y="connsiteY0"/>
              </a:cxn>
              <a:cxn ang="0">
                <a:pos x="connsiteX1" y="connsiteY1"/>
              </a:cxn>
              <a:cxn ang="0">
                <a:pos x="connsiteX2" y="connsiteY2"/>
              </a:cxn>
            </a:cxnLst>
            <a:rect l="l" t="t" r="r" b="b"/>
            <a:pathLst>
              <a:path w="1502785" h="2092720" stroke="0" extrusionOk="0">
                <a:moveTo>
                  <a:pt x="496398" y="62096"/>
                </a:moveTo>
                <a:cubicBezTo>
                  <a:pt x="751736" y="-97757"/>
                  <a:pt x="1004187" y="61850"/>
                  <a:pt x="1302207" y="334662"/>
                </a:cubicBezTo>
                <a:cubicBezTo>
                  <a:pt x="1490423" y="540649"/>
                  <a:pt x="1459789" y="783755"/>
                  <a:pt x="1502786" y="1046361"/>
                </a:cubicBezTo>
                <a:cubicBezTo>
                  <a:pt x="1304306" y="1052144"/>
                  <a:pt x="965893" y="1040164"/>
                  <a:pt x="751393" y="1046360"/>
                </a:cubicBezTo>
                <a:cubicBezTo>
                  <a:pt x="652551" y="907251"/>
                  <a:pt x="680210" y="477321"/>
                  <a:pt x="496398" y="62096"/>
                </a:cubicBezTo>
                <a:close/>
              </a:path>
              <a:path w="1502785" h="2092720" fill="none" extrusionOk="0">
                <a:moveTo>
                  <a:pt x="496398" y="62096"/>
                </a:moveTo>
                <a:cubicBezTo>
                  <a:pt x="807402" y="-92859"/>
                  <a:pt x="1086418" y="39258"/>
                  <a:pt x="1302207" y="334662"/>
                </a:cubicBezTo>
                <a:cubicBezTo>
                  <a:pt x="1424588" y="529793"/>
                  <a:pt x="1495518" y="819666"/>
                  <a:pt x="1502786" y="1046361"/>
                </a:cubicBezTo>
              </a:path>
              <a:path w="1502785" h="2092720" fill="none" stroke="0" extrusionOk="0">
                <a:moveTo>
                  <a:pt x="496398" y="62096"/>
                </a:moveTo>
                <a:cubicBezTo>
                  <a:pt x="816606" y="-76008"/>
                  <a:pt x="1106861" y="7026"/>
                  <a:pt x="1302207" y="334662"/>
                </a:cubicBezTo>
                <a:cubicBezTo>
                  <a:pt x="1372657" y="519213"/>
                  <a:pt x="1459006" y="823607"/>
                  <a:pt x="1502786" y="1046361"/>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custGeom>
                    <a:avLst/>
                    <a:gdLst>
                      <a:gd name="connsiteX0" fmla="*/ 496398 w 1502785"/>
                      <a:gd name="connsiteY0" fmla="*/ 62096 h 2092720"/>
                      <a:gd name="connsiteX1" fmla="*/ 1302207 w 1502785"/>
                      <a:gd name="connsiteY1" fmla="*/ 334662 h 2092720"/>
                      <a:gd name="connsiteX2" fmla="*/ 1502786 w 1502785"/>
                      <a:gd name="connsiteY2" fmla="*/ 1046361 h 2092720"/>
                      <a:gd name="connsiteX3" fmla="*/ 751393 w 1502785"/>
                      <a:gd name="connsiteY3" fmla="*/ 1046360 h 2092720"/>
                      <a:gd name="connsiteX4" fmla="*/ 496398 w 1502785"/>
                      <a:gd name="connsiteY4" fmla="*/ 62096 h 2092720"/>
                      <a:gd name="connsiteX0" fmla="*/ 496398 w 1502785"/>
                      <a:gd name="connsiteY0" fmla="*/ 62096 h 2092720"/>
                      <a:gd name="connsiteX1" fmla="*/ 1302207 w 1502785"/>
                      <a:gd name="connsiteY1" fmla="*/ 334662 h 2092720"/>
                      <a:gd name="connsiteX2" fmla="*/ 1502786 w 1502785"/>
                      <a:gd name="connsiteY2" fmla="*/ 1046361 h 2092720"/>
                    </a:gdLst>
                    <a:ahLst/>
                    <a:cxnLst>
                      <a:cxn ang="0">
                        <a:pos x="connsiteX0" y="connsiteY0"/>
                      </a:cxn>
                      <a:cxn ang="0">
                        <a:pos x="connsiteX1" y="connsiteY1"/>
                      </a:cxn>
                      <a:cxn ang="0">
                        <a:pos x="connsiteX2" y="connsiteY2"/>
                      </a:cxn>
                    </a:cxnLst>
                    <a:rect l="l" t="t" r="r" b="b"/>
                    <a:pathLst>
                      <a:path w="1502785" h="2092720" stroke="0" extrusionOk="0">
                        <a:moveTo>
                          <a:pt x="496398" y="62096"/>
                        </a:moveTo>
                        <a:cubicBezTo>
                          <a:pt x="762488" y="-91125"/>
                          <a:pt x="1041404" y="47882"/>
                          <a:pt x="1302207" y="334662"/>
                        </a:cubicBezTo>
                        <a:cubicBezTo>
                          <a:pt x="1454768" y="533143"/>
                          <a:pt x="1484429" y="782972"/>
                          <a:pt x="1502786" y="1046361"/>
                        </a:cubicBezTo>
                        <a:cubicBezTo>
                          <a:pt x="1325742" y="1031211"/>
                          <a:pt x="971538" y="1008962"/>
                          <a:pt x="751393" y="1046360"/>
                        </a:cubicBezTo>
                        <a:cubicBezTo>
                          <a:pt x="705679" y="936319"/>
                          <a:pt x="656467" y="465977"/>
                          <a:pt x="496398" y="62096"/>
                        </a:cubicBezTo>
                        <a:close/>
                      </a:path>
                      <a:path w="1502785" h="2092720" fill="none" extrusionOk="0">
                        <a:moveTo>
                          <a:pt x="496398" y="62096"/>
                        </a:moveTo>
                        <a:cubicBezTo>
                          <a:pt x="809075" y="-76901"/>
                          <a:pt x="1101140" y="18799"/>
                          <a:pt x="1302207" y="334662"/>
                        </a:cubicBezTo>
                        <a:cubicBezTo>
                          <a:pt x="1418127" y="526176"/>
                          <a:pt x="1469767" y="813475"/>
                          <a:pt x="1502786" y="1046361"/>
                        </a:cubicBezTo>
                      </a:path>
                    </a:pathLst>
                  </a:cu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11">
            <a:extLst>
              <a:ext uri="{FF2B5EF4-FFF2-40B4-BE49-F238E27FC236}">
                <a16:creationId xmlns:a16="http://schemas.microsoft.com/office/drawing/2014/main" id="{455ED631-F640-B5AC-C665-9CA91896C695}"/>
              </a:ext>
            </a:extLst>
          </p:cNvPr>
          <p:cNvSpPr/>
          <p:nvPr/>
        </p:nvSpPr>
        <p:spPr>
          <a:xfrm flipH="1">
            <a:off x="4377150" y="2711915"/>
            <a:ext cx="3672000" cy="3776909"/>
          </a:xfrm>
          <a:prstGeom prst="roundRect">
            <a:avLst>
              <a:gd name="adj" fmla="val 7564"/>
            </a:avLst>
          </a:prstGeom>
          <a:solidFill>
            <a:srgbClr val="FFCD1D"/>
          </a:solidFill>
          <a:ln w="6350">
            <a:noFill/>
            <a:prstDash val="sysDash"/>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fr-BE">
                <a:solidFill>
                  <a:schemeClr val="bg1"/>
                </a:solidFill>
              </a:rPr>
              <a:t> </a:t>
            </a:r>
            <a:endParaRPr lang="en-BE">
              <a:solidFill>
                <a:schemeClr val="bg1"/>
              </a:solidFill>
            </a:endParaRPr>
          </a:p>
        </p:txBody>
      </p:sp>
      <p:sp>
        <p:nvSpPr>
          <p:cNvPr id="84" name="Rectangle: Rounded Corners 83">
            <a:extLst>
              <a:ext uri="{FF2B5EF4-FFF2-40B4-BE49-F238E27FC236}">
                <a16:creationId xmlns:a16="http://schemas.microsoft.com/office/drawing/2014/main" id="{066573B0-EC81-9BCE-E604-574E20D4B4AF}"/>
              </a:ext>
            </a:extLst>
          </p:cNvPr>
          <p:cNvSpPr/>
          <p:nvPr/>
        </p:nvSpPr>
        <p:spPr>
          <a:xfrm>
            <a:off x="8247748" y="2708083"/>
            <a:ext cx="3672000" cy="3780742"/>
          </a:xfrm>
          <a:prstGeom prst="roundRect">
            <a:avLst>
              <a:gd name="adj" fmla="val 7219"/>
            </a:avLst>
          </a:prstGeom>
          <a:solidFill>
            <a:srgbClr val="E83C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eaLnBrk="1" fontAlgn="auto" hangingPunct="1">
              <a:spcBef>
                <a:spcPts val="0"/>
              </a:spcBef>
              <a:spcAft>
                <a:spcPts val="0"/>
              </a:spcAft>
              <a:buClr>
                <a:srgbClr val="3DA8AA"/>
              </a:buClr>
              <a:defRPr/>
            </a:pPr>
            <a:endParaRPr lang="en-US" sz="2000" b="1">
              <a:solidFill>
                <a:schemeClr val="bg1"/>
              </a:solidFill>
            </a:endParaRPr>
          </a:p>
        </p:txBody>
      </p:sp>
      <p:sp>
        <p:nvSpPr>
          <p:cNvPr id="83" name="Rectangle: Rounded Corners 82">
            <a:extLst>
              <a:ext uri="{FF2B5EF4-FFF2-40B4-BE49-F238E27FC236}">
                <a16:creationId xmlns:a16="http://schemas.microsoft.com/office/drawing/2014/main" id="{9451E3FE-AAEE-8907-8789-31268ECB3924}"/>
              </a:ext>
            </a:extLst>
          </p:cNvPr>
          <p:cNvSpPr/>
          <p:nvPr/>
        </p:nvSpPr>
        <p:spPr>
          <a:xfrm>
            <a:off x="4377150" y="1100194"/>
            <a:ext cx="7542598" cy="1411413"/>
          </a:xfrm>
          <a:prstGeom prst="roundRect">
            <a:avLst>
              <a:gd name="adj" fmla="val 19474"/>
            </a:avLst>
          </a:prstGeom>
          <a:solidFill>
            <a:srgbClr val="6AC8EB"/>
          </a:solidFill>
          <a:ln>
            <a:solidFill>
              <a:srgbClr val="6AC8EB"/>
            </a:solidFill>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eaLnBrk="1" fontAlgn="auto" hangingPunct="1">
              <a:spcBef>
                <a:spcPts val="0"/>
              </a:spcBef>
              <a:spcAft>
                <a:spcPts val="0"/>
              </a:spcAft>
              <a:buClr>
                <a:srgbClr val="3DA8AA"/>
              </a:buClr>
              <a:defRPr/>
            </a:pPr>
            <a:endParaRPr lang="en-US" sz="2000" b="1">
              <a:solidFill>
                <a:schemeClr val="bg1"/>
              </a:solidFill>
            </a:endParaRPr>
          </a:p>
        </p:txBody>
      </p:sp>
      <p:sp>
        <p:nvSpPr>
          <p:cNvPr id="54" name="Rounded Rectangle 11">
            <a:extLst>
              <a:ext uri="{FF2B5EF4-FFF2-40B4-BE49-F238E27FC236}">
                <a16:creationId xmlns:a16="http://schemas.microsoft.com/office/drawing/2014/main" id="{B8A94642-6CF3-5336-EFA3-025222AEC35D}"/>
              </a:ext>
            </a:extLst>
          </p:cNvPr>
          <p:cNvSpPr/>
          <p:nvPr/>
        </p:nvSpPr>
        <p:spPr>
          <a:xfrm>
            <a:off x="466535" y="3762091"/>
            <a:ext cx="3665805" cy="2732928"/>
          </a:xfrm>
          <a:prstGeom prst="roundRect">
            <a:avLst>
              <a:gd name="adj" fmla="val 10067"/>
            </a:avLst>
          </a:prstGeom>
          <a:solidFill>
            <a:srgbClr val="5AB35E"/>
          </a:solidFill>
          <a:ln w="6350">
            <a:solidFill>
              <a:schemeClr val="bg1"/>
            </a:solidFill>
            <a:prstDash val="solid"/>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BE"/>
          </a:p>
        </p:txBody>
      </p:sp>
      <p:sp>
        <p:nvSpPr>
          <p:cNvPr id="95238" name="Title 2">
            <a:extLst>
              <a:ext uri="{FF2B5EF4-FFF2-40B4-BE49-F238E27FC236}">
                <a16:creationId xmlns:a16="http://schemas.microsoft.com/office/drawing/2014/main" id="{987EC85D-1C5C-B43D-A51D-0D9897C729B4}"/>
              </a:ext>
            </a:extLst>
          </p:cNvPr>
          <p:cNvSpPr>
            <a:spLocks noGrp="1" noChangeArrowheads="1"/>
          </p:cNvSpPr>
          <p:nvPr>
            <p:ph type="title"/>
          </p:nvPr>
        </p:nvSpPr>
        <p:spPr/>
        <p:txBody>
          <a:bodyPr/>
          <a:lstStyle/>
          <a:p>
            <a:r>
              <a:rPr lang="en-US" altLang="LID4096">
                <a:cs typeface="Calibri" panose="020F0502020204030204" pitchFamily="34" charset="0"/>
              </a:rPr>
              <a:t>WORLD KIDNEY DAY (WKD)</a:t>
            </a:r>
            <a:endParaRPr lang="LID4096" altLang="LID4096"/>
          </a:p>
        </p:txBody>
      </p:sp>
      <p:sp>
        <p:nvSpPr>
          <p:cNvPr id="95243" name="Rectangle 47">
            <a:extLst>
              <a:ext uri="{FF2B5EF4-FFF2-40B4-BE49-F238E27FC236}">
                <a16:creationId xmlns:a16="http://schemas.microsoft.com/office/drawing/2014/main" id="{4AB588C2-BA6B-5D72-93D2-5DCD8010E79F}"/>
              </a:ext>
            </a:extLst>
          </p:cNvPr>
          <p:cNvSpPr>
            <a:spLocks noChangeArrowheads="1"/>
          </p:cNvSpPr>
          <p:nvPr/>
        </p:nvSpPr>
        <p:spPr bwMode="auto">
          <a:xfrm>
            <a:off x="4497194" y="1719673"/>
            <a:ext cx="70398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133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eaLnBrk="1" hangingPunct="1">
              <a:buClr>
                <a:srgbClr val="3DA8AA"/>
              </a:buClr>
            </a:pPr>
            <a:r>
              <a:rPr lang="en-US" b="1" u="none" strike="noStrike">
                <a:effectLst/>
                <a:latin typeface="+mj-lt"/>
              </a:rPr>
              <a:t>WKD</a:t>
            </a:r>
            <a:r>
              <a:rPr lang="en-US" u="none" strike="noStrike">
                <a:effectLst/>
                <a:latin typeface="+mj-lt"/>
              </a:rPr>
              <a:t> is a joint initiative between the </a:t>
            </a:r>
            <a:r>
              <a:rPr lang="en-US" b="1">
                <a:latin typeface="+mj-lt"/>
              </a:rPr>
              <a:t>ISN</a:t>
            </a:r>
            <a:r>
              <a:rPr lang="en-US" u="none" strike="noStrike">
                <a:effectLst/>
                <a:latin typeface="+mj-lt"/>
              </a:rPr>
              <a:t> and the </a:t>
            </a:r>
            <a:r>
              <a:rPr lang="en-US" b="1">
                <a:latin typeface="+mj-lt"/>
              </a:rPr>
              <a:t>International Federation of Kidney Foundations – World Kidney Alliance (IFKF- WKA)</a:t>
            </a:r>
          </a:p>
        </p:txBody>
      </p:sp>
      <p:sp>
        <p:nvSpPr>
          <p:cNvPr id="76" name="Rectangle 75">
            <a:extLst>
              <a:ext uri="{FF2B5EF4-FFF2-40B4-BE49-F238E27FC236}">
                <a16:creationId xmlns:a16="http://schemas.microsoft.com/office/drawing/2014/main" id="{4C3C9E55-87C3-ADE0-DD92-738B05F38171}"/>
              </a:ext>
            </a:extLst>
          </p:cNvPr>
          <p:cNvSpPr/>
          <p:nvPr/>
        </p:nvSpPr>
        <p:spPr>
          <a:xfrm>
            <a:off x="8347450" y="3517322"/>
            <a:ext cx="3381376" cy="2662267"/>
          </a:xfrm>
          <a:prstGeom prst="rect">
            <a:avLst/>
          </a:prstGeom>
        </p:spPr>
        <p:txBody>
          <a:bodyPr wrap="square" lIns="91440" tIns="45720" rIns="91440" bIns="45720" anchor="t">
            <a:spAutoFit/>
          </a:bodyPr>
          <a:lstStyle/>
          <a:p>
            <a:pPr eaLnBrk="1" fontAlgn="auto" hangingPunct="1">
              <a:spcBef>
                <a:spcPts val="0"/>
              </a:spcBef>
              <a:spcAft>
                <a:spcPts val="0"/>
              </a:spcAft>
              <a:buClr>
                <a:srgbClr val="FE7055"/>
              </a:buClr>
              <a:defRPr/>
            </a:pPr>
            <a:r>
              <a:rPr lang="en-US" b="1">
                <a:solidFill>
                  <a:schemeClr val="bg1"/>
                </a:solidFill>
                <a:latin typeface="+mj-lt"/>
              </a:rPr>
              <a:t>WKD </a:t>
            </a:r>
            <a:r>
              <a:rPr lang="en-US">
                <a:solidFill>
                  <a:schemeClr val="bg1"/>
                </a:solidFill>
                <a:latin typeface="+mj-lt"/>
              </a:rPr>
              <a:t>is a global campaign that aims to</a:t>
            </a:r>
          </a:p>
          <a:p>
            <a:pPr marL="361950" indent="-228600">
              <a:spcAft>
                <a:spcPts val="600"/>
              </a:spcAft>
              <a:buClr>
                <a:srgbClr val="FFCD1D"/>
              </a:buClr>
              <a:buFont typeface="Arial" panose="020B0604020202020204" pitchFamily="34" charset="0"/>
              <a:buChar char="•"/>
              <a:defRPr/>
            </a:pPr>
            <a:r>
              <a:rPr lang="en-US" b="1">
                <a:solidFill>
                  <a:schemeClr val="bg1"/>
                </a:solidFill>
                <a:latin typeface="Calibri"/>
                <a:ea typeface="Calibri"/>
                <a:cs typeface="Calibri"/>
              </a:rPr>
              <a:t>Raise awareness </a:t>
            </a:r>
            <a:r>
              <a:rPr lang="en-US">
                <a:solidFill>
                  <a:schemeClr val="bg1"/>
                </a:solidFill>
                <a:latin typeface="+mn-lt"/>
              </a:rPr>
              <a:t>of the importance of kidneys to </a:t>
            </a:r>
            <a:r>
              <a:rPr lang="en-US" b="1">
                <a:solidFill>
                  <a:schemeClr val="bg1"/>
                </a:solidFill>
                <a:latin typeface="Calibri"/>
                <a:ea typeface="Calibri"/>
                <a:cs typeface="Calibri"/>
              </a:rPr>
              <a:t>overall health</a:t>
            </a:r>
            <a:r>
              <a:rPr lang="en-US" b="1">
                <a:solidFill>
                  <a:schemeClr val="bg1"/>
                </a:solidFill>
                <a:latin typeface="+mn-lt"/>
              </a:rPr>
              <a:t>, </a:t>
            </a:r>
            <a:r>
              <a:rPr lang="en-US">
                <a:solidFill>
                  <a:schemeClr val="bg1"/>
                </a:solidFill>
                <a:latin typeface="+mn-lt"/>
              </a:rPr>
              <a:t>and</a:t>
            </a:r>
            <a:r>
              <a:rPr lang="en-US">
                <a:solidFill>
                  <a:schemeClr val="bg1"/>
                </a:solidFill>
              </a:rPr>
              <a:t> </a:t>
            </a:r>
            <a:endParaRPr lang="en-US">
              <a:solidFill>
                <a:schemeClr val="bg1"/>
              </a:solidFill>
              <a:latin typeface="+mn-lt"/>
              <a:ea typeface="Calibri"/>
              <a:cs typeface="Calibri"/>
            </a:endParaRPr>
          </a:p>
          <a:p>
            <a:pPr marL="361950" indent="-228600" eaLnBrk="1" fontAlgn="auto" hangingPunct="1">
              <a:spcBef>
                <a:spcPts val="0"/>
              </a:spcBef>
              <a:spcAft>
                <a:spcPts val="600"/>
              </a:spcAft>
              <a:buClr>
                <a:srgbClr val="FFCD1D"/>
              </a:buClr>
              <a:buFont typeface="Arial" panose="020B0604020202020204" pitchFamily="34" charset="0"/>
              <a:buChar char="•"/>
              <a:defRPr/>
            </a:pPr>
            <a:r>
              <a:rPr lang="en-US" b="1">
                <a:solidFill>
                  <a:schemeClr val="bg1"/>
                </a:solidFill>
                <a:latin typeface="Calibri"/>
                <a:ea typeface="Calibri"/>
                <a:cs typeface="Calibri"/>
              </a:rPr>
              <a:t>Reduce</a:t>
            </a:r>
            <a:r>
              <a:rPr lang="en-US" b="1">
                <a:solidFill>
                  <a:schemeClr val="bg1"/>
                </a:solidFill>
                <a:latin typeface="+mn-lt"/>
              </a:rPr>
              <a:t> </a:t>
            </a:r>
            <a:r>
              <a:rPr lang="en-US">
                <a:solidFill>
                  <a:schemeClr val="bg1"/>
                </a:solidFill>
                <a:latin typeface="+mn-lt"/>
              </a:rPr>
              <a:t>the frequency and impact of </a:t>
            </a:r>
            <a:r>
              <a:rPr lang="en-US" b="1">
                <a:solidFill>
                  <a:schemeClr val="bg1"/>
                </a:solidFill>
                <a:latin typeface="Calibri"/>
                <a:ea typeface="Calibri"/>
                <a:cs typeface="Calibri"/>
              </a:rPr>
              <a:t>kidney disease</a:t>
            </a:r>
            <a:r>
              <a:rPr lang="en-US" b="1">
                <a:solidFill>
                  <a:schemeClr val="bg1"/>
                </a:solidFill>
                <a:latin typeface="+mn-lt"/>
              </a:rPr>
              <a:t> </a:t>
            </a:r>
            <a:r>
              <a:rPr lang="en-US">
                <a:solidFill>
                  <a:schemeClr val="bg1"/>
                </a:solidFill>
                <a:latin typeface="+mn-lt"/>
              </a:rPr>
              <a:t>and its associated health problems </a:t>
            </a:r>
            <a:r>
              <a:rPr lang="en-US" b="1">
                <a:solidFill>
                  <a:schemeClr val="bg1"/>
                </a:solidFill>
                <a:latin typeface="Calibri"/>
                <a:ea typeface="Calibri"/>
                <a:cs typeface="Calibri"/>
              </a:rPr>
              <a:t>worldwide</a:t>
            </a:r>
          </a:p>
        </p:txBody>
      </p:sp>
      <p:sp>
        <p:nvSpPr>
          <p:cNvPr id="95251" name="Rectangle 91">
            <a:extLst>
              <a:ext uri="{FF2B5EF4-FFF2-40B4-BE49-F238E27FC236}">
                <a16:creationId xmlns:a16="http://schemas.microsoft.com/office/drawing/2014/main" id="{01CACB96-DC8B-212A-8B68-B8AEDF9FB620}"/>
              </a:ext>
            </a:extLst>
          </p:cNvPr>
          <p:cNvSpPr>
            <a:spLocks noChangeArrowheads="1"/>
          </p:cNvSpPr>
          <p:nvPr/>
        </p:nvSpPr>
        <p:spPr bwMode="auto">
          <a:xfrm>
            <a:off x="511781" y="4366753"/>
            <a:ext cx="355084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185738" indent="-134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66700" indent="-215900" eaLnBrk="1" hangingPunct="1">
              <a:spcAft>
                <a:spcPts val="600"/>
              </a:spcAft>
              <a:buClr>
                <a:srgbClr val="E83C66"/>
              </a:buClr>
              <a:buFont typeface="Arial" panose="020B0604020202020204" pitchFamily="34" charset="0"/>
              <a:buChar char="•"/>
            </a:pPr>
            <a:r>
              <a:rPr lang="en-US">
                <a:solidFill>
                  <a:schemeClr val="bg1"/>
                </a:solidFill>
                <a:latin typeface="Calibri"/>
                <a:ea typeface="Calibri"/>
                <a:cs typeface="Calibri"/>
              </a:rPr>
              <a:t>Held </a:t>
            </a:r>
            <a:r>
              <a:rPr lang="en-US" b="1">
                <a:solidFill>
                  <a:schemeClr val="bg1"/>
                </a:solidFill>
                <a:latin typeface="Calibri"/>
                <a:ea typeface="Calibri"/>
                <a:cs typeface="Calibri"/>
              </a:rPr>
              <a:t>every year </a:t>
            </a:r>
            <a:r>
              <a:rPr lang="en-US">
                <a:solidFill>
                  <a:schemeClr val="bg1"/>
                </a:solidFill>
                <a:latin typeface="Calibri"/>
                <a:ea typeface="Calibri"/>
                <a:cs typeface="Calibri"/>
              </a:rPr>
              <a:t>on the </a:t>
            </a:r>
            <a:r>
              <a:rPr lang="en-US" b="1">
                <a:solidFill>
                  <a:schemeClr val="bg1"/>
                </a:solidFill>
                <a:latin typeface="Calibri"/>
                <a:ea typeface="Calibri"/>
                <a:cs typeface="Calibri"/>
              </a:rPr>
              <a:t>second Thursday in March</a:t>
            </a:r>
          </a:p>
          <a:p>
            <a:pPr marL="266700" indent="-215900" eaLnBrk="1" hangingPunct="1">
              <a:spcAft>
                <a:spcPts val="600"/>
              </a:spcAft>
              <a:buClr>
                <a:srgbClr val="E83C66"/>
              </a:buClr>
              <a:buFont typeface="Arial" panose="020B0604020202020204" pitchFamily="34" charset="0"/>
              <a:buChar char="•"/>
            </a:pPr>
            <a:r>
              <a:rPr lang="en-US">
                <a:solidFill>
                  <a:schemeClr val="bg1"/>
                </a:solidFill>
                <a:latin typeface="Calibri"/>
                <a:ea typeface="Calibri"/>
                <a:cs typeface="Calibri"/>
              </a:rPr>
              <a:t>Each year </a:t>
            </a:r>
            <a:r>
              <a:rPr lang="en-US" b="1">
                <a:solidFill>
                  <a:schemeClr val="bg1"/>
                </a:solidFill>
                <a:latin typeface="Calibri"/>
                <a:ea typeface="Calibri"/>
                <a:cs typeface="Calibri"/>
              </a:rPr>
              <a:t>WKD</a:t>
            </a:r>
            <a:r>
              <a:rPr lang="en-US">
                <a:solidFill>
                  <a:schemeClr val="bg1"/>
                </a:solidFill>
                <a:latin typeface="Calibri"/>
                <a:ea typeface="Calibri"/>
                <a:cs typeface="Calibri"/>
              </a:rPr>
              <a:t> has a specific </a:t>
            </a:r>
            <a:r>
              <a:rPr lang="en-US" b="1">
                <a:solidFill>
                  <a:schemeClr val="bg1"/>
                </a:solidFill>
                <a:latin typeface="Calibri"/>
                <a:ea typeface="Calibri"/>
                <a:cs typeface="Calibri"/>
              </a:rPr>
              <a:t>focus</a:t>
            </a:r>
          </a:p>
          <a:p>
            <a:pPr marL="266700" indent="-215900" eaLnBrk="1" hangingPunct="1">
              <a:spcAft>
                <a:spcPts val="600"/>
              </a:spcAft>
              <a:buClr>
                <a:srgbClr val="E83C66"/>
              </a:buClr>
              <a:buFont typeface="Arial" panose="020B0604020202020204" pitchFamily="34" charset="0"/>
              <a:buChar char="•"/>
            </a:pPr>
            <a:r>
              <a:rPr lang="en-US">
                <a:solidFill>
                  <a:schemeClr val="bg1"/>
                </a:solidFill>
                <a:latin typeface="Calibri"/>
                <a:ea typeface="Calibri"/>
                <a:cs typeface="Calibri"/>
              </a:rPr>
              <a:t>The</a:t>
            </a:r>
            <a:r>
              <a:rPr lang="en-US" b="1">
                <a:solidFill>
                  <a:schemeClr val="bg1"/>
                </a:solidFill>
                <a:latin typeface="Calibri"/>
                <a:ea typeface="Calibri"/>
                <a:cs typeface="Calibri"/>
              </a:rPr>
              <a:t> theme </a:t>
            </a:r>
            <a:r>
              <a:rPr lang="en-US">
                <a:solidFill>
                  <a:schemeClr val="bg1"/>
                </a:solidFill>
                <a:latin typeface="Calibri"/>
                <a:ea typeface="Calibri"/>
                <a:cs typeface="Calibri"/>
              </a:rPr>
              <a:t>links to an overall vision of </a:t>
            </a:r>
            <a:r>
              <a:rPr lang="en-US" b="1">
                <a:solidFill>
                  <a:schemeClr val="bg1"/>
                </a:solidFill>
                <a:latin typeface="Calibri"/>
                <a:ea typeface="Calibri"/>
                <a:cs typeface="Calibri"/>
              </a:rPr>
              <a:t>“Kidney Health for All”</a:t>
            </a:r>
          </a:p>
        </p:txBody>
      </p:sp>
      <p:sp>
        <p:nvSpPr>
          <p:cNvPr id="95255" name="Rectangle 100">
            <a:extLst>
              <a:ext uri="{FF2B5EF4-FFF2-40B4-BE49-F238E27FC236}">
                <a16:creationId xmlns:a16="http://schemas.microsoft.com/office/drawing/2014/main" id="{948AD827-299E-A2E0-3D8A-F9D834A916C9}"/>
              </a:ext>
            </a:extLst>
          </p:cNvPr>
          <p:cNvSpPr>
            <a:spLocks noChangeArrowheads="1"/>
          </p:cNvSpPr>
          <p:nvPr/>
        </p:nvSpPr>
        <p:spPr bwMode="auto">
          <a:xfrm>
            <a:off x="4418539" y="3517322"/>
            <a:ext cx="353675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185738" indent="-134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66700" indent="-215900" eaLnBrk="1" hangingPunct="1">
              <a:spcAft>
                <a:spcPts val="600"/>
              </a:spcAft>
              <a:buClr>
                <a:srgbClr val="E83C66"/>
              </a:buClr>
              <a:buFont typeface="Arial" panose="020B0604020202020204" pitchFamily="34" charset="0"/>
              <a:buChar char="•"/>
            </a:pPr>
            <a:r>
              <a:rPr lang="en-US">
                <a:latin typeface="Calibri"/>
                <a:ea typeface="Calibri"/>
                <a:cs typeface="Calibri"/>
              </a:rPr>
              <a:t>Create a </a:t>
            </a:r>
            <a:r>
              <a:rPr lang="en-US" b="1">
                <a:latin typeface="Calibri"/>
                <a:ea typeface="Calibri"/>
                <a:cs typeface="Calibri"/>
              </a:rPr>
              <a:t>WKD event</a:t>
            </a:r>
          </a:p>
          <a:p>
            <a:pPr marL="266700" indent="-215900" eaLnBrk="1" hangingPunct="1">
              <a:spcAft>
                <a:spcPts val="600"/>
              </a:spcAft>
              <a:buClr>
                <a:srgbClr val="E83C66"/>
              </a:buClr>
              <a:buFont typeface="Arial" panose="020B0604020202020204" pitchFamily="34" charset="0"/>
              <a:buChar char="•"/>
            </a:pPr>
            <a:r>
              <a:rPr lang="en-US">
                <a:latin typeface="Calibri"/>
                <a:ea typeface="Calibri"/>
                <a:cs typeface="Calibri"/>
              </a:rPr>
              <a:t>Follow and interact with </a:t>
            </a:r>
            <a:r>
              <a:rPr lang="en-US" b="1">
                <a:latin typeface="Calibri"/>
                <a:ea typeface="Calibri"/>
                <a:cs typeface="Calibri"/>
              </a:rPr>
              <a:t>WKD</a:t>
            </a:r>
            <a:r>
              <a:rPr lang="en-US">
                <a:latin typeface="Calibri"/>
                <a:ea typeface="Calibri"/>
                <a:cs typeface="Calibri"/>
              </a:rPr>
              <a:t> on </a:t>
            </a:r>
            <a:r>
              <a:rPr lang="en-US" b="1">
                <a:latin typeface="Calibri"/>
                <a:ea typeface="Calibri"/>
                <a:cs typeface="Calibri"/>
              </a:rPr>
              <a:t>Social Media</a:t>
            </a:r>
          </a:p>
          <a:p>
            <a:pPr marL="266700" indent="-215900" eaLnBrk="1" hangingPunct="1">
              <a:spcAft>
                <a:spcPts val="600"/>
              </a:spcAft>
              <a:buClr>
                <a:srgbClr val="E83C66"/>
              </a:buClr>
              <a:buFont typeface="Arial" panose="020B0604020202020204" pitchFamily="34" charset="0"/>
              <a:buChar char="•"/>
            </a:pPr>
            <a:r>
              <a:rPr lang="en-US">
                <a:latin typeface="Calibri"/>
                <a:ea typeface="Calibri"/>
                <a:cs typeface="Calibri"/>
              </a:rPr>
              <a:t>Subscribe to the </a:t>
            </a:r>
            <a:r>
              <a:rPr lang="en-US" b="1">
                <a:latin typeface="Calibri"/>
                <a:ea typeface="Calibri"/>
                <a:cs typeface="Calibri"/>
              </a:rPr>
              <a:t>WKD Newsletter</a:t>
            </a:r>
          </a:p>
          <a:p>
            <a:pPr marL="266700" indent="-215900" eaLnBrk="1" hangingPunct="1">
              <a:spcAft>
                <a:spcPts val="600"/>
              </a:spcAft>
              <a:buClr>
                <a:srgbClr val="E83C66"/>
              </a:buClr>
              <a:buFont typeface="Arial" panose="020B0604020202020204" pitchFamily="34" charset="0"/>
              <a:buChar char="•"/>
            </a:pPr>
            <a:r>
              <a:rPr lang="en-US" b="1">
                <a:latin typeface="Calibri"/>
                <a:ea typeface="Calibri"/>
                <a:cs typeface="Calibri"/>
              </a:rPr>
              <a:t>Share the message </a:t>
            </a:r>
            <a:r>
              <a:rPr lang="en-US">
                <a:latin typeface="Calibri"/>
                <a:ea typeface="Calibri"/>
                <a:cs typeface="Calibri"/>
              </a:rPr>
              <a:t>to raise awareness</a:t>
            </a:r>
          </a:p>
        </p:txBody>
      </p:sp>
      <p:sp>
        <p:nvSpPr>
          <p:cNvPr id="12" name="Rectangle 11">
            <a:extLst>
              <a:ext uri="{FF2B5EF4-FFF2-40B4-BE49-F238E27FC236}">
                <a16:creationId xmlns:a16="http://schemas.microsoft.com/office/drawing/2014/main" id="{38E7FCE8-2710-579D-7B1C-61C0730503AA}"/>
              </a:ext>
            </a:extLst>
          </p:cNvPr>
          <p:cNvSpPr/>
          <p:nvPr/>
        </p:nvSpPr>
        <p:spPr>
          <a:xfrm>
            <a:off x="7649590" y="1159478"/>
            <a:ext cx="3696306" cy="514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9" name="Picture 38">
            <a:extLst>
              <a:ext uri="{FF2B5EF4-FFF2-40B4-BE49-F238E27FC236}">
                <a16:creationId xmlns:a16="http://schemas.microsoft.com/office/drawing/2014/main" id="{0BF9E6B8-1349-520C-D9AB-25D8DDCA97B7}"/>
              </a:ext>
            </a:extLst>
          </p:cNvPr>
          <p:cNvPicPr>
            <a:picLocks noChangeAspect="1"/>
          </p:cNvPicPr>
          <p:nvPr/>
        </p:nvPicPr>
        <p:blipFill>
          <a:blip r:embed="rId3"/>
          <a:stretch>
            <a:fillRect/>
          </a:stretch>
        </p:blipFill>
        <p:spPr>
          <a:xfrm>
            <a:off x="7881677" y="1194574"/>
            <a:ext cx="3044190" cy="455003"/>
          </a:xfrm>
          <a:prstGeom prst="rect">
            <a:avLst/>
          </a:prstGeom>
        </p:spPr>
      </p:pic>
      <p:sp>
        <p:nvSpPr>
          <p:cNvPr id="53" name="Rectangle 22">
            <a:extLst>
              <a:ext uri="{FF2B5EF4-FFF2-40B4-BE49-F238E27FC236}">
                <a16:creationId xmlns:a16="http://schemas.microsoft.com/office/drawing/2014/main" id="{84847D92-1544-BE19-68F3-153A54632DFF}"/>
              </a:ext>
            </a:extLst>
          </p:cNvPr>
          <p:cNvSpPr>
            <a:spLocks noChangeArrowheads="1"/>
          </p:cNvSpPr>
          <p:nvPr/>
        </p:nvSpPr>
        <p:spPr bwMode="auto">
          <a:xfrm>
            <a:off x="523717" y="3079844"/>
            <a:ext cx="3455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400" b="1">
                <a:solidFill>
                  <a:srgbClr val="E83C66"/>
                </a:solidFill>
                <a:hlinkClick r:id="rId4">
                  <a:extLst>
                    <a:ext uri="{A12FA001-AC4F-418D-AE19-62706E023703}">
                      <ahyp:hlinkClr xmlns:ahyp="http://schemas.microsoft.com/office/drawing/2018/hyperlinkcolor" val="tx"/>
                    </a:ext>
                  </a:extLst>
                </a:hlinkClick>
              </a:rPr>
              <a:t>www.worldkidneyday.org</a:t>
            </a:r>
            <a:endParaRPr lang="en-US" altLang="LID4096" sz="2400" b="1">
              <a:solidFill>
                <a:srgbClr val="E83C66"/>
              </a:solidFill>
            </a:endParaRPr>
          </a:p>
        </p:txBody>
      </p:sp>
      <p:sp>
        <p:nvSpPr>
          <p:cNvPr id="5" name="Footer Placeholder 4">
            <a:extLst>
              <a:ext uri="{FF2B5EF4-FFF2-40B4-BE49-F238E27FC236}">
                <a16:creationId xmlns:a16="http://schemas.microsoft.com/office/drawing/2014/main" id="{D34EA530-EFED-139A-0D7E-258D5EBEC19B}"/>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A96448E5-A30F-7CAD-2301-A9789B4A5CA3}"/>
              </a:ext>
            </a:extLst>
          </p:cNvPr>
          <p:cNvSpPr>
            <a:spLocks noGrp="1"/>
          </p:cNvSpPr>
          <p:nvPr>
            <p:ph type="sldNum" sz="quarter" idx="4"/>
          </p:nvPr>
        </p:nvSpPr>
        <p:spPr>
          <a:xfrm>
            <a:off x="8155674" y="6491481"/>
            <a:ext cx="3381375" cy="365125"/>
          </a:xfrm>
        </p:spPr>
        <p:txBody>
          <a:bodyPr/>
          <a:lstStyle/>
          <a:p>
            <a:fld id="{4A9CEFBC-9863-BD47-BA2B-008170C231CB}" type="slidenum">
              <a:rPr lang="en-US" dirty="0" smtClean="0"/>
              <a:pPr/>
              <a:t>44</a:t>
            </a:fld>
            <a:endParaRPr lang="en-US"/>
          </a:p>
        </p:txBody>
      </p:sp>
      <p:sp>
        <p:nvSpPr>
          <p:cNvPr id="60" name="TextBox 59">
            <a:extLst>
              <a:ext uri="{FF2B5EF4-FFF2-40B4-BE49-F238E27FC236}">
                <a16:creationId xmlns:a16="http://schemas.microsoft.com/office/drawing/2014/main" id="{E6A4CD70-F2E2-443F-4039-E7E435FF9A06}"/>
              </a:ext>
            </a:extLst>
          </p:cNvPr>
          <p:cNvSpPr txBox="1"/>
          <p:nvPr/>
        </p:nvSpPr>
        <p:spPr>
          <a:xfrm>
            <a:off x="7168880" y="6609091"/>
            <a:ext cx="787395" cy="253916"/>
          </a:xfrm>
          <a:prstGeom prst="rect">
            <a:avLst/>
          </a:prstGeom>
          <a:noFill/>
        </p:spPr>
        <p:txBody>
          <a:bodyPr wrap="none" rtlCol="0">
            <a:spAutoFit/>
          </a:bodyPr>
          <a:lstStyle/>
          <a:p>
            <a:r>
              <a:rPr lang="fr-BE" sz="1050">
                <a:solidFill>
                  <a:srgbClr val="EF7962"/>
                </a:solidFill>
              </a:rPr>
              <a:t>- Initiatives</a:t>
            </a:r>
            <a:endParaRPr lang="LID4096" sz="1050">
              <a:solidFill>
                <a:srgbClr val="EF7962"/>
              </a:solidFill>
            </a:endParaRPr>
          </a:p>
        </p:txBody>
      </p:sp>
      <p:pic>
        <p:nvPicPr>
          <p:cNvPr id="2" name="Picture 1" descr="A colorful ribbons on a black background&#10;&#10;Description automatically generated">
            <a:extLst>
              <a:ext uri="{FF2B5EF4-FFF2-40B4-BE49-F238E27FC236}">
                <a16:creationId xmlns:a16="http://schemas.microsoft.com/office/drawing/2014/main" id="{0A37D129-E6FC-B9B7-37AE-40B770342A83}"/>
              </a:ext>
            </a:extLst>
          </p:cNvPr>
          <p:cNvPicPr>
            <a:picLocks noChangeAspect="1"/>
          </p:cNvPicPr>
          <p:nvPr/>
        </p:nvPicPr>
        <p:blipFill>
          <a:blip r:embed="rId5"/>
          <a:stretch>
            <a:fillRect/>
          </a:stretch>
        </p:blipFill>
        <p:spPr>
          <a:xfrm>
            <a:off x="803820" y="683162"/>
            <a:ext cx="2895783" cy="2895783"/>
          </a:xfrm>
          <a:prstGeom prst="rect">
            <a:avLst/>
          </a:prstGeom>
        </p:spPr>
      </p:pic>
      <p:sp>
        <p:nvSpPr>
          <p:cNvPr id="3" name="Rectangle 2">
            <a:extLst>
              <a:ext uri="{FF2B5EF4-FFF2-40B4-BE49-F238E27FC236}">
                <a16:creationId xmlns:a16="http://schemas.microsoft.com/office/drawing/2014/main" id="{F1D0A537-61F1-A029-FDA1-13C1AF2DA18F}"/>
              </a:ext>
            </a:extLst>
          </p:cNvPr>
          <p:cNvSpPr/>
          <p:nvPr/>
        </p:nvSpPr>
        <p:spPr>
          <a:xfrm rot="21430652">
            <a:off x="5043685" y="1224796"/>
            <a:ext cx="1235703" cy="333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291CC68C-1D4B-5DE9-3A52-454CB4A1E00D}"/>
              </a:ext>
            </a:extLst>
          </p:cNvPr>
          <p:cNvSpPr txBox="1"/>
          <p:nvPr/>
        </p:nvSpPr>
        <p:spPr>
          <a:xfrm>
            <a:off x="4431038" y="1194684"/>
            <a:ext cx="1985119" cy="400110"/>
          </a:xfrm>
          <a:prstGeom prst="rect">
            <a:avLst/>
          </a:prstGeom>
          <a:noFill/>
        </p:spPr>
        <p:txBody>
          <a:bodyPr wrap="square">
            <a:spAutoFit/>
          </a:bodyPr>
          <a:lstStyle/>
          <a:p>
            <a:pPr eaLnBrk="1" fontAlgn="auto" hangingPunct="1">
              <a:spcBef>
                <a:spcPts val="0"/>
              </a:spcBef>
              <a:spcAft>
                <a:spcPts val="0"/>
              </a:spcAft>
              <a:buClr>
                <a:srgbClr val="3DA8AA"/>
              </a:buClr>
              <a:defRPr/>
            </a:pPr>
            <a:r>
              <a:rPr lang="en-US" sz="2000" b="1">
                <a:solidFill>
                  <a:schemeClr val="bg1"/>
                </a:solidFill>
              </a:rPr>
              <a:t> THE  </a:t>
            </a:r>
            <a:r>
              <a:rPr lang="en-US" sz="2000" b="1">
                <a:solidFill>
                  <a:srgbClr val="6AC8EB"/>
                </a:solidFill>
              </a:rPr>
              <a:t>INITIATIVE </a:t>
            </a:r>
          </a:p>
        </p:txBody>
      </p:sp>
      <p:sp>
        <p:nvSpPr>
          <p:cNvPr id="4" name="Rectangle 3">
            <a:extLst>
              <a:ext uri="{FF2B5EF4-FFF2-40B4-BE49-F238E27FC236}">
                <a16:creationId xmlns:a16="http://schemas.microsoft.com/office/drawing/2014/main" id="{097F9681-1A6C-93A4-0F8F-3B47E9050E1F}"/>
              </a:ext>
            </a:extLst>
          </p:cNvPr>
          <p:cNvSpPr/>
          <p:nvPr/>
        </p:nvSpPr>
        <p:spPr>
          <a:xfrm rot="21430652">
            <a:off x="700487" y="3975221"/>
            <a:ext cx="1506855" cy="333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1" name="Rectangle 90">
            <a:extLst>
              <a:ext uri="{FF2B5EF4-FFF2-40B4-BE49-F238E27FC236}">
                <a16:creationId xmlns:a16="http://schemas.microsoft.com/office/drawing/2014/main" id="{5E614969-B009-1CAF-2C87-85D00C4699B0}"/>
              </a:ext>
            </a:extLst>
          </p:cNvPr>
          <p:cNvSpPr/>
          <p:nvPr/>
        </p:nvSpPr>
        <p:spPr>
          <a:xfrm>
            <a:off x="600765" y="3940828"/>
            <a:ext cx="1737258" cy="4259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a:buClr>
                <a:srgbClr val="3DA8AA"/>
              </a:buClr>
              <a:defRPr/>
            </a:pPr>
            <a:r>
              <a:rPr lang="en-US" sz="2000" b="1">
                <a:solidFill>
                  <a:srgbClr val="5AB35E"/>
                </a:solidFill>
              </a:rPr>
              <a:t> STRUCTURE</a:t>
            </a:r>
            <a:endParaRPr lang="en-US" sz="2000" b="1">
              <a:solidFill>
                <a:srgbClr val="5AB35E"/>
              </a:solidFill>
              <a:cs typeface="Calibri"/>
            </a:endParaRPr>
          </a:p>
        </p:txBody>
      </p:sp>
      <p:sp>
        <p:nvSpPr>
          <p:cNvPr id="9" name="Rectangle 8">
            <a:extLst>
              <a:ext uri="{FF2B5EF4-FFF2-40B4-BE49-F238E27FC236}">
                <a16:creationId xmlns:a16="http://schemas.microsoft.com/office/drawing/2014/main" id="{AE6A92A7-BAB2-E541-B5C7-A087DDC9A35B}"/>
              </a:ext>
            </a:extLst>
          </p:cNvPr>
          <p:cNvSpPr/>
          <p:nvPr/>
        </p:nvSpPr>
        <p:spPr>
          <a:xfrm rot="21430652">
            <a:off x="8456002" y="2905096"/>
            <a:ext cx="1282056" cy="333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D9C13647-BD2F-B681-AEF8-E5863354073D}"/>
              </a:ext>
            </a:extLst>
          </p:cNvPr>
          <p:cNvSpPr txBox="1"/>
          <p:nvPr/>
        </p:nvSpPr>
        <p:spPr>
          <a:xfrm>
            <a:off x="8448563" y="2865622"/>
            <a:ext cx="2897333" cy="400110"/>
          </a:xfrm>
          <a:prstGeom prst="rect">
            <a:avLst/>
          </a:prstGeom>
          <a:noFill/>
        </p:spPr>
        <p:txBody>
          <a:bodyPr wrap="square">
            <a:spAutoFit/>
          </a:bodyPr>
          <a:lstStyle/>
          <a:p>
            <a:pPr eaLnBrk="1" fontAlgn="auto" hangingPunct="1">
              <a:spcBef>
                <a:spcPts val="0"/>
              </a:spcBef>
              <a:spcAft>
                <a:spcPts val="0"/>
              </a:spcAft>
              <a:buClr>
                <a:srgbClr val="3DA8AA"/>
              </a:buClr>
              <a:defRPr/>
            </a:pPr>
            <a:r>
              <a:rPr lang="en-US" sz="2000" b="1">
                <a:solidFill>
                  <a:srgbClr val="E83C66"/>
                </a:solidFill>
              </a:rPr>
              <a:t> GOALS</a:t>
            </a:r>
          </a:p>
        </p:txBody>
      </p:sp>
      <p:sp>
        <p:nvSpPr>
          <p:cNvPr id="11" name="Rectangle 10">
            <a:extLst>
              <a:ext uri="{FF2B5EF4-FFF2-40B4-BE49-F238E27FC236}">
                <a16:creationId xmlns:a16="http://schemas.microsoft.com/office/drawing/2014/main" id="{E0FF75B3-D357-E60D-0C28-F5F683888286}"/>
              </a:ext>
            </a:extLst>
          </p:cNvPr>
          <p:cNvSpPr/>
          <p:nvPr/>
        </p:nvSpPr>
        <p:spPr>
          <a:xfrm rot="21430652">
            <a:off x="4561777" y="2905323"/>
            <a:ext cx="1291261" cy="333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0" name="Rectangle 99">
            <a:extLst>
              <a:ext uri="{FF2B5EF4-FFF2-40B4-BE49-F238E27FC236}">
                <a16:creationId xmlns:a16="http://schemas.microsoft.com/office/drawing/2014/main" id="{DF3779CF-1757-D011-F8BB-CB7E07EA5CF9}"/>
              </a:ext>
            </a:extLst>
          </p:cNvPr>
          <p:cNvSpPr/>
          <p:nvPr/>
        </p:nvSpPr>
        <p:spPr>
          <a:xfrm>
            <a:off x="4554344" y="2865622"/>
            <a:ext cx="1578489" cy="394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eaLnBrk="1" fontAlgn="auto" hangingPunct="1">
              <a:spcBef>
                <a:spcPts val="0"/>
              </a:spcBef>
              <a:spcAft>
                <a:spcPts val="0"/>
              </a:spcAft>
              <a:buClr>
                <a:srgbClr val="3DA8AA"/>
              </a:buClr>
              <a:defRPr/>
            </a:pPr>
            <a:r>
              <a:rPr lang="en-US" sz="2000" b="1">
                <a:solidFill>
                  <a:srgbClr val="FFCD1D"/>
                </a:solidFill>
              </a:rPr>
              <a:t>SUPPORT</a:t>
            </a:r>
          </a:p>
        </p:txBody>
      </p:sp>
    </p:spTree>
    <p:extLst>
      <p:ext uri="{BB962C8B-B14F-4D97-AF65-F5344CB8AC3E}">
        <p14:creationId xmlns:p14="http://schemas.microsoft.com/office/powerpoint/2010/main" val="1665956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6469C-6D80-39BE-E09B-F8F0C9FC2419}"/>
              </a:ext>
            </a:extLst>
          </p:cNvPr>
          <p:cNvSpPr/>
          <p:nvPr/>
        </p:nvSpPr>
        <p:spPr>
          <a:xfrm>
            <a:off x="0" y="5105411"/>
            <a:ext cx="3276600" cy="1482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7" descr="A poster with people pulling a rope&#10;&#10;Description automatically generated">
            <a:extLst>
              <a:ext uri="{FF2B5EF4-FFF2-40B4-BE49-F238E27FC236}">
                <a16:creationId xmlns:a16="http://schemas.microsoft.com/office/drawing/2014/main" id="{D612101E-DEC9-5169-51A7-E338EBC7F936}"/>
              </a:ext>
            </a:extLst>
          </p:cNvPr>
          <p:cNvPicPr>
            <a:picLocks noChangeAspect="1"/>
          </p:cNvPicPr>
          <p:nvPr/>
        </p:nvPicPr>
        <p:blipFill>
          <a:blip r:embed="rId3"/>
          <a:stretch>
            <a:fillRect/>
          </a:stretch>
        </p:blipFill>
        <p:spPr>
          <a:xfrm>
            <a:off x="137247" y="1464377"/>
            <a:ext cx="4635062" cy="4626303"/>
          </a:xfrm>
          <a:prstGeom prst="rect">
            <a:avLst/>
          </a:prstGeom>
        </p:spPr>
      </p:pic>
      <p:pic>
        <p:nvPicPr>
          <p:cNvPr id="3" name="Picture 2">
            <a:extLst>
              <a:ext uri="{FF2B5EF4-FFF2-40B4-BE49-F238E27FC236}">
                <a16:creationId xmlns:a16="http://schemas.microsoft.com/office/drawing/2014/main" id="{8D1A4960-DE96-5430-760E-EE0CE43BE318}"/>
              </a:ext>
            </a:extLst>
          </p:cNvPr>
          <p:cNvPicPr>
            <a:picLocks noChangeAspect="1"/>
          </p:cNvPicPr>
          <p:nvPr/>
        </p:nvPicPr>
        <p:blipFill>
          <a:blip r:embed="rId4"/>
          <a:srcRect/>
          <a:stretch/>
        </p:blipFill>
        <p:spPr>
          <a:xfrm>
            <a:off x="4881458" y="1880763"/>
            <a:ext cx="7110516" cy="3360588"/>
          </a:xfrm>
          <a:prstGeom prst="rect">
            <a:avLst/>
          </a:prstGeom>
        </p:spPr>
      </p:pic>
      <p:sp>
        <p:nvSpPr>
          <p:cNvPr id="97282" name="Title 3">
            <a:extLst>
              <a:ext uri="{FF2B5EF4-FFF2-40B4-BE49-F238E27FC236}">
                <a16:creationId xmlns:a16="http://schemas.microsoft.com/office/drawing/2014/main" id="{9779BC4E-DB92-3305-4B25-B5942F06B6C3}"/>
              </a:ext>
            </a:extLst>
          </p:cNvPr>
          <p:cNvSpPr>
            <a:spLocks noGrp="1" noChangeArrowheads="1"/>
          </p:cNvSpPr>
          <p:nvPr>
            <p:ph type="title"/>
          </p:nvPr>
        </p:nvSpPr>
        <p:spPr>
          <a:xfrm>
            <a:off x="2546571" y="367209"/>
            <a:ext cx="6207311" cy="650875"/>
          </a:xfrm>
        </p:spPr>
        <p:txBody>
          <a:bodyPr>
            <a:normAutofit/>
          </a:bodyPr>
          <a:lstStyle/>
          <a:p>
            <a:r>
              <a:rPr lang="en-US">
                <a:latin typeface="Arial"/>
                <a:cs typeface="Calibri"/>
              </a:rPr>
              <a:t>2024 campaign</a:t>
            </a:r>
            <a:endParaRPr lang="LID4096">
              <a:latin typeface="Arial"/>
              <a:cs typeface="Calibri"/>
            </a:endParaRPr>
          </a:p>
        </p:txBody>
      </p:sp>
      <p:sp>
        <p:nvSpPr>
          <p:cNvPr id="5" name="Date Placeholder 4">
            <a:extLst>
              <a:ext uri="{FF2B5EF4-FFF2-40B4-BE49-F238E27FC236}">
                <a16:creationId xmlns:a16="http://schemas.microsoft.com/office/drawing/2014/main" id="{6413E739-7C8B-F3E5-A06A-9F89CFCA3976}"/>
              </a:ext>
            </a:extLst>
          </p:cNvPr>
          <p:cNvSpPr>
            <a:spLocks noGrp="1"/>
          </p:cNvSpPr>
          <p:nvPr>
            <p:ph type="dt" sz="half" idx="2"/>
          </p:nvPr>
        </p:nvSpPr>
        <p:spPr/>
        <p:txBody>
          <a:bodyPr/>
          <a:lstStyle/>
          <a:p>
            <a:fld id="{316BC10A-8056-402D-9DE5-2750B05E6878}" type="datetime6">
              <a:rPr lang="en-GB" smtClean="0"/>
              <a:t>October 23</a:t>
            </a:fld>
            <a:endParaRPr lang="en-US"/>
          </a:p>
        </p:txBody>
      </p:sp>
      <p:sp>
        <p:nvSpPr>
          <p:cNvPr id="6" name="Footer Placeholder 5">
            <a:extLst>
              <a:ext uri="{FF2B5EF4-FFF2-40B4-BE49-F238E27FC236}">
                <a16:creationId xmlns:a16="http://schemas.microsoft.com/office/drawing/2014/main" id="{1681EF39-AAE5-C8A9-8723-84A02FE4EA66}"/>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049E504E-033F-A79F-96B8-686B63C4D2D9}"/>
              </a:ext>
            </a:extLst>
          </p:cNvPr>
          <p:cNvSpPr>
            <a:spLocks noGrp="1"/>
          </p:cNvSpPr>
          <p:nvPr>
            <p:ph type="sldNum" sz="quarter" idx="4"/>
          </p:nvPr>
        </p:nvSpPr>
        <p:spPr/>
        <p:txBody>
          <a:bodyPr/>
          <a:lstStyle/>
          <a:p>
            <a:fld id="{4A9CEFBC-9863-BD47-BA2B-008170C231CB}" type="slidenum">
              <a:rPr lang="en-US" dirty="0" smtClean="0"/>
              <a:pPr/>
              <a:t>45</a:t>
            </a:fld>
            <a:endParaRPr lang="en-US"/>
          </a:p>
        </p:txBody>
      </p:sp>
      <p:sp>
        <p:nvSpPr>
          <p:cNvPr id="23" name="TextBox 22">
            <a:extLst>
              <a:ext uri="{FF2B5EF4-FFF2-40B4-BE49-F238E27FC236}">
                <a16:creationId xmlns:a16="http://schemas.microsoft.com/office/drawing/2014/main" id="{B2AF0D8C-0A24-EF87-31CF-6980B66DAACE}"/>
              </a:ext>
            </a:extLst>
          </p:cNvPr>
          <p:cNvSpPr txBox="1"/>
          <p:nvPr/>
        </p:nvSpPr>
        <p:spPr>
          <a:xfrm>
            <a:off x="7168880" y="6609091"/>
            <a:ext cx="787395" cy="253916"/>
          </a:xfrm>
          <a:prstGeom prst="rect">
            <a:avLst/>
          </a:prstGeom>
          <a:noFill/>
        </p:spPr>
        <p:txBody>
          <a:bodyPr wrap="none" rtlCol="0">
            <a:spAutoFit/>
          </a:bodyPr>
          <a:lstStyle/>
          <a:p>
            <a:r>
              <a:rPr lang="fr-BE" sz="1050">
                <a:solidFill>
                  <a:srgbClr val="EF7962"/>
                </a:solidFill>
              </a:rPr>
              <a:t>- Initiatives</a:t>
            </a:r>
            <a:endParaRPr lang="LID4096" sz="1050">
              <a:solidFill>
                <a:srgbClr val="EF7962"/>
              </a:solidFill>
            </a:endParaRPr>
          </a:p>
        </p:txBody>
      </p:sp>
      <p:pic>
        <p:nvPicPr>
          <p:cNvPr id="4" name="Picture 3" descr="A colorful ribbons on a black background&#10;&#10;Description automatically generated">
            <a:extLst>
              <a:ext uri="{FF2B5EF4-FFF2-40B4-BE49-F238E27FC236}">
                <a16:creationId xmlns:a16="http://schemas.microsoft.com/office/drawing/2014/main" id="{4DD26514-84AB-9065-5323-77A560086AF5}"/>
              </a:ext>
            </a:extLst>
          </p:cNvPr>
          <p:cNvPicPr>
            <a:picLocks noChangeAspect="1"/>
          </p:cNvPicPr>
          <p:nvPr/>
        </p:nvPicPr>
        <p:blipFill>
          <a:blip r:embed="rId5"/>
          <a:stretch>
            <a:fillRect/>
          </a:stretch>
        </p:blipFill>
        <p:spPr>
          <a:xfrm>
            <a:off x="953153" y="0"/>
            <a:ext cx="1403132" cy="1403132"/>
          </a:xfrm>
          <a:prstGeom prst="rect">
            <a:avLst/>
          </a:prstGeom>
        </p:spPr>
      </p:pic>
      <p:sp>
        <p:nvSpPr>
          <p:cNvPr id="9" name="Rectangle : coins arrondis 11">
            <a:extLst>
              <a:ext uri="{FF2B5EF4-FFF2-40B4-BE49-F238E27FC236}">
                <a16:creationId xmlns:a16="http://schemas.microsoft.com/office/drawing/2014/main" id="{A4D30179-4399-8B01-800B-F1F4FE38BB53}"/>
              </a:ext>
            </a:extLst>
          </p:cNvPr>
          <p:cNvSpPr/>
          <p:nvPr/>
        </p:nvSpPr>
        <p:spPr>
          <a:xfrm>
            <a:off x="7044115" y="4571565"/>
            <a:ext cx="3947735" cy="491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r>
              <a:rPr lang="en-US" altLang="LID4096" sz="2400" b="1">
                <a:solidFill>
                  <a:schemeClr val="tx1"/>
                </a:solidFill>
                <a:hlinkClick r:id="rId6">
                  <a:extLst>
                    <a:ext uri="{A12FA001-AC4F-418D-AE19-62706E023703}">
                      <ahyp:hlinkClr xmlns:ahyp="http://schemas.microsoft.com/office/drawing/2018/hyperlinkcolor" val="tx"/>
                    </a:ext>
                  </a:extLst>
                </a:hlinkClick>
              </a:rPr>
              <a:t>www.worldkidneyday.org</a:t>
            </a:r>
            <a:endParaRPr lang="en-US" altLang="LID4096" sz="2400" b="1">
              <a:solidFill>
                <a:schemeClr val="tx1"/>
              </a:solidFill>
            </a:endParaRPr>
          </a:p>
        </p:txBody>
      </p:sp>
      <p:sp>
        <p:nvSpPr>
          <p:cNvPr id="10" name="TextBox 9">
            <a:extLst>
              <a:ext uri="{FF2B5EF4-FFF2-40B4-BE49-F238E27FC236}">
                <a16:creationId xmlns:a16="http://schemas.microsoft.com/office/drawing/2014/main" id="{357465AA-41CD-A009-100B-BFE5F6D8C160}"/>
              </a:ext>
            </a:extLst>
          </p:cNvPr>
          <p:cNvSpPr txBox="1"/>
          <p:nvPr/>
        </p:nvSpPr>
        <p:spPr>
          <a:xfrm>
            <a:off x="5630120" y="4635843"/>
            <a:ext cx="1701800" cy="400110"/>
          </a:xfrm>
          <a:prstGeom prst="rect">
            <a:avLst/>
          </a:prstGeom>
          <a:noFill/>
        </p:spPr>
        <p:txBody>
          <a:bodyPr wrap="square" rtlCol="0">
            <a:spAutoFit/>
          </a:bodyPr>
          <a:lstStyle/>
          <a:p>
            <a:r>
              <a:rPr lang="fr-BE" sz="2000" err="1"/>
              <a:t>Learn</a:t>
            </a:r>
            <a:r>
              <a:rPr lang="fr-BE" sz="2000"/>
              <a:t> more</a:t>
            </a:r>
            <a:endParaRPr lang="LID4096" sz="2000"/>
          </a:p>
        </p:txBody>
      </p:sp>
      <p:sp>
        <p:nvSpPr>
          <p:cNvPr id="12" name="Rectangle 11">
            <a:extLst>
              <a:ext uri="{FF2B5EF4-FFF2-40B4-BE49-F238E27FC236}">
                <a16:creationId xmlns:a16="http://schemas.microsoft.com/office/drawing/2014/main" id="{2C9B0E0A-4139-BD8B-8FE7-FCBFD9EBF467}"/>
              </a:ext>
            </a:extLst>
          </p:cNvPr>
          <p:cNvSpPr/>
          <p:nvPr/>
        </p:nvSpPr>
        <p:spPr>
          <a:xfrm rot="21430652">
            <a:off x="6949639" y="2094877"/>
            <a:ext cx="1471562" cy="39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6" name="Rectangle 75">
            <a:extLst>
              <a:ext uri="{FF2B5EF4-FFF2-40B4-BE49-F238E27FC236}">
                <a16:creationId xmlns:a16="http://schemas.microsoft.com/office/drawing/2014/main" id="{A2B8479A-BB0D-6B99-4C8A-DFF54224AF71}"/>
              </a:ext>
            </a:extLst>
          </p:cNvPr>
          <p:cNvSpPr/>
          <p:nvPr/>
        </p:nvSpPr>
        <p:spPr>
          <a:xfrm>
            <a:off x="5146640" y="2097978"/>
            <a:ext cx="6296025" cy="2360646"/>
          </a:xfrm>
          <a:prstGeom prst="rect">
            <a:avLst/>
          </a:prstGeom>
        </p:spPr>
        <p:txBody>
          <a:bodyPr lIns="91440" tIns="45720" rIns="91440" bIns="45720" anchor="t">
            <a:spAutoFit/>
          </a:bodyPr>
          <a:lstStyle/>
          <a:p>
            <a:pPr>
              <a:spcAft>
                <a:spcPts val="600"/>
              </a:spcAft>
              <a:buClr>
                <a:srgbClr val="2A5CAE"/>
              </a:buClr>
              <a:defRPr/>
            </a:pPr>
            <a:r>
              <a:rPr lang="en-US" sz="2000" b="1">
                <a:latin typeface="Arial" panose="020B0604020202020204" pitchFamily="34" charset="0"/>
                <a:ea typeface="+mn-lt"/>
                <a:cs typeface="Arial" panose="020B0604020202020204" pitchFamily="34" charset="0"/>
              </a:rPr>
              <a:t>HOW TO GET  </a:t>
            </a:r>
            <a:r>
              <a:rPr lang="en-US" sz="2000" b="1">
                <a:solidFill>
                  <a:srgbClr val="FFCD1D"/>
                </a:solidFill>
                <a:latin typeface="Arial" panose="020B0604020202020204" pitchFamily="34" charset="0"/>
                <a:ea typeface="+mn-lt"/>
                <a:cs typeface="Arial" panose="020B0604020202020204" pitchFamily="34" charset="0"/>
              </a:rPr>
              <a:t>INVOLVED </a:t>
            </a:r>
            <a:endParaRPr lang="en-US" sz="2000">
              <a:solidFill>
                <a:srgbClr val="FFCD1D"/>
              </a:solidFill>
              <a:latin typeface="Arial" panose="020B0604020202020204" pitchFamily="34" charset="0"/>
              <a:ea typeface="+mn-lt"/>
              <a:cs typeface="Arial" panose="020B0604020202020204" pitchFamily="34" charset="0"/>
            </a:endParaRPr>
          </a:p>
          <a:p>
            <a:pPr marL="285750" indent="-285750">
              <a:lnSpc>
                <a:spcPct val="120000"/>
              </a:lnSpc>
              <a:buFont typeface="Arial"/>
              <a:buChar char="•"/>
              <a:defRPr/>
            </a:pPr>
            <a:r>
              <a:rPr lang="en-US" sz="2000">
                <a:latin typeface="+mj-lt"/>
                <a:ea typeface="Calibri"/>
                <a:cs typeface="Calibri"/>
              </a:rPr>
              <a:t>Create a </a:t>
            </a:r>
            <a:r>
              <a:rPr lang="en-US" sz="2000" b="1">
                <a:latin typeface="+mj-lt"/>
                <a:ea typeface="Calibri"/>
                <a:cs typeface="Arial"/>
              </a:rPr>
              <a:t>WKD event</a:t>
            </a:r>
            <a:r>
              <a:rPr lang="en-US" sz="2000">
                <a:latin typeface="+mj-lt"/>
                <a:ea typeface="Calibri"/>
                <a:cs typeface="Arial"/>
              </a:rPr>
              <a:t> </a:t>
            </a:r>
          </a:p>
          <a:p>
            <a:pPr marL="285750" indent="-285750">
              <a:lnSpc>
                <a:spcPct val="120000"/>
              </a:lnSpc>
              <a:buFont typeface="Arial"/>
              <a:buChar char="•"/>
              <a:defRPr/>
            </a:pPr>
            <a:r>
              <a:rPr lang="en-US" sz="2000">
                <a:latin typeface="+mj-lt"/>
                <a:ea typeface="Calibri"/>
                <a:cs typeface="Calibri"/>
              </a:rPr>
              <a:t>Follow and interact with </a:t>
            </a:r>
            <a:r>
              <a:rPr lang="en-US" sz="2000" b="1">
                <a:latin typeface="+mj-lt"/>
                <a:ea typeface="Calibri"/>
                <a:cs typeface="Arial"/>
              </a:rPr>
              <a:t>WKD</a:t>
            </a:r>
            <a:r>
              <a:rPr lang="en-US" sz="2000">
                <a:latin typeface="+mj-lt"/>
                <a:ea typeface="Calibri"/>
                <a:cs typeface="Calibri"/>
              </a:rPr>
              <a:t> on </a:t>
            </a:r>
            <a:r>
              <a:rPr lang="en-US" sz="2000" b="1">
                <a:latin typeface="+mj-lt"/>
                <a:ea typeface="Calibri"/>
                <a:cs typeface="Arial"/>
              </a:rPr>
              <a:t>Social Media</a:t>
            </a:r>
            <a:r>
              <a:rPr lang="en-US" sz="2000">
                <a:latin typeface="+mj-lt"/>
                <a:ea typeface="Calibri"/>
                <a:cs typeface="Arial"/>
              </a:rPr>
              <a:t> </a:t>
            </a:r>
          </a:p>
          <a:p>
            <a:pPr marL="285750" indent="-285750">
              <a:lnSpc>
                <a:spcPct val="120000"/>
              </a:lnSpc>
              <a:buFont typeface="Arial"/>
              <a:buChar char="•"/>
              <a:defRPr/>
            </a:pPr>
            <a:r>
              <a:rPr lang="en-US" sz="2000">
                <a:latin typeface="+mj-lt"/>
                <a:ea typeface="Calibri"/>
                <a:cs typeface="Calibri"/>
              </a:rPr>
              <a:t>Subscribe to the </a:t>
            </a:r>
            <a:r>
              <a:rPr lang="en-US" sz="2000" b="1">
                <a:latin typeface="+mj-lt"/>
                <a:ea typeface="Calibri"/>
                <a:cs typeface="Arial"/>
              </a:rPr>
              <a:t>WKD</a:t>
            </a:r>
            <a:r>
              <a:rPr lang="en-US" sz="2000" b="1">
                <a:latin typeface="+mj-lt"/>
                <a:ea typeface="Calibri"/>
                <a:cs typeface="Calibri"/>
              </a:rPr>
              <a:t> </a:t>
            </a:r>
            <a:r>
              <a:rPr lang="en-US" sz="2000" b="1">
                <a:latin typeface="+mj-lt"/>
                <a:ea typeface="Calibri"/>
                <a:cs typeface="Arial"/>
              </a:rPr>
              <a:t>Newsletter</a:t>
            </a:r>
            <a:r>
              <a:rPr lang="en-US" sz="2000">
                <a:latin typeface="+mj-lt"/>
                <a:ea typeface="Calibri"/>
                <a:cs typeface="Arial"/>
              </a:rPr>
              <a:t> </a:t>
            </a:r>
          </a:p>
          <a:p>
            <a:pPr marL="285750" indent="-285750">
              <a:lnSpc>
                <a:spcPct val="120000"/>
              </a:lnSpc>
              <a:buFont typeface="Arial"/>
              <a:buChar char="•"/>
              <a:defRPr/>
            </a:pPr>
            <a:r>
              <a:rPr lang="en-US" sz="2000">
                <a:latin typeface="+mj-lt"/>
                <a:ea typeface="Calibri"/>
                <a:cs typeface="Calibri"/>
              </a:rPr>
              <a:t>Become a </a:t>
            </a:r>
            <a:r>
              <a:rPr lang="en-US" sz="2000" b="1">
                <a:latin typeface="+mj-lt"/>
                <a:ea typeface="Calibri"/>
                <a:cs typeface="Arial"/>
              </a:rPr>
              <a:t>WKD champion</a:t>
            </a:r>
            <a:r>
              <a:rPr lang="en-US" sz="2000">
                <a:latin typeface="+mj-lt"/>
                <a:ea typeface="Calibri"/>
                <a:cs typeface="Arial"/>
              </a:rPr>
              <a:t> </a:t>
            </a:r>
          </a:p>
          <a:p>
            <a:pPr marL="285750" indent="-285750">
              <a:lnSpc>
                <a:spcPct val="120000"/>
              </a:lnSpc>
              <a:buFont typeface="Arial"/>
              <a:buChar char="•"/>
              <a:defRPr/>
            </a:pPr>
            <a:r>
              <a:rPr lang="en-US" sz="2000" b="1">
                <a:latin typeface="+mj-lt"/>
                <a:ea typeface="Calibri"/>
                <a:cs typeface="Arial"/>
              </a:rPr>
              <a:t>Share the message </a:t>
            </a:r>
            <a:r>
              <a:rPr lang="en-US" sz="2000">
                <a:latin typeface="+mj-lt"/>
                <a:ea typeface="Calibri"/>
                <a:cs typeface="Calibri"/>
              </a:rPr>
              <a:t>to raise awareness </a:t>
            </a:r>
            <a:endParaRPr lang="en-US">
              <a:latin typeface="+mj-lt"/>
            </a:endParaRPr>
          </a:p>
        </p:txBody>
      </p:sp>
    </p:spTree>
    <p:extLst>
      <p:ext uri="{BB962C8B-B14F-4D97-AF65-F5344CB8AC3E}">
        <p14:creationId xmlns:p14="http://schemas.microsoft.com/office/powerpoint/2010/main" val="2081260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a:extLst>
              <a:ext uri="{FF2B5EF4-FFF2-40B4-BE49-F238E27FC236}">
                <a16:creationId xmlns:a16="http://schemas.microsoft.com/office/drawing/2014/main" id="{668791FD-D699-8D4B-9218-A69DEC2425F5}"/>
              </a:ext>
            </a:extLst>
          </p:cNvPr>
          <p:cNvSpPr>
            <a:spLocks noGrp="1" noChangeArrowheads="1"/>
          </p:cNvSpPr>
          <p:nvPr>
            <p:ph type="title"/>
          </p:nvPr>
        </p:nvSpPr>
        <p:spPr/>
        <p:txBody>
          <a:bodyPr/>
          <a:lstStyle/>
          <a:p>
            <a:r>
              <a:rPr lang="en-US" altLang="LID4096">
                <a:cs typeface="Calibri" panose="020F0502020204030204" pitchFamily="34" charset="0"/>
              </a:rPr>
              <a:t>DECLARATION OF ISTANBUL </a:t>
            </a:r>
            <a:endParaRPr lang="LID4096" altLang="LID4096"/>
          </a:p>
        </p:txBody>
      </p:sp>
      <p:sp>
        <p:nvSpPr>
          <p:cNvPr id="8" name="Rectangle 7">
            <a:extLst>
              <a:ext uri="{FF2B5EF4-FFF2-40B4-BE49-F238E27FC236}">
                <a16:creationId xmlns:a16="http://schemas.microsoft.com/office/drawing/2014/main" id="{37D34C26-BC72-9692-1130-91DF6EC1CB73}"/>
              </a:ext>
            </a:extLst>
          </p:cNvPr>
          <p:cNvSpPr/>
          <p:nvPr/>
        </p:nvSpPr>
        <p:spPr>
          <a:xfrm>
            <a:off x="862013" y="1058255"/>
            <a:ext cx="10387012" cy="1287532"/>
          </a:xfrm>
          <a:prstGeom prst="rect">
            <a:avLst/>
          </a:prstGeom>
        </p:spPr>
        <p:txBody>
          <a:bodyPr wrap="square" lIns="91440" tIns="45720" rIns="91440" bIns="45720" anchor="t">
            <a:spAutoFit/>
          </a:bodyPr>
          <a:lstStyle/>
          <a:p>
            <a:pPr>
              <a:lnSpc>
                <a:spcPct val="150000"/>
              </a:lnSpc>
              <a:defRPr/>
            </a:pPr>
            <a:r>
              <a:rPr lang="en-US">
                <a:latin typeface="+mj-lt"/>
                <a:cs typeface="Arial"/>
              </a:rPr>
              <a:t>The</a:t>
            </a:r>
            <a:r>
              <a:rPr lang="en-US" b="1">
                <a:solidFill>
                  <a:srgbClr val="FF4C00"/>
                </a:solidFill>
                <a:latin typeface="+mj-lt"/>
                <a:cs typeface="Arial"/>
              </a:rPr>
              <a:t> </a:t>
            </a:r>
            <a:r>
              <a:rPr lang="en-US" b="1">
                <a:solidFill>
                  <a:schemeClr val="accent4"/>
                </a:solidFill>
                <a:latin typeface="+mj-lt"/>
                <a:cs typeface="Arial"/>
              </a:rPr>
              <a:t>Declaration of Istanbul on Organ Trafficking and Transplant Tourism</a:t>
            </a:r>
            <a:r>
              <a:rPr lang="en-US" b="1" cap="all">
                <a:solidFill>
                  <a:schemeClr val="accent4"/>
                </a:solidFill>
                <a:latin typeface="+mj-lt"/>
                <a:cs typeface="Arial"/>
              </a:rPr>
              <a:t> </a:t>
            </a:r>
            <a:br>
              <a:rPr lang="en-US" b="1" cap="all">
                <a:latin typeface="+mj-lt"/>
                <a:cs typeface="Arial" panose="020B0604020202020204" pitchFamily="34" charset="0"/>
              </a:rPr>
            </a:br>
            <a:r>
              <a:rPr lang="en-US">
                <a:latin typeface="+mj-lt"/>
                <a:cs typeface="Arial"/>
              </a:rPr>
              <a:t>was adopted in 2008 at an international meeting organized by</a:t>
            </a:r>
            <a:br>
              <a:rPr lang="en-US">
                <a:latin typeface="+mj-lt"/>
                <a:cs typeface="Arial" panose="020B0604020202020204" pitchFamily="34" charset="0"/>
              </a:rPr>
            </a:br>
            <a:r>
              <a:rPr lang="en-US" b="1">
                <a:solidFill>
                  <a:srgbClr val="001279"/>
                </a:solidFill>
                <a:latin typeface="+mj-lt"/>
                <a:cs typeface="Arial"/>
              </a:rPr>
              <a:t>The Transplantation Society</a:t>
            </a:r>
            <a:r>
              <a:rPr lang="en-US">
                <a:latin typeface="+mj-lt"/>
                <a:cs typeface="Arial"/>
              </a:rPr>
              <a:t> and the </a:t>
            </a:r>
            <a:r>
              <a:rPr lang="en-US" b="1">
                <a:solidFill>
                  <a:srgbClr val="001279"/>
                </a:solidFill>
                <a:latin typeface="+mj-lt"/>
                <a:cs typeface="Arial"/>
              </a:rPr>
              <a:t>International Society of Nephrology</a:t>
            </a:r>
            <a:r>
              <a:rPr lang="en-US">
                <a:latin typeface="+mj-lt"/>
                <a:cs typeface="Arial"/>
              </a:rPr>
              <a:t>.</a:t>
            </a:r>
            <a:endParaRPr lang="fr-FR"/>
          </a:p>
        </p:txBody>
      </p:sp>
      <p:sp>
        <p:nvSpPr>
          <p:cNvPr id="2" name="Rectangle 1">
            <a:extLst>
              <a:ext uri="{FF2B5EF4-FFF2-40B4-BE49-F238E27FC236}">
                <a16:creationId xmlns:a16="http://schemas.microsoft.com/office/drawing/2014/main" id="{3C485F32-0720-A668-9696-2C772A1392F4}"/>
              </a:ext>
            </a:extLst>
          </p:cNvPr>
          <p:cNvSpPr/>
          <p:nvPr/>
        </p:nvSpPr>
        <p:spPr>
          <a:xfrm>
            <a:off x="1495425" y="4089245"/>
            <a:ext cx="9842555" cy="1144288"/>
          </a:xfrm>
          <a:prstGeom prst="rect">
            <a:avLst/>
          </a:prstGeom>
        </p:spPr>
        <p:txBody>
          <a:bodyPr wrap="square" lIns="91440" tIns="45720" rIns="91440" bIns="45720" anchor="t">
            <a:spAutoFit/>
          </a:bodyPr>
          <a:lstStyle/>
          <a:p>
            <a:pPr>
              <a:lnSpc>
                <a:spcPct val="120000"/>
              </a:lnSpc>
              <a:spcAft>
                <a:spcPts val="600"/>
              </a:spcAft>
              <a:defRPr/>
            </a:pPr>
            <a:r>
              <a:rPr lang="en-US">
                <a:latin typeface="+mn-lt"/>
              </a:rPr>
              <a:t>The Declaration calls on the medical </a:t>
            </a:r>
            <a:r>
              <a:rPr lang="en-US"/>
              <a:t>community to advocate to health</a:t>
            </a:r>
            <a:r>
              <a:rPr lang="en-US">
                <a:latin typeface="+mn-lt"/>
              </a:rPr>
              <a:t> ministries with </a:t>
            </a:r>
            <a:r>
              <a:rPr lang="en-US" b="1">
                <a:solidFill>
                  <a:srgbClr val="4249AA"/>
                </a:solidFill>
                <a:latin typeface="+mn-lt"/>
              </a:rPr>
              <a:t>a transplantation program </a:t>
            </a:r>
            <a:r>
              <a:rPr lang="en-US" b="1">
                <a:solidFill>
                  <a:schemeClr val="accent4"/>
                </a:solidFill>
                <a:latin typeface="+mn-lt"/>
              </a:rPr>
              <a:t>to eliminate organ trafficking and transplant tourism</a:t>
            </a:r>
            <a:r>
              <a:rPr lang="en-US">
                <a:solidFill>
                  <a:schemeClr val="accent4"/>
                </a:solidFill>
                <a:latin typeface="Basier-circle-regular-webfont"/>
              </a:rPr>
              <a:t>.</a:t>
            </a:r>
          </a:p>
          <a:p>
            <a:pPr eaLnBrk="1" fontAlgn="auto" hangingPunct="1">
              <a:lnSpc>
                <a:spcPct val="120000"/>
              </a:lnSpc>
              <a:spcBef>
                <a:spcPts val="0"/>
              </a:spcBef>
              <a:spcAft>
                <a:spcPts val="0"/>
              </a:spcAft>
              <a:defRPr/>
            </a:pPr>
            <a:endParaRPr lang="en-US">
              <a:latin typeface="+mn-lt"/>
              <a:cs typeface="Calibri" panose="020F0502020204030204"/>
            </a:endParaRPr>
          </a:p>
        </p:txBody>
      </p:sp>
      <p:sp>
        <p:nvSpPr>
          <p:cNvPr id="99341" name="Picture 5">
            <a:extLst>
              <a:ext uri="{FF2B5EF4-FFF2-40B4-BE49-F238E27FC236}">
                <a16:creationId xmlns:a16="http://schemas.microsoft.com/office/drawing/2014/main" id="{AB219EEC-091F-DB33-92EA-ECD5F03E35D0}"/>
              </a:ext>
            </a:extLst>
          </p:cNvPr>
          <p:cNvSpPr>
            <a:spLocks noChangeAspect="1" noChangeArrowheads="1"/>
          </p:cNvSpPr>
          <p:nvPr/>
        </p:nvSpPr>
        <p:spPr bwMode="auto">
          <a:xfrm>
            <a:off x="1966913" y="3267075"/>
            <a:ext cx="80279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pic>
        <p:nvPicPr>
          <p:cNvPr id="14" name="Picture 13">
            <a:extLst>
              <a:ext uri="{FF2B5EF4-FFF2-40B4-BE49-F238E27FC236}">
                <a16:creationId xmlns:a16="http://schemas.microsoft.com/office/drawing/2014/main" id="{4C88B3A8-1B67-CBC2-BA1A-71BAC5BC2D8A}"/>
              </a:ext>
            </a:extLst>
          </p:cNvPr>
          <p:cNvPicPr>
            <a:picLocks noChangeAspect="1"/>
          </p:cNvPicPr>
          <p:nvPr/>
        </p:nvPicPr>
        <p:blipFill>
          <a:blip r:embed="rId3"/>
          <a:stretch>
            <a:fillRect/>
          </a:stretch>
        </p:blipFill>
        <p:spPr>
          <a:xfrm>
            <a:off x="1953776" y="2612984"/>
            <a:ext cx="8028424" cy="1006909"/>
          </a:xfrm>
          <a:prstGeom prst="rect">
            <a:avLst/>
          </a:prstGeom>
        </p:spPr>
      </p:pic>
      <p:sp>
        <p:nvSpPr>
          <p:cNvPr id="6" name="Date Placeholder 5">
            <a:extLst>
              <a:ext uri="{FF2B5EF4-FFF2-40B4-BE49-F238E27FC236}">
                <a16:creationId xmlns:a16="http://schemas.microsoft.com/office/drawing/2014/main" id="{DC9D4552-1A56-FE9E-B1B6-BD66B31B44FD}"/>
              </a:ext>
            </a:extLst>
          </p:cNvPr>
          <p:cNvSpPr>
            <a:spLocks noGrp="1"/>
          </p:cNvSpPr>
          <p:nvPr>
            <p:ph type="dt" sz="half" idx="2"/>
          </p:nvPr>
        </p:nvSpPr>
        <p:spPr/>
        <p:txBody>
          <a:bodyPr/>
          <a:lstStyle/>
          <a:p>
            <a:fld id="{9959BC74-D345-42D7-B55D-1BCC728D5B9E}" type="datetime6">
              <a:rPr lang="en-GB" smtClean="0"/>
              <a:t>October 23</a:t>
            </a:fld>
            <a:endParaRPr lang="en-US"/>
          </a:p>
        </p:txBody>
      </p:sp>
      <p:sp>
        <p:nvSpPr>
          <p:cNvPr id="7" name="Footer Placeholder 6">
            <a:extLst>
              <a:ext uri="{FF2B5EF4-FFF2-40B4-BE49-F238E27FC236}">
                <a16:creationId xmlns:a16="http://schemas.microsoft.com/office/drawing/2014/main" id="{20AF5D62-2B26-C9B1-A131-63FEF5F3361A}"/>
              </a:ext>
            </a:extLst>
          </p:cNvPr>
          <p:cNvSpPr>
            <a:spLocks noGrp="1"/>
          </p:cNvSpPr>
          <p:nvPr>
            <p:ph type="ftr" sz="quarter" idx="3"/>
          </p:nvPr>
        </p:nvSpPr>
        <p:spPr/>
        <p:txBody>
          <a:bodyPr/>
          <a:lstStyle/>
          <a:p>
            <a:r>
              <a:rPr lang="en-US"/>
              <a:t>International Society of Nephrology</a:t>
            </a:r>
          </a:p>
        </p:txBody>
      </p:sp>
      <p:sp>
        <p:nvSpPr>
          <p:cNvPr id="9" name="Slide Number Placeholder 8">
            <a:extLst>
              <a:ext uri="{FF2B5EF4-FFF2-40B4-BE49-F238E27FC236}">
                <a16:creationId xmlns:a16="http://schemas.microsoft.com/office/drawing/2014/main" id="{B4E8BE2E-88BE-8F4F-4B49-1B9F6DAD65E2}"/>
              </a:ext>
            </a:extLst>
          </p:cNvPr>
          <p:cNvSpPr>
            <a:spLocks noGrp="1"/>
          </p:cNvSpPr>
          <p:nvPr>
            <p:ph type="sldNum" sz="quarter" idx="4"/>
          </p:nvPr>
        </p:nvSpPr>
        <p:spPr/>
        <p:txBody>
          <a:bodyPr/>
          <a:lstStyle/>
          <a:p>
            <a:fld id="{4A9CEFBC-9863-BD47-BA2B-008170C231CB}" type="slidenum">
              <a:rPr lang="en-US" dirty="0" smtClean="0"/>
              <a:pPr/>
              <a:t>46</a:t>
            </a:fld>
            <a:endParaRPr lang="en-US"/>
          </a:p>
        </p:txBody>
      </p:sp>
      <p:sp>
        <p:nvSpPr>
          <p:cNvPr id="23" name="TextBox 22">
            <a:extLst>
              <a:ext uri="{FF2B5EF4-FFF2-40B4-BE49-F238E27FC236}">
                <a16:creationId xmlns:a16="http://schemas.microsoft.com/office/drawing/2014/main" id="{5EDBDD0E-EA6D-9F76-9911-B6F5A86579DC}"/>
              </a:ext>
            </a:extLst>
          </p:cNvPr>
          <p:cNvSpPr txBox="1"/>
          <p:nvPr/>
        </p:nvSpPr>
        <p:spPr>
          <a:xfrm>
            <a:off x="7168880" y="6609091"/>
            <a:ext cx="787395" cy="253916"/>
          </a:xfrm>
          <a:prstGeom prst="rect">
            <a:avLst/>
          </a:prstGeom>
          <a:noFill/>
        </p:spPr>
        <p:txBody>
          <a:bodyPr wrap="none" rtlCol="0">
            <a:spAutoFit/>
          </a:bodyPr>
          <a:lstStyle/>
          <a:p>
            <a:r>
              <a:rPr lang="fr-BE" sz="1050">
                <a:solidFill>
                  <a:srgbClr val="EF7962"/>
                </a:solidFill>
              </a:rPr>
              <a:t>- Initiatives</a:t>
            </a:r>
            <a:endParaRPr lang="LID4096" sz="1050">
              <a:solidFill>
                <a:srgbClr val="EF7962"/>
              </a:solidFill>
            </a:endParaRPr>
          </a:p>
        </p:txBody>
      </p:sp>
      <p:sp>
        <p:nvSpPr>
          <p:cNvPr id="3" name="Arc 2">
            <a:extLst>
              <a:ext uri="{FF2B5EF4-FFF2-40B4-BE49-F238E27FC236}">
                <a16:creationId xmlns:a16="http://schemas.microsoft.com/office/drawing/2014/main" id="{5B9E276D-3398-AE9C-A3D3-EDE70E3542ED}"/>
              </a:ext>
            </a:extLst>
          </p:cNvPr>
          <p:cNvSpPr/>
          <p:nvPr/>
        </p:nvSpPr>
        <p:spPr>
          <a:xfrm rot="10800000">
            <a:off x="569476" y="3018126"/>
            <a:ext cx="1371600" cy="1287532"/>
          </a:xfrm>
          <a:custGeom>
            <a:avLst/>
            <a:gdLst>
              <a:gd name="connsiteX0" fmla="*/ 523742 w 1371600"/>
              <a:gd name="connsiteY0" fmla="*/ 18232 h 1287532"/>
              <a:gd name="connsiteX1" fmla="*/ 1088890 w 1371600"/>
              <a:gd name="connsiteY1" fmla="*/ 122939 h 1287532"/>
              <a:gd name="connsiteX2" fmla="*/ 1371600 w 1371600"/>
              <a:gd name="connsiteY2" fmla="*/ 643766 h 1287532"/>
              <a:gd name="connsiteX3" fmla="*/ 685800 w 1371600"/>
              <a:gd name="connsiteY3" fmla="*/ 643766 h 1287532"/>
              <a:gd name="connsiteX4" fmla="*/ 523742 w 1371600"/>
              <a:gd name="connsiteY4" fmla="*/ 18232 h 1287532"/>
              <a:gd name="connsiteX0" fmla="*/ 523742 w 1371600"/>
              <a:gd name="connsiteY0" fmla="*/ 18232 h 1287532"/>
              <a:gd name="connsiteX1" fmla="*/ 1088890 w 1371600"/>
              <a:gd name="connsiteY1" fmla="*/ 122939 h 1287532"/>
              <a:gd name="connsiteX2" fmla="*/ 1371600 w 1371600"/>
              <a:gd name="connsiteY2" fmla="*/ 643766 h 1287532"/>
            </a:gdLst>
            <a:ahLst/>
            <a:cxnLst>
              <a:cxn ang="0">
                <a:pos x="connsiteX0" y="connsiteY0"/>
              </a:cxn>
              <a:cxn ang="0">
                <a:pos x="connsiteX1" y="connsiteY1"/>
              </a:cxn>
              <a:cxn ang="0">
                <a:pos x="connsiteX2" y="connsiteY2"/>
              </a:cxn>
            </a:cxnLst>
            <a:rect l="l" t="t" r="r" b="b"/>
            <a:pathLst>
              <a:path w="1371600" h="1287532" stroke="0" extrusionOk="0">
                <a:moveTo>
                  <a:pt x="523742" y="18232"/>
                </a:moveTo>
                <a:cubicBezTo>
                  <a:pt x="716499" y="-28194"/>
                  <a:pt x="911115" y="17451"/>
                  <a:pt x="1088890" y="122939"/>
                </a:cubicBezTo>
                <a:cubicBezTo>
                  <a:pt x="1303182" y="251787"/>
                  <a:pt x="1347184" y="438464"/>
                  <a:pt x="1371600" y="643766"/>
                </a:cubicBezTo>
                <a:cubicBezTo>
                  <a:pt x="1056786" y="695688"/>
                  <a:pt x="790654" y="626724"/>
                  <a:pt x="685800" y="643766"/>
                </a:cubicBezTo>
                <a:cubicBezTo>
                  <a:pt x="687152" y="461022"/>
                  <a:pt x="554015" y="248198"/>
                  <a:pt x="523742" y="18232"/>
                </a:cubicBezTo>
                <a:close/>
              </a:path>
              <a:path w="1371600" h="1287532" fill="none" extrusionOk="0">
                <a:moveTo>
                  <a:pt x="523742" y="18232"/>
                </a:moveTo>
                <a:cubicBezTo>
                  <a:pt x="717393" y="-45230"/>
                  <a:pt x="923276" y="15662"/>
                  <a:pt x="1088890" y="122939"/>
                </a:cubicBezTo>
                <a:cubicBezTo>
                  <a:pt x="1283167" y="253396"/>
                  <a:pt x="1407654" y="446357"/>
                  <a:pt x="1371600" y="643766"/>
                </a:cubicBezTo>
              </a:path>
              <a:path w="1371600" h="1287532" fill="none" stroke="0" extrusionOk="0">
                <a:moveTo>
                  <a:pt x="523742" y="18232"/>
                </a:moveTo>
                <a:cubicBezTo>
                  <a:pt x="755330" y="-22159"/>
                  <a:pt x="931740" y="71"/>
                  <a:pt x="1088890" y="122939"/>
                </a:cubicBezTo>
                <a:cubicBezTo>
                  <a:pt x="1261871" y="243356"/>
                  <a:pt x="1357643" y="450829"/>
                  <a:pt x="1371600" y="643766"/>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5" name="Rectangle : coins arrondis 11">
            <a:extLst>
              <a:ext uri="{FF2B5EF4-FFF2-40B4-BE49-F238E27FC236}">
                <a16:creationId xmlns:a16="http://schemas.microsoft.com/office/drawing/2014/main" id="{EC14C0DF-D9F2-C65C-9EED-A038F4CCAF49}"/>
              </a:ext>
            </a:extLst>
          </p:cNvPr>
          <p:cNvSpPr/>
          <p:nvPr/>
        </p:nvSpPr>
        <p:spPr>
          <a:xfrm>
            <a:off x="3406354" y="5367888"/>
            <a:ext cx="5385524" cy="557162"/>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spcBef>
                <a:spcPts val="0"/>
              </a:spcBef>
              <a:spcAft>
                <a:spcPts val="0"/>
              </a:spcAft>
              <a:defRPr/>
            </a:pPr>
            <a:r>
              <a:rPr lang="en-US" sz="2400">
                <a:ea typeface="+mn-lt"/>
                <a:cs typeface="+mn-lt"/>
              </a:rPr>
              <a:t>http://www.declarationofistanbul.org/</a:t>
            </a:r>
            <a:endParaRPr lang="fr-FR">
              <a:ea typeface="+mn-lt"/>
              <a:cs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16DF-E835-8626-0FE2-013983DB258F}"/>
              </a:ext>
            </a:extLst>
          </p:cNvPr>
          <p:cNvSpPr>
            <a:spLocks noGrp="1"/>
          </p:cNvSpPr>
          <p:nvPr>
            <p:ph type="title"/>
          </p:nvPr>
        </p:nvSpPr>
        <p:spPr/>
        <p:txBody>
          <a:bodyPr/>
          <a:lstStyle/>
          <a:p>
            <a:r>
              <a:rPr lang="fr-BE">
                <a:latin typeface="Arial"/>
                <a:cs typeface="Arial"/>
              </a:rPr>
              <a:t>THE 0BY25 INITIATIVE</a:t>
            </a:r>
            <a:endParaRPr lang="LID4096">
              <a:latin typeface="Arial"/>
              <a:cs typeface="Arial"/>
            </a:endParaRPr>
          </a:p>
        </p:txBody>
      </p:sp>
      <p:sp>
        <p:nvSpPr>
          <p:cNvPr id="3" name="Date Placeholder 2">
            <a:extLst>
              <a:ext uri="{FF2B5EF4-FFF2-40B4-BE49-F238E27FC236}">
                <a16:creationId xmlns:a16="http://schemas.microsoft.com/office/drawing/2014/main" id="{9CDFBF90-FC49-4F0B-82CC-7E0B778CB95B}"/>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6CA44F46-B0DB-7CCD-3E8B-6CCC96904F88}"/>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E76D7EFD-B286-929D-FCCF-37E0B064B4B8}"/>
              </a:ext>
            </a:extLst>
          </p:cNvPr>
          <p:cNvSpPr>
            <a:spLocks noGrp="1"/>
          </p:cNvSpPr>
          <p:nvPr>
            <p:ph type="sldNum" sz="quarter" idx="4"/>
          </p:nvPr>
        </p:nvSpPr>
        <p:spPr/>
        <p:txBody>
          <a:bodyPr/>
          <a:lstStyle/>
          <a:p>
            <a:fld id="{4A9CEFBC-9863-BD47-BA2B-008170C231CB}" type="slidenum">
              <a:rPr lang="en-US" dirty="0" smtClean="0"/>
              <a:pPr/>
              <a:t>47</a:t>
            </a:fld>
            <a:endParaRPr lang="en-US"/>
          </a:p>
        </p:txBody>
      </p:sp>
      <p:pic>
        <p:nvPicPr>
          <p:cNvPr id="7" name="Picture 6" descr="A logo for an international society of nephrology&#10;&#10;Description automatically generated with medium confidence">
            <a:extLst>
              <a:ext uri="{FF2B5EF4-FFF2-40B4-BE49-F238E27FC236}">
                <a16:creationId xmlns:a16="http://schemas.microsoft.com/office/drawing/2014/main" id="{A45EFA9D-4208-FD66-8850-705C15B2D8E5}"/>
              </a:ext>
            </a:extLst>
          </p:cNvPr>
          <p:cNvPicPr>
            <a:picLocks noChangeAspect="1"/>
          </p:cNvPicPr>
          <p:nvPr/>
        </p:nvPicPr>
        <p:blipFill>
          <a:blip r:embed="rId2"/>
          <a:stretch>
            <a:fillRect/>
          </a:stretch>
        </p:blipFill>
        <p:spPr>
          <a:xfrm>
            <a:off x="9867900" y="160593"/>
            <a:ext cx="1924050" cy="1489587"/>
          </a:xfrm>
          <a:prstGeom prst="rect">
            <a:avLst/>
          </a:prstGeom>
        </p:spPr>
      </p:pic>
      <p:sp>
        <p:nvSpPr>
          <p:cNvPr id="8" name="TextBox 7">
            <a:extLst>
              <a:ext uri="{FF2B5EF4-FFF2-40B4-BE49-F238E27FC236}">
                <a16:creationId xmlns:a16="http://schemas.microsoft.com/office/drawing/2014/main" id="{EBF41C4C-8438-F882-44BD-29E84BD9598A}"/>
              </a:ext>
            </a:extLst>
          </p:cNvPr>
          <p:cNvSpPr txBox="1"/>
          <p:nvPr/>
        </p:nvSpPr>
        <p:spPr>
          <a:xfrm>
            <a:off x="6645066" y="2132955"/>
            <a:ext cx="5019675" cy="2585323"/>
          </a:xfrm>
          <a:prstGeom prst="rect">
            <a:avLst/>
          </a:prstGeom>
          <a:noFill/>
        </p:spPr>
        <p:txBody>
          <a:bodyPr wrap="square" lIns="91440" tIns="45720" rIns="91440" bIns="45720" rtlCol="0" anchor="t">
            <a:spAutoFit/>
          </a:bodyPr>
          <a:lstStyle/>
          <a:p>
            <a:r>
              <a:rPr lang="fr-BE">
                <a:ea typeface="+mn-lt"/>
                <a:cs typeface="+mn-lt"/>
              </a:rPr>
              <a:t>In 2013, the ISN </a:t>
            </a:r>
            <a:r>
              <a:rPr lang="fr-BE" err="1">
                <a:ea typeface="+mn-lt"/>
                <a:cs typeface="+mn-lt"/>
              </a:rPr>
              <a:t>launched</a:t>
            </a:r>
            <a:r>
              <a:rPr lang="fr-BE">
                <a:ea typeface="+mn-lt"/>
                <a:cs typeface="+mn-lt"/>
              </a:rPr>
              <a:t> the </a:t>
            </a:r>
            <a:r>
              <a:rPr lang="fr-BE" b="1">
                <a:solidFill>
                  <a:schemeClr val="accent1"/>
                </a:solidFill>
                <a:ea typeface="+mn-lt"/>
                <a:cs typeface="+mn-lt"/>
              </a:rPr>
              <a:t>0by25 Initiative</a:t>
            </a:r>
            <a:r>
              <a:rPr lang="fr-BE">
                <a:ea typeface="+mn-lt"/>
                <a:cs typeface="+mn-lt"/>
              </a:rPr>
              <a:t> </a:t>
            </a:r>
            <a:r>
              <a:rPr lang="fr-BE" err="1">
                <a:ea typeface="+mn-lt"/>
                <a:cs typeface="+mn-lt"/>
              </a:rPr>
              <a:t>which</a:t>
            </a:r>
            <a:r>
              <a:rPr lang="fr-BE">
                <a:ea typeface="+mn-lt"/>
                <a:cs typeface="+mn-lt"/>
              </a:rPr>
              <a:t> </a:t>
            </a:r>
            <a:r>
              <a:rPr lang="fr-BE" err="1">
                <a:ea typeface="+mn-lt"/>
                <a:cs typeface="+mn-lt"/>
              </a:rPr>
              <a:t>aims</a:t>
            </a:r>
            <a:r>
              <a:rPr lang="fr-BE">
                <a:ea typeface="+mn-lt"/>
                <a:cs typeface="+mn-lt"/>
              </a:rPr>
              <a:t> to </a:t>
            </a:r>
            <a:r>
              <a:rPr lang="fr-BE" b="1" err="1">
                <a:solidFill>
                  <a:schemeClr val="accent1"/>
                </a:solidFill>
                <a:ea typeface="+mn-lt"/>
                <a:cs typeface="+mn-lt"/>
              </a:rPr>
              <a:t>eliminate</a:t>
            </a:r>
            <a:r>
              <a:rPr lang="fr-BE" b="1">
                <a:solidFill>
                  <a:schemeClr val="accent1"/>
                </a:solidFill>
                <a:ea typeface="+mn-lt"/>
                <a:cs typeface="+mn-lt"/>
              </a:rPr>
              <a:t> </a:t>
            </a:r>
            <a:r>
              <a:rPr lang="fr-BE" b="1" err="1">
                <a:solidFill>
                  <a:schemeClr val="accent1"/>
                </a:solidFill>
                <a:ea typeface="+mn-lt"/>
                <a:cs typeface="+mn-lt"/>
              </a:rPr>
              <a:t>preventable</a:t>
            </a:r>
            <a:r>
              <a:rPr lang="fr-BE" b="1">
                <a:solidFill>
                  <a:schemeClr val="accent1"/>
                </a:solidFill>
                <a:ea typeface="+mn-lt"/>
                <a:cs typeface="+mn-lt"/>
              </a:rPr>
              <a:t> </a:t>
            </a:r>
            <a:r>
              <a:rPr lang="fr-BE" b="1" err="1">
                <a:solidFill>
                  <a:schemeClr val="accent1"/>
                </a:solidFill>
                <a:ea typeface="+mn-lt"/>
                <a:cs typeface="+mn-lt"/>
              </a:rPr>
              <a:t>deaths</a:t>
            </a:r>
            <a:r>
              <a:rPr lang="fr-BE" b="1">
                <a:solidFill>
                  <a:schemeClr val="accent1"/>
                </a:solidFill>
                <a:ea typeface="+mn-lt"/>
                <a:cs typeface="+mn-lt"/>
              </a:rPr>
              <a:t> </a:t>
            </a:r>
            <a:r>
              <a:rPr lang="fr-BE" b="1" err="1">
                <a:solidFill>
                  <a:schemeClr val="accent1"/>
                </a:solidFill>
                <a:ea typeface="+mn-lt"/>
                <a:cs typeface="+mn-lt"/>
              </a:rPr>
              <a:t>from</a:t>
            </a:r>
            <a:r>
              <a:rPr lang="fr-BE" b="1">
                <a:solidFill>
                  <a:schemeClr val="accent1"/>
                </a:solidFill>
                <a:ea typeface="+mn-lt"/>
                <a:cs typeface="+mn-lt"/>
              </a:rPr>
              <a:t> acute </a:t>
            </a:r>
            <a:r>
              <a:rPr lang="fr-BE" b="1" err="1">
                <a:solidFill>
                  <a:schemeClr val="accent1"/>
                </a:solidFill>
                <a:ea typeface="+mn-lt"/>
                <a:cs typeface="+mn-lt"/>
              </a:rPr>
              <a:t>kidney</a:t>
            </a:r>
            <a:r>
              <a:rPr lang="fr-BE" b="1">
                <a:solidFill>
                  <a:schemeClr val="accent1"/>
                </a:solidFill>
                <a:ea typeface="+mn-lt"/>
                <a:cs typeface="+mn-lt"/>
              </a:rPr>
              <a:t> </a:t>
            </a:r>
            <a:r>
              <a:rPr lang="fr-BE" b="1" err="1">
                <a:solidFill>
                  <a:schemeClr val="accent1"/>
                </a:solidFill>
                <a:ea typeface="+mn-lt"/>
                <a:cs typeface="+mn-lt"/>
              </a:rPr>
              <a:t>injury</a:t>
            </a:r>
            <a:r>
              <a:rPr lang="fr-BE" b="1">
                <a:solidFill>
                  <a:schemeClr val="accent1"/>
                </a:solidFill>
                <a:ea typeface="+mn-lt"/>
                <a:cs typeface="+mn-lt"/>
              </a:rPr>
              <a:t> (AKI) </a:t>
            </a:r>
            <a:r>
              <a:rPr lang="fr-BE" b="1" err="1">
                <a:solidFill>
                  <a:schemeClr val="accent1"/>
                </a:solidFill>
                <a:ea typeface="+mn-lt"/>
                <a:cs typeface="+mn-lt"/>
              </a:rPr>
              <a:t>worldwide</a:t>
            </a:r>
            <a:r>
              <a:rPr lang="fr-BE" b="1">
                <a:solidFill>
                  <a:schemeClr val="accent1"/>
                </a:solidFill>
                <a:ea typeface="+mn-lt"/>
                <a:cs typeface="+mn-lt"/>
              </a:rPr>
              <a:t> by 2025.</a:t>
            </a:r>
            <a:endParaRPr lang="fr-BE" b="1">
              <a:solidFill>
                <a:schemeClr val="accent1"/>
              </a:solidFill>
              <a:cs typeface="Calibri"/>
            </a:endParaRPr>
          </a:p>
          <a:p>
            <a:endParaRPr lang="fr-BE"/>
          </a:p>
          <a:p>
            <a:r>
              <a:rPr lang="fr-BE">
                <a:ea typeface="+mn-lt"/>
                <a:cs typeface="+mn-lt"/>
              </a:rPr>
              <a:t>0by25 calls for global </a:t>
            </a:r>
            <a:r>
              <a:rPr lang="fr-BE" err="1">
                <a:ea typeface="+mn-lt"/>
                <a:cs typeface="+mn-lt"/>
              </a:rPr>
              <a:t>strategies</a:t>
            </a:r>
            <a:r>
              <a:rPr lang="fr-BE">
                <a:ea typeface="+mn-lt"/>
                <a:cs typeface="+mn-lt"/>
              </a:rPr>
              <a:t> to diagnose and </a:t>
            </a:r>
            <a:r>
              <a:rPr lang="fr-BE" b="1" err="1">
                <a:solidFill>
                  <a:schemeClr val="accent1"/>
                </a:solidFill>
                <a:ea typeface="+mn-lt"/>
                <a:cs typeface="+mn-lt"/>
              </a:rPr>
              <a:t>treat</a:t>
            </a:r>
            <a:r>
              <a:rPr lang="fr-BE" b="1">
                <a:solidFill>
                  <a:schemeClr val="accent1"/>
                </a:solidFill>
                <a:ea typeface="+mn-lt"/>
                <a:cs typeface="+mn-lt"/>
              </a:rPr>
              <a:t> AKI in patients </a:t>
            </a:r>
            <a:r>
              <a:rPr lang="fr-BE" b="1" err="1">
                <a:solidFill>
                  <a:schemeClr val="accent1"/>
                </a:solidFill>
                <a:ea typeface="+mn-lt"/>
                <a:cs typeface="+mn-lt"/>
              </a:rPr>
              <a:t>with</a:t>
            </a:r>
            <a:r>
              <a:rPr lang="fr-BE" b="1">
                <a:solidFill>
                  <a:schemeClr val="accent1"/>
                </a:solidFill>
                <a:ea typeface="+mn-lt"/>
                <a:cs typeface="+mn-lt"/>
              </a:rPr>
              <a:t> </a:t>
            </a:r>
            <a:r>
              <a:rPr lang="fr-BE" b="1" err="1">
                <a:solidFill>
                  <a:schemeClr val="accent1"/>
                </a:solidFill>
                <a:ea typeface="+mn-lt"/>
                <a:cs typeface="+mn-lt"/>
              </a:rPr>
              <a:t>potentially</a:t>
            </a:r>
            <a:r>
              <a:rPr lang="fr-BE" b="1">
                <a:solidFill>
                  <a:schemeClr val="accent1"/>
                </a:solidFill>
                <a:ea typeface="+mn-lt"/>
                <a:cs typeface="+mn-lt"/>
              </a:rPr>
              <a:t> </a:t>
            </a:r>
            <a:r>
              <a:rPr lang="fr-BE" b="1" err="1">
                <a:solidFill>
                  <a:schemeClr val="accent1"/>
                </a:solidFill>
                <a:ea typeface="+mn-lt"/>
                <a:cs typeface="+mn-lt"/>
              </a:rPr>
              <a:t>reversible</a:t>
            </a:r>
            <a:r>
              <a:rPr lang="fr-BE" b="1">
                <a:solidFill>
                  <a:schemeClr val="accent1"/>
                </a:solidFill>
                <a:ea typeface="+mn-lt"/>
                <a:cs typeface="+mn-lt"/>
              </a:rPr>
              <a:t> </a:t>
            </a:r>
            <a:r>
              <a:rPr lang="fr-BE" b="1" err="1">
                <a:solidFill>
                  <a:schemeClr val="accent1"/>
                </a:solidFill>
                <a:ea typeface="+mn-lt"/>
                <a:cs typeface="+mn-lt"/>
              </a:rPr>
              <a:t>diseases</a:t>
            </a:r>
            <a:r>
              <a:rPr lang="fr-BE">
                <a:ea typeface="+mn-lt"/>
                <a:cs typeface="+mn-lt"/>
              </a:rPr>
              <a:t>, </a:t>
            </a:r>
            <a:r>
              <a:rPr lang="fr-BE" err="1">
                <a:ea typeface="+mn-lt"/>
                <a:cs typeface="+mn-lt"/>
              </a:rPr>
              <a:t>especially</a:t>
            </a:r>
            <a:r>
              <a:rPr lang="fr-BE">
                <a:ea typeface="+mn-lt"/>
                <a:cs typeface="+mn-lt"/>
              </a:rPr>
              <a:t> </a:t>
            </a:r>
            <a:r>
              <a:rPr lang="fr-BE" err="1">
                <a:ea typeface="+mn-lt"/>
                <a:cs typeface="+mn-lt"/>
              </a:rPr>
              <a:t>from</a:t>
            </a:r>
            <a:r>
              <a:rPr lang="fr-BE">
                <a:ea typeface="+mn-lt"/>
                <a:cs typeface="+mn-lt"/>
              </a:rPr>
              <a:t> </a:t>
            </a:r>
            <a:r>
              <a:rPr lang="fr-BE" err="1">
                <a:ea typeface="+mn-lt"/>
                <a:cs typeface="+mn-lt"/>
              </a:rPr>
              <a:t>within</a:t>
            </a:r>
            <a:r>
              <a:rPr lang="fr-BE">
                <a:ea typeface="+mn-lt"/>
                <a:cs typeface="+mn-lt"/>
              </a:rPr>
              <a:t> </a:t>
            </a:r>
            <a:r>
              <a:rPr lang="fr-BE" b="1" err="1">
                <a:solidFill>
                  <a:schemeClr val="accent1"/>
                </a:solidFill>
                <a:ea typeface="+mn-lt"/>
                <a:cs typeface="+mn-lt"/>
              </a:rPr>
              <a:t>disadvantaged</a:t>
            </a:r>
            <a:r>
              <a:rPr lang="fr-BE" b="1">
                <a:solidFill>
                  <a:schemeClr val="accent1"/>
                </a:solidFill>
                <a:ea typeface="+mn-lt"/>
                <a:cs typeface="+mn-lt"/>
              </a:rPr>
              <a:t> populations</a:t>
            </a:r>
            <a:r>
              <a:rPr lang="fr-BE">
                <a:ea typeface="+mn-lt"/>
                <a:cs typeface="+mn-lt"/>
              </a:rPr>
              <a:t> </a:t>
            </a:r>
            <a:r>
              <a:rPr lang="fr-BE" err="1">
                <a:ea typeface="+mn-lt"/>
                <a:cs typeface="+mn-lt"/>
              </a:rPr>
              <a:t>with</a:t>
            </a:r>
            <a:r>
              <a:rPr lang="fr-BE">
                <a:ea typeface="+mn-lt"/>
                <a:cs typeface="+mn-lt"/>
              </a:rPr>
              <a:t> </a:t>
            </a:r>
            <a:r>
              <a:rPr lang="fr-BE" err="1">
                <a:ea typeface="+mn-lt"/>
                <a:cs typeface="+mn-lt"/>
              </a:rPr>
              <a:t>poor</a:t>
            </a:r>
            <a:r>
              <a:rPr lang="fr-BE">
                <a:ea typeface="+mn-lt"/>
                <a:cs typeface="+mn-lt"/>
              </a:rPr>
              <a:t> </a:t>
            </a:r>
            <a:r>
              <a:rPr lang="fr-BE" err="1">
                <a:ea typeface="+mn-lt"/>
                <a:cs typeface="+mn-lt"/>
              </a:rPr>
              <a:t>access</a:t>
            </a:r>
            <a:r>
              <a:rPr lang="fr-BE">
                <a:ea typeface="+mn-lt"/>
                <a:cs typeface="+mn-lt"/>
              </a:rPr>
              <a:t> to care.</a:t>
            </a:r>
            <a:endParaRPr lang="fr-BE">
              <a:cs typeface="Calibri"/>
            </a:endParaRPr>
          </a:p>
          <a:p>
            <a:endParaRPr lang="LID4096" b="1">
              <a:solidFill>
                <a:schemeClr val="accent1"/>
              </a:solidFill>
            </a:endParaRPr>
          </a:p>
        </p:txBody>
      </p:sp>
      <p:pic>
        <p:nvPicPr>
          <p:cNvPr id="11" name="Picture 10">
            <a:extLst>
              <a:ext uri="{FF2B5EF4-FFF2-40B4-BE49-F238E27FC236}">
                <a16:creationId xmlns:a16="http://schemas.microsoft.com/office/drawing/2014/main" id="{F0A863CC-B384-A82E-2CD4-B6C996E287AF}"/>
              </a:ext>
            </a:extLst>
          </p:cNvPr>
          <p:cNvPicPr>
            <a:picLocks noChangeAspect="1"/>
          </p:cNvPicPr>
          <p:nvPr/>
        </p:nvPicPr>
        <p:blipFill>
          <a:blip r:embed="rId3"/>
          <a:srcRect/>
          <a:stretch/>
        </p:blipFill>
        <p:spPr>
          <a:xfrm>
            <a:off x="363705" y="1335583"/>
            <a:ext cx="5507455" cy="4355532"/>
          </a:xfrm>
          <a:prstGeom prst="rect">
            <a:avLst/>
          </a:prstGeom>
          <a:effectLst>
            <a:outerShdw blurRad="63500" algn="ctr" rotWithShape="0">
              <a:prstClr val="black">
                <a:alpha val="40000"/>
              </a:prstClr>
            </a:outerShdw>
          </a:effectLst>
        </p:spPr>
      </p:pic>
      <p:sp>
        <p:nvSpPr>
          <p:cNvPr id="9" name="Rectangle : coins arrondis 11">
            <a:extLst>
              <a:ext uri="{FF2B5EF4-FFF2-40B4-BE49-F238E27FC236}">
                <a16:creationId xmlns:a16="http://schemas.microsoft.com/office/drawing/2014/main" id="{CE68F50B-0E30-851E-2207-73241444CBDC}"/>
              </a:ext>
            </a:extLst>
          </p:cNvPr>
          <p:cNvSpPr/>
          <p:nvPr/>
        </p:nvSpPr>
        <p:spPr>
          <a:xfrm>
            <a:off x="6550528" y="5042373"/>
            <a:ext cx="4764088" cy="557162"/>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r>
              <a:rPr lang="en-US" sz="2400">
                <a:solidFill>
                  <a:schemeClr val="bg1"/>
                </a:solidFill>
                <a:ea typeface="+mn-lt"/>
                <a:cs typeface="+mn-lt"/>
              </a:rPr>
              <a:t>theisn.org/0by25</a:t>
            </a:r>
            <a:endParaRPr lang="en-US">
              <a:solidFill>
                <a:schemeClr val="bg1"/>
              </a:solidFill>
            </a:endParaRPr>
          </a:p>
        </p:txBody>
      </p:sp>
      <p:sp>
        <p:nvSpPr>
          <p:cNvPr id="13" name="Arc 12">
            <a:extLst>
              <a:ext uri="{FF2B5EF4-FFF2-40B4-BE49-F238E27FC236}">
                <a16:creationId xmlns:a16="http://schemas.microsoft.com/office/drawing/2014/main" id="{25773038-6E40-BAC6-407A-12B5C75512E1}"/>
              </a:ext>
            </a:extLst>
          </p:cNvPr>
          <p:cNvSpPr/>
          <p:nvPr/>
        </p:nvSpPr>
        <p:spPr>
          <a:xfrm rot="10800000">
            <a:off x="5415817" y="674331"/>
            <a:ext cx="1966057" cy="1634088"/>
          </a:xfrm>
          <a:custGeom>
            <a:avLst/>
            <a:gdLst>
              <a:gd name="connsiteX0" fmla="*/ 776099 w 1966057"/>
              <a:gd name="connsiteY0" fmla="*/ 18307 h 1634088"/>
              <a:gd name="connsiteX1" fmla="*/ 1514846 w 1966057"/>
              <a:gd name="connsiteY1" fmla="*/ 129891 h 1634088"/>
              <a:gd name="connsiteX2" fmla="*/ 1966058 w 1966057"/>
              <a:gd name="connsiteY2" fmla="*/ 817044 h 1634088"/>
              <a:gd name="connsiteX3" fmla="*/ 983029 w 1966057"/>
              <a:gd name="connsiteY3" fmla="*/ 817044 h 1634088"/>
              <a:gd name="connsiteX4" fmla="*/ 776099 w 1966057"/>
              <a:gd name="connsiteY4" fmla="*/ 18307 h 1634088"/>
              <a:gd name="connsiteX0" fmla="*/ 776099 w 1966057"/>
              <a:gd name="connsiteY0" fmla="*/ 18307 h 1634088"/>
              <a:gd name="connsiteX1" fmla="*/ 1514846 w 1966057"/>
              <a:gd name="connsiteY1" fmla="*/ 129891 h 1634088"/>
              <a:gd name="connsiteX2" fmla="*/ 1966058 w 1966057"/>
              <a:gd name="connsiteY2" fmla="*/ 817044 h 1634088"/>
            </a:gdLst>
            <a:ahLst/>
            <a:cxnLst>
              <a:cxn ang="0">
                <a:pos x="connsiteX0" y="connsiteY0"/>
              </a:cxn>
              <a:cxn ang="0">
                <a:pos x="connsiteX1" y="connsiteY1"/>
              </a:cxn>
              <a:cxn ang="0">
                <a:pos x="connsiteX2" y="connsiteY2"/>
              </a:cxn>
            </a:cxnLst>
            <a:rect l="l" t="t" r="r" b="b"/>
            <a:pathLst>
              <a:path w="1966057" h="1634088" stroke="0" extrusionOk="0">
                <a:moveTo>
                  <a:pt x="776099" y="18307"/>
                </a:moveTo>
                <a:cubicBezTo>
                  <a:pt x="1018945" y="-34280"/>
                  <a:pt x="1263846" y="25009"/>
                  <a:pt x="1514846" y="129891"/>
                </a:cubicBezTo>
                <a:cubicBezTo>
                  <a:pt x="1822524" y="285817"/>
                  <a:pt x="1956426" y="539423"/>
                  <a:pt x="1966058" y="817044"/>
                </a:cubicBezTo>
                <a:cubicBezTo>
                  <a:pt x="1505219" y="766270"/>
                  <a:pt x="1118498" y="888498"/>
                  <a:pt x="983029" y="817044"/>
                </a:cubicBezTo>
                <a:cubicBezTo>
                  <a:pt x="949688" y="406477"/>
                  <a:pt x="782255" y="293807"/>
                  <a:pt x="776099" y="18307"/>
                </a:cubicBezTo>
                <a:close/>
              </a:path>
              <a:path w="1966057" h="1634088" fill="none" extrusionOk="0">
                <a:moveTo>
                  <a:pt x="776099" y="18307"/>
                </a:moveTo>
                <a:cubicBezTo>
                  <a:pt x="1027802" y="-52096"/>
                  <a:pt x="1269838" y="49360"/>
                  <a:pt x="1514846" y="129891"/>
                </a:cubicBezTo>
                <a:cubicBezTo>
                  <a:pt x="1840915" y="305352"/>
                  <a:pt x="1989442" y="544739"/>
                  <a:pt x="1966058" y="817044"/>
                </a:cubicBezTo>
              </a:path>
              <a:path w="1966057" h="1634088" fill="none" stroke="0" extrusionOk="0">
                <a:moveTo>
                  <a:pt x="776099" y="18307"/>
                </a:moveTo>
                <a:cubicBezTo>
                  <a:pt x="1040219" y="-26044"/>
                  <a:pt x="1313289" y="-22537"/>
                  <a:pt x="1514846" y="129891"/>
                </a:cubicBezTo>
                <a:cubicBezTo>
                  <a:pt x="1751675" y="273450"/>
                  <a:pt x="1946232" y="557783"/>
                  <a:pt x="1966058" y="817044"/>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216053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2">
            <a:extLst>
              <a:ext uri="{FF2B5EF4-FFF2-40B4-BE49-F238E27FC236}">
                <a16:creationId xmlns:a16="http://schemas.microsoft.com/office/drawing/2014/main" id="{B94E1C6C-4EFD-6C9E-6A78-F44D0849E760}"/>
              </a:ext>
            </a:extLst>
          </p:cNvPr>
          <p:cNvSpPr>
            <a:spLocks noGrp="1" noChangeArrowheads="1"/>
          </p:cNvSpPr>
          <p:nvPr>
            <p:ph type="title"/>
          </p:nvPr>
        </p:nvSpPr>
        <p:spPr/>
        <p:txBody>
          <a:bodyPr/>
          <a:lstStyle/>
          <a:p>
            <a:r>
              <a:rPr lang="en-US" altLang="LID4096">
                <a:cs typeface="Calibri" panose="020F0502020204030204" pitchFamily="34" charset="0"/>
              </a:rPr>
              <a:t>SAVING YOUNG LIVES </a:t>
            </a:r>
            <a:endParaRPr lang="LID4096" altLang="LID4096"/>
          </a:p>
        </p:txBody>
      </p:sp>
      <p:sp>
        <p:nvSpPr>
          <p:cNvPr id="101382" name="TextBox 16">
            <a:extLst>
              <a:ext uri="{FF2B5EF4-FFF2-40B4-BE49-F238E27FC236}">
                <a16:creationId xmlns:a16="http://schemas.microsoft.com/office/drawing/2014/main" id="{1565C789-2A95-1FFC-4791-A25085A5D952}"/>
              </a:ext>
            </a:extLst>
          </p:cNvPr>
          <p:cNvSpPr txBox="1">
            <a:spLocks noChangeArrowheads="1"/>
          </p:cNvSpPr>
          <p:nvPr/>
        </p:nvSpPr>
        <p:spPr bwMode="auto">
          <a:xfrm>
            <a:off x="3252642" y="1294220"/>
            <a:ext cx="7380434" cy="73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indent="0" eaLnBrk="1" hangingPunct="1">
              <a:lnSpc>
                <a:spcPct val="120000"/>
              </a:lnSpc>
            </a:pPr>
            <a:r>
              <a:rPr lang="en-US">
                <a:latin typeface="+mj-lt"/>
                <a:cs typeface="Arial" panose="020B0604020202020204" pitchFamily="34" charset="0"/>
              </a:rPr>
              <a:t>A </a:t>
            </a:r>
            <a:r>
              <a:rPr lang="en-US" b="1">
                <a:solidFill>
                  <a:schemeClr val="accent2"/>
                </a:solidFill>
                <a:latin typeface="+mj-lt"/>
                <a:cs typeface="Arial" panose="020B0604020202020204" pitchFamily="34" charset="0"/>
              </a:rPr>
              <a:t>partnership </a:t>
            </a:r>
            <a:r>
              <a:rPr lang="en-US">
                <a:latin typeface="+mj-lt"/>
                <a:cs typeface="Arial" panose="020B0604020202020204" pitchFamily="34" charset="0"/>
              </a:rPr>
              <a:t>to deliver </a:t>
            </a:r>
            <a:r>
              <a:rPr lang="en-US" b="1">
                <a:solidFill>
                  <a:schemeClr val="accent2"/>
                </a:solidFill>
                <a:latin typeface="+mj-lt"/>
                <a:cs typeface="Arial" panose="020B0604020202020204" pitchFamily="34" charset="0"/>
              </a:rPr>
              <a:t>sustainable acute peritoneal dialysis </a:t>
            </a:r>
            <a:r>
              <a:rPr lang="en-US">
                <a:latin typeface="+mj-lt"/>
                <a:cs typeface="Arial" panose="020B0604020202020204" pitchFamily="34" charset="0"/>
              </a:rPr>
              <a:t>(PD) for </a:t>
            </a:r>
            <a:r>
              <a:rPr lang="en-US" b="1">
                <a:solidFill>
                  <a:schemeClr val="accent2"/>
                </a:solidFill>
                <a:latin typeface="+mj-lt"/>
                <a:cs typeface="Arial" panose="020B0604020202020204" pitchFamily="34" charset="0"/>
              </a:rPr>
              <a:t>acute kidney injury </a:t>
            </a:r>
            <a:r>
              <a:rPr lang="en-US">
                <a:latin typeface="+mj-lt"/>
                <a:cs typeface="Arial" panose="020B0604020202020204" pitchFamily="34" charset="0"/>
              </a:rPr>
              <a:t>in </a:t>
            </a:r>
            <a:r>
              <a:rPr lang="en-US" b="1">
                <a:solidFill>
                  <a:schemeClr val="accent2"/>
                </a:solidFill>
                <a:latin typeface="+mj-lt"/>
                <a:cs typeface="Arial" panose="020B0604020202020204" pitchFamily="34" charset="0"/>
              </a:rPr>
              <a:t>low-resource settings worldwide</a:t>
            </a:r>
            <a:r>
              <a:rPr lang="en-US" altLang="LID4096" b="1">
                <a:solidFill>
                  <a:schemeClr val="accent2"/>
                </a:solidFill>
                <a:latin typeface="+mj-lt"/>
                <a:cs typeface="Arial" panose="020B0604020202020204" pitchFamily="34" charset="0"/>
              </a:rPr>
              <a:t>.</a:t>
            </a:r>
          </a:p>
        </p:txBody>
      </p:sp>
      <p:sp>
        <p:nvSpPr>
          <p:cNvPr id="101383" name="Rectangle 1">
            <a:extLst>
              <a:ext uri="{FF2B5EF4-FFF2-40B4-BE49-F238E27FC236}">
                <a16:creationId xmlns:a16="http://schemas.microsoft.com/office/drawing/2014/main" id="{9DA22F07-5585-AB57-76F5-0D87BE0F64E8}"/>
              </a:ext>
            </a:extLst>
          </p:cNvPr>
          <p:cNvSpPr>
            <a:spLocks noChangeArrowheads="1"/>
          </p:cNvSpPr>
          <p:nvPr/>
        </p:nvSpPr>
        <p:spPr bwMode="auto">
          <a:xfrm>
            <a:off x="1439863" y="2501388"/>
            <a:ext cx="88430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atin typeface="Calibri"/>
                <a:cs typeface="Calibri"/>
              </a:rPr>
              <a:t>Saving Young Lives (</a:t>
            </a:r>
            <a:r>
              <a:rPr lang="en-US">
                <a:latin typeface="Calibri"/>
                <a:cs typeface="Calibri"/>
                <a:hlinkClick r:id="rId3"/>
              </a:rPr>
              <a:t>SYL</a:t>
            </a:r>
            <a:r>
              <a:rPr lang="en-US">
                <a:latin typeface="Calibri"/>
                <a:cs typeface="Calibri"/>
              </a:rPr>
              <a:t>) focuses on </a:t>
            </a:r>
            <a:r>
              <a:rPr lang="en-US" b="1">
                <a:solidFill>
                  <a:schemeClr val="accent1"/>
                </a:solidFill>
                <a:latin typeface="Calibri"/>
                <a:cs typeface="Calibri"/>
              </a:rPr>
              <a:t>providing training and educational activities </a:t>
            </a:r>
            <a:r>
              <a:rPr lang="en-US">
                <a:latin typeface="Calibri"/>
                <a:cs typeface="Calibri"/>
              </a:rPr>
              <a:t>in </a:t>
            </a:r>
            <a:br>
              <a:rPr lang="en-US"/>
            </a:br>
            <a:r>
              <a:rPr lang="en-US">
                <a:latin typeface="Calibri"/>
                <a:cs typeface="Calibri"/>
              </a:rPr>
              <a:t>low-resource communities to equip local health practitioners to identify and treat AKI cases needing hospital care</a:t>
            </a:r>
          </a:p>
        </p:txBody>
      </p:sp>
      <p:sp>
        <p:nvSpPr>
          <p:cNvPr id="7" name="Rectangle 6">
            <a:extLst>
              <a:ext uri="{FF2B5EF4-FFF2-40B4-BE49-F238E27FC236}">
                <a16:creationId xmlns:a16="http://schemas.microsoft.com/office/drawing/2014/main" id="{9ED7D488-77E2-E93C-46BE-C4D4CFE31B2B}"/>
              </a:ext>
            </a:extLst>
          </p:cNvPr>
          <p:cNvSpPr/>
          <p:nvPr/>
        </p:nvSpPr>
        <p:spPr>
          <a:xfrm>
            <a:off x="3230194" y="4501574"/>
            <a:ext cx="8253412" cy="708025"/>
          </a:xfrm>
          <a:prstGeom prst="rect">
            <a:avLst/>
          </a:prstGeom>
        </p:spPr>
        <p:txBody>
          <a:bodyPr>
            <a:spAutoFit/>
          </a:bodyPr>
          <a:lstStyle/>
          <a:p>
            <a:pPr eaLnBrk="1" fontAlgn="auto" hangingPunct="1">
              <a:spcBef>
                <a:spcPts val="0"/>
              </a:spcBef>
              <a:spcAft>
                <a:spcPts val="0"/>
              </a:spcAft>
              <a:defRPr/>
            </a:pPr>
            <a:r>
              <a:rPr lang="en-US" sz="2000" b="1">
                <a:solidFill>
                  <a:srgbClr val="FFC000"/>
                </a:solidFill>
              </a:rPr>
              <a:t>SYL </a:t>
            </a:r>
            <a:r>
              <a:rPr lang="en-US">
                <a:latin typeface="Calibri" panose="020F0502020204030204" pitchFamily="34" charset="0"/>
              </a:rPr>
              <a:t>has trained and supported </a:t>
            </a:r>
            <a:r>
              <a:rPr lang="en-US" sz="2000" b="1">
                <a:solidFill>
                  <a:srgbClr val="FFC000"/>
                </a:solidFill>
              </a:rPr>
              <a:t>470 individuals in 42 different institutions from 26+ low resource countries </a:t>
            </a:r>
            <a:r>
              <a:rPr lang="en-US">
                <a:latin typeface="Calibri" panose="020F0502020204030204" pitchFamily="34" charset="0"/>
              </a:rPr>
              <a:t>to use PD as a treatment for AKI</a:t>
            </a:r>
          </a:p>
        </p:txBody>
      </p:sp>
      <p:sp>
        <p:nvSpPr>
          <p:cNvPr id="101385" name="TextBox 27">
            <a:extLst>
              <a:ext uri="{FF2B5EF4-FFF2-40B4-BE49-F238E27FC236}">
                <a16:creationId xmlns:a16="http://schemas.microsoft.com/office/drawing/2014/main" id="{B55D0324-EA2C-BDC2-8C6D-7ED50F8D40DF}"/>
              </a:ext>
            </a:extLst>
          </p:cNvPr>
          <p:cNvSpPr txBox="1">
            <a:spLocks noChangeArrowheads="1"/>
          </p:cNvSpPr>
          <p:nvPr/>
        </p:nvSpPr>
        <p:spPr bwMode="auto">
          <a:xfrm>
            <a:off x="3230194" y="5597554"/>
            <a:ext cx="81426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000" b="1">
                <a:solidFill>
                  <a:schemeClr val="accent4"/>
                </a:solidFill>
              </a:rPr>
              <a:t>SYL </a:t>
            </a:r>
            <a:r>
              <a:rPr lang="en-US" altLang="LID4096"/>
              <a:t>has trained doctors and nurses who have treated over </a:t>
            </a:r>
            <a:r>
              <a:rPr lang="en-US" altLang="LID4096" sz="2000" b="1">
                <a:solidFill>
                  <a:schemeClr val="accent4"/>
                </a:solidFill>
              </a:rPr>
              <a:t>500 patients </a:t>
            </a:r>
            <a:r>
              <a:rPr lang="en-US" altLang="LID4096"/>
              <a:t>with</a:t>
            </a:r>
            <a:r>
              <a:rPr lang="en-US" altLang="LID4096" sz="2000" b="1">
                <a:solidFill>
                  <a:schemeClr val="accent4"/>
                </a:solidFill>
              </a:rPr>
              <a:t> AKI </a:t>
            </a:r>
            <a:r>
              <a:rPr lang="en-US" altLang="LID4096"/>
              <a:t>using</a:t>
            </a:r>
            <a:r>
              <a:rPr lang="en-US" altLang="LID4096" sz="2000" b="1">
                <a:solidFill>
                  <a:schemeClr val="accent4"/>
                </a:solidFill>
              </a:rPr>
              <a:t> acute PD </a:t>
            </a:r>
            <a:r>
              <a:rPr lang="en-US" altLang="LID4096"/>
              <a:t>with a</a:t>
            </a:r>
            <a:r>
              <a:rPr lang="en-US" altLang="LID4096" sz="2000" b="1">
                <a:solidFill>
                  <a:schemeClr val="accent4"/>
                </a:solidFill>
              </a:rPr>
              <a:t> 65% survival rate</a:t>
            </a:r>
            <a:endParaRPr lang="en-US" altLang="LID4096" sz="2000"/>
          </a:p>
        </p:txBody>
      </p:sp>
      <p:sp>
        <p:nvSpPr>
          <p:cNvPr id="101386" name="Picture 28">
            <a:extLst>
              <a:ext uri="{FF2B5EF4-FFF2-40B4-BE49-F238E27FC236}">
                <a16:creationId xmlns:a16="http://schemas.microsoft.com/office/drawing/2014/main" id="{DE6222F6-4B82-823F-0403-FBBEB51D6571}"/>
              </a:ext>
            </a:extLst>
          </p:cNvPr>
          <p:cNvSpPr>
            <a:spLocks noChangeAspect="1" noChangeArrowheads="1"/>
          </p:cNvSpPr>
          <p:nvPr/>
        </p:nvSpPr>
        <p:spPr bwMode="gray">
          <a:xfrm>
            <a:off x="9577388" y="1803400"/>
            <a:ext cx="56038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01388" name="Picture 33">
            <a:extLst>
              <a:ext uri="{FF2B5EF4-FFF2-40B4-BE49-F238E27FC236}">
                <a16:creationId xmlns:a16="http://schemas.microsoft.com/office/drawing/2014/main" id="{9A2E1A07-CD1C-DEC0-C2C4-BDAF760B520B}"/>
              </a:ext>
            </a:extLst>
          </p:cNvPr>
          <p:cNvSpPr>
            <a:spLocks noChangeAspect="1" noChangeArrowheads="1"/>
          </p:cNvSpPr>
          <p:nvPr/>
        </p:nvSpPr>
        <p:spPr bwMode="gray">
          <a:xfrm>
            <a:off x="7666038" y="1720850"/>
            <a:ext cx="7381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01389" name="Picture 9">
            <a:extLst>
              <a:ext uri="{FF2B5EF4-FFF2-40B4-BE49-F238E27FC236}">
                <a16:creationId xmlns:a16="http://schemas.microsoft.com/office/drawing/2014/main" id="{45C218FB-FCFD-96AD-881B-C2CD1AE3297C}"/>
              </a:ext>
            </a:extLst>
          </p:cNvPr>
          <p:cNvSpPr>
            <a:spLocks noChangeAspect="1" noChangeArrowheads="1"/>
          </p:cNvSpPr>
          <p:nvPr/>
        </p:nvSpPr>
        <p:spPr bwMode="auto">
          <a:xfrm>
            <a:off x="8404225" y="1785938"/>
            <a:ext cx="10731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36" name="Rectangle 35">
            <a:extLst>
              <a:ext uri="{FF2B5EF4-FFF2-40B4-BE49-F238E27FC236}">
                <a16:creationId xmlns:a16="http://schemas.microsoft.com/office/drawing/2014/main" id="{2A5A8F6E-CA61-D37F-0ED1-100A73FEC12E}"/>
              </a:ext>
            </a:extLst>
          </p:cNvPr>
          <p:cNvSpPr/>
          <p:nvPr/>
        </p:nvSpPr>
        <p:spPr>
          <a:xfrm>
            <a:off x="838201" y="5705427"/>
            <a:ext cx="2257424" cy="433388"/>
          </a:xfrm>
          <a:prstGeom prst="rect">
            <a:avLst/>
          </a:prstGeom>
          <a:solidFill>
            <a:srgbClr val="EF79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a:solidFill>
                  <a:schemeClr val="bg1"/>
                </a:solidFill>
                <a:ea typeface="+mj-ea"/>
                <a:cs typeface="Calibri" panose="020F0502020204030204" pitchFamily="34" charset="0"/>
              </a:rPr>
              <a:t>SYL Impact</a:t>
            </a:r>
            <a:endParaRPr lang="en-US" sz="2400">
              <a:solidFill>
                <a:schemeClr val="bg1"/>
              </a:solidFill>
              <a:latin typeface="+mn-lt"/>
            </a:endParaRPr>
          </a:p>
        </p:txBody>
      </p:sp>
      <p:sp>
        <p:nvSpPr>
          <p:cNvPr id="37" name="Rectangle 36">
            <a:extLst>
              <a:ext uri="{FF2B5EF4-FFF2-40B4-BE49-F238E27FC236}">
                <a16:creationId xmlns:a16="http://schemas.microsoft.com/office/drawing/2014/main" id="{40C47865-59C9-E2D9-252A-9F28606C5A20}"/>
              </a:ext>
            </a:extLst>
          </p:cNvPr>
          <p:cNvSpPr/>
          <p:nvPr/>
        </p:nvSpPr>
        <p:spPr>
          <a:xfrm>
            <a:off x="838200" y="4611924"/>
            <a:ext cx="2257425" cy="465137"/>
          </a:xfrm>
          <a:prstGeom prst="rect">
            <a:avLst/>
          </a:prstGeom>
          <a:solidFill>
            <a:srgbClr val="FFD4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a:solidFill>
                  <a:schemeClr val="bg1"/>
                </a:solidFill>
              </a:rPr>
              <a:t>SYL In Action</a:t>
            </a:r>
          </a:p>
        </p:txBody>
      </p:sp>
      <p:pic>
        <p:nvPicPr>
          <p:cNvPr id="20" name="Picture 19">
            <a:extLst>
              <a:ext uri="{FF2B5EF4-FFF2-40B4-BE49-F238E27FC236}">
                <a16:creationId xmlns:a16="http://schemas.microsoft.com/office/drawing/2014/main" id="{0FDFF91A-AB86-F7D1-0B71-4200BA5475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2428585" y="1052578"/>
            <a:ext cx="617919" cy="651561"/>
          </a:xfrm>
          <a:prstGeom prst="rect">
            <a:avLst/>
          </a:prstGeom>
        </p:spPr>
      </p:pic>
      <p:pic>
        <p:nvPicPr>
          <p:cNvPr id="22" name="Picture 21">
            <a:extLst>
              <a:ext uri="{FF2B5EF4-FFF2-40B4-BE49-F238E27FC236}">
                <a16:creationId xmlns:a16="http://schemas.microsoft.com/office/drawing/2014/main" id="{68102802-7C11-C750-9682-4B7CD3F50D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gray">
          <a:xfrm>
            <a:off x="296597" y="1008116"/>
            <a:ext cx="782553" cy="800208"/>
          </a:xfrm>
          <a:prstGeom prst="rect">
            <a:avLst/>
          </a:prstGeom>
          <a:ln>
            <a:noFill/>
          </a:ln>
        </p:spPr>
      </p:pic>
      <p:pic>
        <p:nvPicPr>
          <p:cNvPr id="23" name="Picture 22">
            <a:extLst>
              <a:ext uri="{FF2B5EF4-FFF2-40B4-BE49-F238E27FC236}">
                <a16:creationId xmlns:a16="http://schemas.microsoft.com/office/drawing/2014/main" id="{BD4AFDE6-C3E1-BD3B-C080-98EAC5226512}"/>
              </a:ext>
            </a:extLst>
          </p:cNvPr>
          <p:cNvPicPr>
            <a:picLocks noChangeAspect="1"/>
          </p:cNvPicPr>
          <p:nvPr/>
        </p:nvPicPr>
        <p:blipFill>
          <a:blip r:embed="rId6"/>
          <a:stretch>
            <a:fillRect/>
          </a:stretch>
        </p:blipFill>
        <p:spPr>
          <a:xfrm>
            <a:off x="997283" y="1054230"/>
            <a:ext cx="1375779" cy="655818"/>
          </a:xfrm>
          <a:prstGeom prst="rect">
            <a:avLst/>
          </a:prstGeom>
        </p:spPr>
      </p:pic>
      <p:sp>
        <p:nvSpPr>
          <p:cNvPr id="5" name="Date Placeholder 4">
            <a:extLst>
              <a:ext uri="{FF2B5EF4-FFF2-40B4-BE49-F238E27FC236}">
                <a16:creationId xmlns:a16="http://schemas.microsoft.com/office/drawing/2014/main" id="{A65250B2-B4B8-0FE2-4F7F-9D3A85CFE93E}"/>
              </a:ext>
            </a:extLst>
          </p:cNvPr>
          <p:cNvSpPr>
            <a:spLocks noGrp="1"/>
          </p:cNvSpPr>
          <p:nvPr>
            <p:ph type="dt" sz="half" idx="2"/>
          </p:nvPr>
        </p:nvSpPr>
        <p:spPr/>
        <p:txBody>
          <a:bodyPr/>
          <a:lstStyle/>
          <a:p>
            <a:fld id="{B032D335-6CB6-4EBC-A35C-4D245EE60D56}" type="datetime6">
              <a:rPr lang="en-GB" smtClean="0"/>
              <a:t>October 23</a:t>
            </a:fld>
            <a:endParaRPr lang="en-US"/>
          </a:p>
        </p:txBody>
      </p:sp>
      <p:sp>
        <p:nvSpPr>
          <p:cNvPr id="6" name="Footer Placeholder 5">
            <a:extLst>
              <a:ext uri="{FF2B5EF4-FFF2-40B4-BE49-F238E27FC236}">
                <a16:creationId xmlns:a16="http://schemas.microsoft.com/office/drawing/2014/main" id="{B4E6D033-A297-10DD-62C0-DB4D44F27AD3}"/>
              </a:ext>
            </a:extLst>
          </p:cNvPr>
          <p:cNvSpPr>
            <a:spLocks noGrp="1"/>
          </p:cNvSpPr>
          <p:nvPr>
            <p:ph type="ftr" sz="quarter" idx="3"/>
          </p:nvPr>
        </p:nvSpPr>
        <p:spPr/>
        <p:txBody>
          <a:bodyPr/>
          <a:lstStyle/>
          <a:p>
            <a:r>
              <a:rPr lang="en-US"/>
              <a:t>International Society of Nephrology</a:t>
            </a:r>
          </a:p>
        </p:txBody>
      </p:sp>
      <p:sp>
        <p:nvSpPr>
          <p:cNvPr id="8" name="Slide Number Placeholder 7">
            <a:extLst>
              <a:ext uri="{FF2B5EF4-FFF2-40B4-BE49-F238E27FC236}">
                <a16:creationId xmlns:a16="http://schemas.microsoft.com/office/drawing/2014/main" id="{E0846533-51D0-C9F8-14A0-A5527D00A75C}"/>
              </a:ext>
            </a:extLst>
          </p:cNvPr>
          <p:cNvSpPr>
            <a:spLocks noGrp="1"/>
          </p:cNvSpPr>
          <p:nvPr>
            <p:ph type="sldNum" sz="quarter" idx="4"/>
          </p:nvPr>
        </p:nvSpPr>
        <p:spPr/>
        <p:txBody>
          <a:bodyPr/>
          <a:lstStyle/>
          <a:p>
            <a:fld id="{4A9CEFBC-9863-BD47-BA2B-008170C231CB}" type="slidenum">
              <a:rPr lang="en-US" dirty="0" smtClean="0"/>
              <a:pPr/>
              <a:t>48</a:t>
            </a:fld>
            <a:endParaRPr lang="en-US"/>
          </a:p>
        </p:txBody>
      </p:sp>
      <p:sp>
        <p:nvSpPr>
          <p:cNvPr id="31" name="TextBox 30">
            <a:extLst>
              <a:ext uri="{FF2B5EF4-FFF2-40B4-BE49-F238E27FC236}">
                <a16:creationId xmlns:a16="http://schemas.microsoft.com/office/drawing/2014/main" id="{14069A88-07A9-247F-1C33-8556E110B19B}"/>
              </a:ext>
            </a:extLst>
          </p:cNvPr>
          <p:cNvSpPr txBox="1"/>
          <p:nvPr/>
        </p:nvSpPr>
        <p:spPr>
          <a:xfrm>
            <a:off x="7168880" y="6609091"/>
            <a:ext cx="787395" cy="253916"/>
          </a:xfrm>
          <a:prstGeom prst="rect">
            <a:avLst/>
          </a:prstGeom>
          <a:noFill/>
        </p:spPr>
        <p:txBody>
          <a:bodyPr wrap="none" rtlCol="0">
            <a:spAutoFit/>
          </a:bodyPr>
          <a:lstStyle/>
          <a:p>
            <a:r>
              <a:rPr lang="fr-BE" sz="1050">
                <a:solidFill>
                  <a:srgbClr val="EF7962"/>
                </a:solidFill>
              </a:rPr>
              <a:t>- Initiatives</a:t>
            </a:r>
            <a:endParaRPr lang="LID4096" sz="1050">
              <a:solidFill>
                <a:srgbClr val="EF7962"/>
              </a:solidFill>
            </a:endParaRPr>
          </a:p>
        </p:txBody>
      </p:sp>
      <p:sp>
        <p:nvSpPr>
          <p:cNvPr id="2" name="Arc 1">
            <a:extLst>
              <a:ext uri="{FF2B5EF4-FFF2-40B4-BE49-F238E27FC236}">
                <a16:creationId xmlns:a16="http://schemas.microsoft.com/office/drawing/2014/main" id="{7AF361B8-F94E-0DCE-A310-198BCDB53358}"/>
              </a:ext>
            </a:extLst>
          </p:cNvPr>
          <p:cNvSpPr/>
          <p:nvPr/>
        </p:nvSpPr>
        <p:spPr>
          <a:xfrm rot="10800000">
            <a:off x="298596" y="1462648"/>
            <a:ext cx="1668316" cy="1278404"/>
          </a:xfrm>
          <a:custGeom>
            <a:avLst/>
            <a:gdLst>
              <a:gd name="connsiteX0" fmla="*/ 671729 w 1668316"/>
              <a:gd name="connsiteY0" fmla="*/ 12235 h 1278404"/>
              <a:gd name="connsiteX1" fmla="*/ 1259662 w 1668316"/>
              <a:gd name="connsiteY1" fmla="*/ 89414 h 1278404"/>
              <a:gd name="connsiteX2" fmla="*/ 1668316 w 1668316"/>
              <a:gd name="connsiteY2" fmla="*/ 639202 h 1278404"/>
              <a:gd name="connsiteX3" fmla="*/ 834158 w 1668316"/>
              <a:gd name="connsiteY3" fmla="*/ 639202 h 1278404"/>
              <a:gd name="connsiteX4" fmla="*/ 671729 w 1668316"/>
              <a:gd name="connsiteY4" fmla="*/ 12235 h 1278404"/>
              <a:gd name="connsiteX0" fmla="*/ 671729 w 1668316"/>
              <a:gd name="connsiteY0" fmla="*/ 12235 h 1278404"/>
              <a:gd name="connsiteX1" fmla="*/ 1259662 w 1668316"/>
              <a:gd name="connsiteY1" fmla="*/ 89414 h 1278404"/>
              <a:gd name="connsiteX2" fmla="*/ 1668316 w 1668316"/>
              <a:gd name="connsiteY2" fmla="*/ 639202 h 1278404"/>
            </a:gdLst>
            <a:ahLst/>
            <a:cxnLst>
              <a:cxn ang="0">
                <a:pos x="connsiteX0" y="connsiteY0"/>
              </a:cxn>
              <a:cxn ang="0">
                <a:pos x="connsiteX1" y="connsiteY1"/>
              </a:cxn>
              <a:cxn ang="0">
                <a:pos x="connsiteX2" y="connsiteY2"/>
              </a:cxn>
            </a:cxnLst>
            <a:rect l="l" t="t" r="r" b="b"/>
            <a:pathLst>
              <a:path w="1668316" h="1278404" stroke="0" extrusionOk="0">
                <a:moveTo>
                  <a:pt x="671729" y="12235"/>
                </a:moveTo>
                <a:cubicBezTo>
                  <a:pt x="866297" y="-22842"/>
                  <a:pt x="1070386" y="13696"/>
                  <a:pt x="1259662" y="89414"/>
                </a:cubicBezTo>
                <a:cubicBezTo>
                  <a:pt x="1520551" y="206132"/>
                  <a:pt x="1629830" y="414731"/>
                  <a:pt x="1668316" y="639202"/>
                </a:cubicBezTo>
                <a:cubicBezTo>
                  <a:pt x="1384172" y="612074"/>
                  <a:pt x="990387" y="606784"/>
                  <a:pt x="834158" y="639202"/>
                </a:cubicBezTo>
                <a:cubicBezTo>
                  <a:pt x="791970" y="385606"/>
                  <a:pt x="673138" y="163422"/>
                  <a:pt x="671729" y="12235"/>
                </a:cubicBezTo>
                <a:close/>
              </a:path>
              <a:path w="1668316" h="1278404" fill="none" extrusionOk="0">
                <a:moveTo>
                  <a:pt x="671729" y="12235"/>
                </a:moveTo>
                <a:cubicBezTo>
                  <a:pt x="873104" y="-21479"/>
                  <a:pt x="1076845" y="17310"/>
                  <a:pt x="1259662" y="89414"/>
                </a:cubicBezTo>
                <a:cubicBezTo>
                  <a:pt x="1530956" y="214598"/>
                  <a:pt x="1691883" y="419173"/>
                  <a:pt x="1668316" y="639202"/>
                </a:cubicBezTo>
              </a:path>
              <a:path w="1668316" h="1278404" fill="none" stroke="0" extrusionOk="0">
                <a:moveTo>
                  <a:pt x="671729" y="12235"/>
                </a:moveTo>
                <a:cubicBezTo>
                  <a:pt x="908369" y="-14301"/>
                  <a:pt x="1087825" y="-1309"/>
                  <a:pt x="1259662" y="89414"/>
                </a:cubicBezTo>
                <a:cubicBezTo>
                  <a:pt x="1493538" y="201562"/>
                  <a:pt x="1638834" y="441264"/>
                  <a:pt x="1668316" y="639202"/>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4" name="Rectangle : coins arrondis 11">
            <a:extLst>
              <a:ext uri="{FF2B5EF4-FFF2-40B4-BE49-F238E27FC236}">
                <a16:creationId xmlns:a16="http://schemas.microsoft.com/office/drawing/2014/main" id="{CCC31ECB-2D5E-9034-62F1-A7DC28D5855E}"/>
              </a:ext>
            </a:extLst>
          </p:cNvPr>
          <p:cNvSpPr/>
          <p:nvPr/>
        </p:nvSpPr>
        <p:spPr>
          <a:xfrm>
            <a:off x="4502142" y="3559341"/>
            <a:ext cx="3190927" cy="557162"/>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r>
              <a:rPr lang="en-US" sz="2400">
                <a:solidFill>
                  <a:schemeClr val="bg1"/>
                </a:solidFill>
                <a:ea typeface="+mn-lt"/>
                <a:cs typeface="+mn-lt"/>
              </a:rPr>
              <a:t>theisn.org/</a:t>
            </a:r>
            <a:r>
              <a:rPr lang="en-US" sz="2400" err="1">
                <a:solidFill>
                  <a:schemeClr val="bg1"/>
                </a:solidFill>
                <a:ea typeface="+mn-lt"/>
                <a:cs typeface="+mn-lt"/>
              </a:rPr>
              <a:t>syl</a:t>
            </a:r>
            <a:endParaRPr lang="en-US" err="1">
              <a:solidFill>
                <a:schemeClr val="bg1"/>
              </a:solidFill>
            </a:endParaRPr>
          </a:p>
        </p:txBody>
      </p:sp>
      <p:pic>
        <p:nvPicPr>
          <p:cNvPr id="3" name="Picture 2" descr="A blue and white logo&#10;&#10;Description automatically generated">
            <a:extLst>
              <a:ext uri="{FF2B5EF4-FFF2-40B4-BE49-F238E27FC236}">
                <a16:creationId xmlns:a16="http://schemas.microsoft.com/office/drawing/2014/main" id="{D80C5E63-E6A4-FA7F-D7CA-A5C6A9316BE0}"/>
              </a:ext>
            </a:extLst>
          </p:cNvPr>
          <p:cNvPicPr>
            <a:picLocks noChangeAspect="1"/>
          </p:cNvPicPr>
          <p:nvPr/>
        </p:nvPicPr>
        <p:blipFill>
          <a:blip r:embed="rId7"/>
          <a:stretch>
            <a:fillRect/>
          </a:stretch>
        </p:blipFill>
        <p:spPr>
          <a:xfrm>
            <a:off x="1626020" y="1865174"/>
            <a:ext cx="797267" cy="451206"/>
          </a:xfrm>
          <a:prstGeom prst="rect">
            <a:avLst/>
          </a:prstGeom>
        </p:spPr>
      </p:pic>
      <p:pic>
        <p:nvPicPr>
          <p:cNvPr id="9" name="Picture 8" descr="A logo with a person in the middle&#10;&#10;Description automatically generated">
            <a:extLst>
              <a:ext uri="{FF2B5EF4-FFF2-40B4-BE49-F238E27FC236}">
                <a16:creationId xmlns:a16="http://schemas.microsoft.com/office/drawing/2014/main" id="{81B3CD83-B4F6-3315-E9BD-1E7A7008724F}"/>
              </a:ext>
            </a:extLst>
          </p:cNvPr>
          <p:cNvPicPr>
            <a:picLocks noChangeAspect="1"/>
          </p:cNvPicPr>
          <p:nvPr/>
        </p:nvPicPr>
        <p:blipFill>
          <a:blip r:embed="rId8"/>
          <a:stretch>
            <a:fillRect/>
          </a:stretch>
        </p:blipFill>
        <p:spPr>
          <a:xfrm>
            <a:off x="1080418" y="1814080"/>
            <a:ext cx="490420" cy="48412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ook&#10;&#10;Description automatically generated with medium confidence">
            <a:extLst>
              <a:ext uri="{FF2B5EF4-FFF2-40B4-BE49-F238E27FC236}">
                <a16:creationId xmlns:a16="http://schemas.microsoft.com/office/drawing/2014/main" id="{57FF4FCD-9767-427F-0583-C5D140C9C058}"/>
              </a:ext>
            </a:extLst>
          </p:cNvPr>
          <p:cNvPicPr>
            <a:picLocks noChangeAspect="1"/>
          </p:cNvPicPr>
          <p:nvPr/>
        </p:nvPicPr>
        <p:blipFill rotWithShape="1">
          <a:blip r:embed="rId3">
            <a:alphaModFix amt="35000"/>
          </a:blip>
          <a:srcRect l="10723" t="31293" r="1006" b="13613"/>
          <a:stretch/>
        </p:blipFill>
        <p:spPr>
          <a:xfrm>
            <a:off x="452425" y="1245138"/>
            <a:ext cx="11287125" cy="4684175"/>
          </a:xfrm>
          <a:prstGeom prst="rect">
            <a:avLst/>
          </a:prstGeom>
        </p:spPr>
      </p:pic>
      <p:sp>
        <p:nvSpPr>
          <p:cNvPr id="88067" name="Title 5">
            <a:extLst>
              <a:ext uri="{FF2B5EF4-FFF2-40B4-BE49-F238E27FC236}">
                <a16:creationId xmlns:a16="http://schemas.microsoft.com/office/drawing/2014/main" id="{F5A0A152-A3FF-2BDC-4B4C-AB8227EF26EF}"/>
              </a:ext>
            </a:extLst>
          </p:cNvPr>
          <p:cNvSpPr>
            <a:spLocks noGrp="1" noChangeArrowheads="1"/>
          </p:cNvSpPr>
          <p:nvPr>
            <p:ph type="title"/>
          </p:nvPr>
        </p:nvSpPr>
        <p:spPr/>
        <p:txBody>
          <a:bodyPr/>
          <a:lstStyle/>
          <a:p>
            <a:r>
              <a:rPr lang="fr-BE" altLang="LID4096"/>
              <a:t>JOURNALS</a:t>
            </a:r>
            <a:endParaRPr lang="LID4096" altLang="LID4096"/>
          </a:p>
        </p:txBody>
      </p:sp>
      <p:sp>
        <p:nvSpPr>
          <p:cNvPr id="88071" name="TextBox 45">
            <a:extLst>
              <a:ext uri="{FF2B5EF4-FFF2-40B4-BE49-F238E27FC236}">
                <a16:creationId xmlns:a16="http://schemas.microsoft.com/office/drawing/2014/main" id="{56C4990B-3588-7D44-97D7-F06DA8AA13F4}"/>
              </a:ext>
            </a:extLst>
          </p:cNvPr>
          <p:cNvSpPr txBox="1">
            <a:spLocks noChangeArrowheads="1"/>
          </p:cNvSpPr>
          <p:nvPr/>
        </p:nvSpPr>
        <p:spPr bwMode="auto">
          <a:xfrm>
            <a:off x="11399838" y="1486505"/>
            <a:ext cx="641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LID4096" altLang="LID4096" sz="6000" b="1">
              <a:solidFill>
                <a:schemeClr val="tx2"/>
              </a:solidFill>
              <a:latin typeface="Poppins" panose="00000500000000000000" pitchFamily="2" charset="0"/>
              <a:cs typeface="Poppins" panose="00000500000000000000" pitchFamily="2" charset="0"/>
            </a:endParaRPr>
          </a:p>
        </p:txBody>
      </p:sp>
      <p:sp>
        <p:nvSpPr>
          <p:cNvPr id="88080" name="Picture 38">
            <a:extLst>
              <a:ext uri="{FF2B5EF4-FFF2-40B4-BE49-F238E27FC236}">
                <a16:creationId xmlns:a16="http://schemas.microsoft.com/office/drawing/2014/main" id="{3817293E-2C01-425A-4416-031432FC1B95}"/>
              </a:ext>
            </a:extLst>
          </p:cNvPr>
          <p:cNvSpPr>
            <a:spLocks noChangeAspect="1" noChangeArrowheads="1"/>
          </p:cNvSpPr>
          <p:nvPr/>
        </p:nvSpPr>
        <p:spPr bwMode="auto">
          <a:xfrm>
            <a:off x="657225" y="5887055"/>
            <a:ext cx="17478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88088" name="TextBox 32">
            <a:extLst>
              <a:ext uri="{FF2B5EF4-FFF2-40B4-BE49-F238E27FC236}">
                <a16:creationId xmlns:a16="http://schemas.microsoft.com/office/drawing/2014/main" id="{076E47DD-8D91-5CCD-7313-9A5F1E7FB5F3}"/>
              </a:ext>
            </a:extLst>
          </p:cNvPr>
          <p:cNvSpPr txBox="1">
            <a:spLocks noChangeArrowheads="1"/>
          </p:cNvSpPr>
          <p:nvPr/>
        </p:nvSpPr>
        <p:spPr bwMode="auto">
          <a:xfrm>
            <a:off x="657224" y="2568958"/>
            <a:ext cx="3013756" cy="523875"/>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sz="2800" b="1">
                <a:solidFill>
                  <a:srgbClr val="FE7055"/>
                </a:solidFill>
              </a:rPr>
              <a:t>19.6</a:t>
            </a:r>
          </a:p>
        </p:txBody>
      </p:sp>
      <p:sp>
        <p:nvSpPr>
          <p:cNvPr id="88089" name="TextBox 34">
            <a:extLst>
              <a:ext uri="{FF2B5EF4-FFF2-40B4-BE49-F238E27FC236}">
                <a16:creationId xmlns:a16="http://schemas.microsoft.com/office/drawing/2014/main" id="{A0C08052-F171-FBFA-241B-139FC50955E8}"/>
              </a:ext>
            </a:extLst>
          </p:cNvPr>
          <p:cNvSpPr txBox="1">
            <a:spLocks noChangeArrowheads="1"/>
          </p:cNvSpPr>
          <p:nvPr/>
        </p:nvSpPr>
        <p:spPr bwMode="auto">
          <a:xfrm>
            <a:off x="4589123" y="2569613"/>
            <a:ext cx="3004230" cy="523220"/>
          </a:xfrm>
          <a:prstGeom prst="rect">
            <a:avLst/>
          </a:prstGeom>
          <a:solidFill>
            <a:schemeClr val="bg1"/>
          </a:solidFill>
          <a:ln>
            <a:noFill/>
          </a:ln>
        </p:spPr>
        <p:txBody>
          <a:bodyPr wrap="square">
            <a:spAutoFit/>
          </a:bodyPr>
          <a:lstStyle>
            <a:defPPr>
              <a:defRPr lang="en-US"/>
            </a:defPPr>
            <a:lvl1pPr algn="ctr">
              <a:defRPr sz="2800" b="1">
                <a:solidFill>
                  <a:srgbClr val="FE7055"/>
                </a:solidFill>
                <a:latin typeface="Calibri" panose="020F050202020403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LID4096"/>
              <a:t>6</a:t>
            </a:r>
          </a:p>
        </p:txBody>
      </p:sp>
      <p:sp>
        <p:nvSpPr>
          <p:cNvPr id="88090" name="TextBox 36">
            <a:extLst>
              <a:ext uri="{FF2B5EF4-FFF2-40B4-BE49-F238E27FC236}">
                <a16:creationId xmlns:a16="http://schemas.microsoft.com/office/drawing/2014/main" id="{C40FE125-9DE9-1044-AE33-4459056E7AE1}"/>
              </a:ext>
            </a:extLst>
          </p:cNvPr>
          <p:cNvSpPr txBox="1">
            <a:spLocks noChangeArrowheads="1"/>
          </p:cNvSpPr>
          <p:nvPr/>
        </p:nvSpPr>
        <p:spPr bwMode="auto">
          <a:xfrm>
            <a:off x="8428604" y="2569613"/>
            <a:ext cx="3013755" cy="523220"/>
          </a:xfrm>
          <a:prstGeom prst="rect">
            <a:avLst/>
          </a:prstGeom>
          <a:solidFill>
            <a:schemeClr val="bg1"/>
          </a:solidFill>
          <a:ln>
            <a:noFill/>
          </a:ln>
        </p:spPr>
        <p:txBody>
          <a:bodyPr wrap="square">
            <a:spAutoFit/>
          </a:bodyPr>
          <a:lstStyle>
            <a:defPPr>
              <a:defRPr lang="en-US"/>
            </a:defPPr>
            <a:lvl1pPr algn="ctr">
              <a:defRPr sz="2800" b="1">
                <a:solidFill>
                  <a:srgbClr val="FE7055"/>
                </a:solidFill>
                <a:latin typeface="Calibri" panose="020F050202020403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LID4096"/>
              <a:t>5.5</a:t>
            </a:r>
          </a:p>
        </p:txBody>
      </p:sp>
      <p:sp>
        <p:nvSpPr>
          <p:cNvPr id="13" name="Rectangle 12">
            <a:extLst>
              <a:ext uri="{FF2B5EF4-FFF2-40B4-BE49-F238E27FC236}">
                <a16:creationId xmlns:a16="http://schemas.microsoft.com/office/drawing/2014/main" id="{C3030D89-6CCE-FA9D-0A17-298501110B97}"/>
              </a:ext>
            </a:extLst>
          </p:cNvPr>
          <p:cNvSpPr/>
          <p:nvPr/>
        </p:nvSpPr>
        <p:spPr>
          <a:xfrm>
            <a:off x="657225" y="3157604"/>
            <a:ext cx="3013755" cy="2685000"/>
          </a:xfrm>
          <a:prstGeom prst="rect">
            <a:avLst/>
          </a:prstGeom>
          <a:solidFill>
            <a:srgbClr val="077CA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1" name="Picture 10">
            <a:extLst>
              <a:ext uri="{FF2B5EF4-FFF2-40B4-BE49-F238E27FC236}">
                <a16:creationId xmlns:a16="http://schemas.microsoft.com/office/drawing/2014/main" id="{56DAA30B-7F32-51AD-65CA-8DD64C734CA1}"/>
              </a:ext>
            </a:extLst>
          </p:cNvPr>
          <p:cNvPicPr>
            <a:picLocks noChangeAspect="1"/>
          </p:cNvPicPr>
          <p:nvPr/>
        </p:nvPicPr>
        <p:blipFill rotWithShape="1">
          <a:blip r:embed="rId4"/>
          <a:srcRect l="16473" t="12611" r="19963" b="8357"/>
          <a:stretch/>
        </p:blipFill>
        <p:spPr>
          <a:xfrm>
            <a:off x="666750" y="3206184"/>
            <a:ext cx="3023281" cy="2685000"/>
          </a:xfrm>
          <a:prstGeom prst="rect">
            <a:avLst/>
          </a:prstGeom>
        </p:spPr>
      </p:pic>
      <p:sp>
        <p:nvSpPr>
          <p:cNvPr id="12" name="TextBox 11">
            <a:extLst>
              <a:ext uri="{FF2B5EF4-FFF2-40B4-BE49-F238E27FC236}">
                <a16:creationId xmlns:a16="http://schemas.microsoft.com/office/drawing/2014/main" id="{0EAF4D98-B6D8-4F3B-CFD6-9EFFEAC40FB5}"/>
              </a:ext>
            </a:extLst>
          </p:cNvPr>
          <p:cNvSpPr txBox="1"/>
          <p:nvPr/>
        </p:nvSpPr>
        <p:spPr>
          <a:xfrm>
            <a:off x="3889574" y="998715"/>
            <a:ext cx="4403328" cy="523220"/>
          </a:xfrm>
          <a:prstGeom prst="rect">
            <a:avLst/>
          </a:prstGeom>
          <a:noFill/>
        </p:spPr>
        <p:txBody>
          <a:bodyPr wrap="square" rtlCol="0">
            <a:spAutoFit/>
          </a:bodyPr>
          <a:lstStyle/>
          <a:p>
            <a:r>
              <a:rPr lang="fr-BE" sz="2800" b="1">
                <a:solidFill>
                  <a:schemeClr val="accent1"/>
                </a:solidFill>
                <a:latin typeface="Arial" panose="020B0604020202020204" pitchFamily="34" charset="0"/>
                <a:cs typeface="Arial" panose="020B0604020202020204" pitchFamily="34" charset="0"/>
              </a:rPr>
              <a:t>2022</a:t>
            </a:r>
            <a:r>
              <a:rPr lang="fr-BE" sz="2800">
                <a:latin typeface="Arial" panose="020B0604020202020204" pitchFamily="34" charset="0"/>
                <a:cs typeface="Arial" panose="020B0604020202020204" pitchFamily="34" charset="0"/>
              </a:rPr>
              <a:t> </a:t>
            </a:r>
            <a:r>
              <a:rPr lang="fr-BE" sz="2800">
                <a:solidFill>
                  <a:schemeClr val="accent4"/>
                </a:solidFill>
                <a:latin typeface="Arial" panose="020B0604020202020204" pitchFamily="34" charset="0"/>
                <a:cs typeface="Arial" panose="020B0604020202020204" pitchFamily="34" charset="0"/>
              </a:rPr>
              <a:t>IMPACT FACTORS</a:t>
            </a:r>
            <a:endParaRPr lang="LID4096" sz="2800">
              <a:solidFill>
                <a:schemeClr val="accent4"/>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3545A90-8E65-EB91-D713-27B38F6BE99A}"/>
              </a:ext>
            </a:extLst>
          </p:cNvPr>
          <p:cNvSpPr/>
          <p:nvPr/>
        </p:nvSpPr>
        <p:spPr>
          <a:xfrm>
            <a:off x="657225" y="1772592"/>
            <a:ext cx="3013755" cy="769339"/>
          </a:xfrm>
          <a:prstGeom prst="rect">
            <a:avLst/>
          </a:prstGeom>
          <a:solidFill>
            <a:srgbClr val="077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7" name="Picture 16">
            <a:extLst>
              <a:ext uri="{FF2B5EF4-FFF2-40B4-BE49-F238E27FC236}">
                <a16:creationId xmlns:a16="http://schemas.microsoft.com/office/drawing/2014/main" id="{5A1A2D5B-3734-36CD-57DE-F3FB1791036C}"/>
              </a:ext>
            </a:extLst>
          </p:cNvPr>
          <p:cNvPicPr>
            <a:picLocks noChangeAspect="1"/>
          </p:cNvPicPr>
          <p:nvPr/>
        </p:nvPicPr>
        <p:blipFill>
          <a:blip r:embed="rId5"/>
          <a:srcRect/>
          <a:stretch/>
        </p:blipFill>
        <p:spPr>
          <a:xfrm>
            <a:off x="1203664" y="1788693"/>
            <a:ext cx="1920876" cy="737136"/>
          </a:xfrm>
          <a:prstGeom prst="rect">
            <a:avLst/>
          </a:prstGeom>
        </p:spPr>
      </p:pic>
      <p:sp>
        <p:nvSpPr>
          <p:cNvPr id="42" name="Rectangle 41">
            <a:extLst>
              <a:ext uri="{FF2B5EF4-FFF2-40B4-BE49-F238E27FC236}">
                <a16:creationId xmlns:a16="http://schemas.microsoft.com/office/drawing/2014/main" id="{D5652B4F-2124-6AAF-9EBA-74BB44DED1EC}"/>
              </a:ext>
            </a:extLst>
          </p:cNvPr>
          <p:cNvSpPr/>
          <p:nvPr/>
        </p:nvSpPr>
        <p:spPr>
          <a:xfrm>
            <a:off x="4589123" y="3157604"/>
            <a:ext cx="3013755" cy="2685000"/>
          </a:xfrm>
          <a:prstGeom prst="rect">
            <a:avLst/>
          </a:prstGeom>
          <a:solidFill>
            <a:srgbClr val="007C8D">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3" name="Picture 42">
            <a:extLst>
              <a:ext uri="{FF2B5EF4-FFF2-40B4-BE49-F238E27FC236}">
                <a16:creationId xmlns:a16="http://schemas.microsoft.com/office/drawing/2014/main" id="{143AB270-82A4-3FAE-E4AA-B12557E67F3E}"/>
              </a:ext>
            </a:extLst>
          </p:cNvPr>
          <p:cNvPicPr>
            <a:picLocks noChangeAspect="1"/>
          </p:cNvPicPr>
          <p:nvPr/>
        </p:nvPicPr>
        <p:blipFill rotWithShape="1">
          <a:blip r:embed="rId6"/>
          <a:srcRect l="15934" t="12941" r="19170" b="3165"/>
          <a:stretch/>
        </p:blipFill>
        <p:spPr>
          <a:xfrm>
            <a:off x="4579596" y="3160527"/>
            <a:ext cx="3013757" cy="2782877"/>
          </a:xfrm>
          <a:prstGeom prst="rect">
            <a:avLst/>
          </a:prstGeom>
        </p:spPr>
      </p:pic>
      <p:sp>
        <p:nvSpPr>
          <p:cNvPr id="44" name="Rectangle 43">
            <a:extLst>
              <a:ext uri="{FF2B5EF4-FFF2-40B4-BE49-F238E27FC236}">
                <a16:creationId xmlns:a16="http://schemas.microsoft.com/office/drawing/2014/main" id="{FF610AF3-5336-EDB2-A009-674DCABC577E}"/>
              </a:ext>
            </a:extLst>
          </p:cNvPr>
          <p:cNvSpPr/>
          <p:nvPr/>
        </p:nvSpPr>
        <p:spPr>
          <a:xfrm>
            <a:off x="4589123" y="1772592"/>
            <a:ext cx="3013755" cy="769339"/>
          </a:xfrm>
          <a:prstGeom prst="rect">
            <a:avLst/>
          </a:prstGeom>
          <a:solidFill>
            <a:srgbClr val="00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5" name="Picture 44">
            <a:extLst>
              <a:ext uri="{FF2B5EF4-FFF2-40B4-BE49-F238E27FC236}">
                <a16:creationId xmlns:a16="http://schemas.microsoft.com/office/drawing/2014/main" id="{80F88BE2-8A94-601C-D77A-F06FFC349695}"/>
              </a:ext>
            </a:extLst>
          </p:cNvPr>
          <p:cNvPicPr>
            <a:picLocks noChangeAspect="1"/>
          </p:cNvPicPr>
          <p:nvPr/>
        </p:nvPicPr>
        <p:blipFill>
          <a:blip r:embed="rId7"/>
          <a:srcRect/>
          <a:stretch/>
        </p:blipFill>
        <p:spPr>
          <a:xfrm>
            <a:off x="4996532" y="1818309"/>
            <a:ext cx="2223898" cy="658357"/>
          </a:xfrm>
          <a:prstGeom prst="rect">
            <a:avLst/>
          </a:prstGeom>
        </p:spPr>
      </p:pic>
      <p:sp>
        <p:nvSpPr>
          <p:cNvPr id="46" name="Rectangle 45">
            <a:extLst>
              <a:ext uri="{FF2B5EF4-FFF2-40B4-BE49-F238E27FC236}">
                <a16:creationId xmlns:a16="http://schemas.microsoft.com/office/drawing/2014/main" id="{A918B889-2CA2-98F4-31F8-621058929D76}"/>
              </a:ext>
            </a:extLst>
          </p:cNvPr>
          <p:cNvSpPr/>
          <p:nvPr/>
        </p:nvSpPr>
        <p:spPr>
          <a:xfrm>
            <a:off x="8438130" y="3157604"/>
            <a:ext cx="3013755" cy="2685000"/>
          </a:xfrm>
          <a:prstGeom prst="rect">
            <a:avLst/>
          </a:prstGeom>
          <a:solidFill>
            <a:srgbClr val="077CA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7" name="Picture 46">
            <a:extLst>
              <a:ext uri="{FF2B5EF4-FFF2-40B4-BE49-F238E27FC236}">
                <a16:creationId xmlns:a16="http://schemas.microsoft.com/office/drawing/2014/main" id="{4FCCE38D-8DED-85D1-6EFC-239534FC48E2}"/>
              </a:ext>
            </a:extLst>
          </p:cNvPr>
          <p:cNvPicPr>
            <a:picLocks noChangeAspect="1"/>
          </p:cNvPicPr>
          <p:nvPr/>
        </p:nvPicPr>
        <p:blipFill>
          <a:blip r:embed="rId8"/>
          <a:srcRect/>
          <a:stretch/>
        </p:blipFill>
        <p:spPr>
          <a:xfrm>
            <a:off x="8447655" y="3160527"/>
            <a:ext cx="2994704" cy="2657475"/>
          </a:xfrm>
          <a:prstGeom prst="rect">
            <a:avLst/>
          </a:prstGeom>
        </p:spPr>
      </p:pic>
      <p:sp>
        <p:nvSpPr>
          <p:cNvPr id="48" name="Rectangle 47">
            <a:extLst>
              <a:ext uri="{FF2B5EF4-FFF2-40B4-BE49-F238E27FC236}">
                <a16:creationId xmlns:a16="http://schemas.microsoft.com/office/drawing/2014/main" id="{125BC3A4-2E8A-899F-072D-A87F31C89D4F}"/>
              </a:ext>
            </a:extLst>
          </p:cNvPr>
          <p:cNvSpPr/>
          <p:nvPr/>
        </p:nvSpPr>
        <p:spPr>
          <a:xfrm>
            <a:off x="8438130" y="1772592"/>
            <a:ext cx="3013755" cy="769339"/>
          </a:xfrm>
          <a:prstGeom prst="rect">
            <a:avLst/>
          </a:prstGeom>
          <a:solidFill>
            <a:srgbClr val="077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9" name="Picture 48">
            <a:extLst>
              <a:ext uri="{FF2B5EF4-FFF2-40B4-BE49-F238E27FC236}">
                <a16:creationId xmlns:a16="http://schemas.microsoft.com/office/drawing/2014/main" id="{10CFEB74-C34C-550B-D2EF-47CC5F55144E}"/>
              </a:ext>
            </a:extLst>
          </p:cNvPr>
          <p:cNvPicPr>
            <a:picLocks noChangeAspect="1"/>
          </p:cNvPicPr>
          <p:nvPr/>
        </p:nvPicPr>
        <p:blipFill>
          <a:blip r:embed="rId9"/>
          <a:srcRect/>
          <a:stretch/>
        </p:blipFill>
        <p:spPr>
          <a:xfrm>
            <a:off x="9228263" y="1773086"/>
            <a:ext cx="1433488" cy="768350"/>
          </a:xfrm>
          <a:prstGeom prst="rect">
            <a:avLst/>
          </a:prstGeom>
        </p:spPr>
      </p:pic>
      <p:pic>
        <p:nvPicPr>
          <p:cNvPr id="50" name="Picture 49">
            <a:extLst>
              <a:ext uri="{FF2B5EF4-FFF2-40B4-BE49-F238E27FC236}">
                <a16:creationId xmlns:a16="http://schemas.microsoft.com/office/drawing/2014/main" id="{C23B9B0F-C543-92B1-80B7-9B58010B99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5078" y="6168318"/>
            <a:ext cx="1747541" cy="331957"/>
          </a:xfrm>
          <a:prstGeom prst="rect">
            <a:avLst/>
          </a:prstGeom>
        </p:spPr>
      </p:pic>
      <p:pic>
        <p:nvPicPr>
          <p:cNvPr id="51" name="Picture 50">
            <a:extLst>
              <a:ext uri="{FF2B5EF4-FFF2-40B4-BE49-F238E27FC236}">
                <a16:creationId xmlns:a16="http://schemas.microsoft.com/office/drawing/2014/main" id="{BCACFD02-FFF8-4F84-5062-1400FBE35B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07067" y="6154824"/>
            <a:ext cx="1663459" cy="335780"/>
          </a:xfrm>
          <a:prstGeom prst="rect">
            <a:avLst/>
          </a:prstGeom>
        </p:spPr>
      </p:pic>
      <p:sp>
        <p:nvSpPr>
          <p:cNvPr id="88082" name="Rectangle 16">
            <a:extLst>
              <a:ext uri="{FF2B5EF4-FFF2-40B4-BE49-F238E27FC236}">
                <a16:creationId xmlns:a16="http://schemas.microsoft.com/office/drawing/2014/main" id="{A41BD408-CDDE-A19E-E01E-888CE6664CA4}"/>
              </a:ext>
            </a:extLst>
          </p:cNvPr>
          <p:cNvSpPr>
            <a:spLocks noChangeArrowheads="1"/>
          </p:cNvSpPr>
          <p:nvPr/>
        </p:nvSpPr>
        <p:spPr bwMode="auto">
          <a:xfrm>
            <a:off x="6210853" y="2737840"/>
            <a:ext cx="18001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1600"/>
              <a:t>*</a:t>
            </a:r>
            <a:r>
              <a:rPr lang="en-US" altLang="LID4096" sz="1200" i="1"/>
              <a:t>online open access</a:t>
            </a:r>
          </a:p>
        </p:txBody>
      </p:sp>
      <p:sp>
        <p:nvSpPr>
          <p:cNvPr id="5" name="Date Placeholder 4">
            <a:extLst>
              <a:ext uri="{FF2B5EF4-FFF2-40B4-BE49-F238E27FC236}">
                <a16:creationId xmlns:a16="http://schemas.microsoft.com/office/drawing/2014/main" id="{65901671-736E-AF96-AA12-93D35BF3A66F}"/>
              </a:ext>
            </a:extLst>
          </p:cNvPr>
          <p:cNvSpPr>
            <a:spLocks noGrp="1"/>
          </p:cNvSpPr>
          <p:nvPr>
            <p:ph type="dt" sz="half" idx="2"/>
          </p:nvPr>
        </p:nvSpPr>
        <p:spPr/>
        <p:txBody>
          <a:bodyPr/>
          <a:lstStyle/>
          <a:p>
            <a:fld id="{06AFF7A5-6639-47F7-877E-BB07E96FB02F}" type="datetime6">
              <a:rPr lang="en-GB" smtClean="0"/>
              <a:t>October 23</a:t>
            </a:fld>
            <a:endParaRPr lang="en-US"/>
          </a:p>
        </p:txBody>
      </p:sp>
      <p:sp>
        <p:nvSpPr>
          <p:cNvPr id="6" name="Footer Placeholder 5">
            <a:extLst>
              <a:ext uri="{FF2B5EF4-FFF2-40B4-BE49-F238E27FC236}">
                <a16:creationId xmlns:a16="http://schemas.microsoft.com/office/drawing/2014/main" id="{28DA617C-766E-FFA1-1545-A397BE283A57}"/>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4E01BDC9-1A00-158E-E761-2CACFEDA3FCA}"/>
              </a:ext>
            </a:extLst>
          </p:cNvPr>
          <p:cNvSpPr>
            <a:spLocks noGrp="1"/>
          </p:cNvSpPr>
          <p:nvPr>
            <p:ph type="sldNum" sz="quarter" idx="4"/>
          </p:nvPr>
        </p:nvSpPr>
        <p:spPr/>
        <p:txBody>
          <a:bodyPr/>
          <a:lstStyle/>
          <a:p>
            <a:fld id="{4A9CEFBC-9863-BD47-BA2B-008170C231CB}" type="slidenum">
              <a:rPr lang="en-US" smtClean="0"/>
              <a:pPr/>
              <a:t>49</a:t>
            </a:fld>
            <a:endParaRPr lang="en-US"/>
          </a:p>
        </p:txBody>
      </p:sp>
      <p:sp>
        <p:nvSpPr>
          <p:cNvPr id="34" name="TextBox 33">
            <a:extLst>
              <a:ext uri="{FF2B5EF4-FFF2-40B4-BE49-F238E27FC236}">
                <a16:creationId xmlns:a16="http://schemas.microsoft.com/office/drawing/2014/main" id="{858FD83C-DD04-DF43-5826-122116A3308B}"/>
              </a:ext>
            </a:extLst>
          </p:cNvPr>
          <p:cNvSpPr txBox="1"/>
          <p:nvPr/>
        </p:nvSpPr>
        <p:spPr>
          <a:xfrm>
            <a:off x="7168880" y="6609091"/>
            <a:ext cx="729687" cy="253916"/>
          </a:xfrm>
          <a:prstGeom prst="rect">
            <a:avLst/>
          </a:prstGeom>
          <a:noFill/>
        </p:spPr>
        <p:txBody>
          <a:bodyPr wrap="none" rtlCol="0">
            <a:spAutoFit/>
          </a:bodyPr>
          <a:lstStyle/>
          <a:p>
            <a:r>
              <a:rPr lang="fr-BE" sz="1050">
                <a:solidFill>
                  <a:srgbClr val="EF7962"/>
                </a:solidFill>
              </a:rPr>
              <a:t>- In action</a:t>
            </a:r>
            <a:endParaRPr lang="LID4096" sz="1050">
              <a:solidFill>
                <a:srgbClr val="EF796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677B056-5BAD-93F4-7CE1-8EBD91BC2DAA}"/>
              </a:ext>
            </a:extLst>
          </p:cNvPr>
          <p:cNvSpPr/>
          <p:nvPr/>
        </p:nvSpPr>
        <p:spPr>
          <a:xfrm>
            <a:off x="9648073" y="201964"/>
            <a:ext cx="2190750" cy="11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530" name="Title 2">
            <a:extLst>
              <a:ext uri="{FF2B5EF4-FFF2-40B4-BE49-F238E27FC236}">
                <a16:creationId xmlns:a16="http://schemas.microsoft.com/office/drawing/2014/main" id="{5383735A-1380-4FB6-1BD3-4C78FE7A9DBA}"/>
              </a:ext>
            </a:extLst>
          </p:cNvPr>
          <p:cNvSpPr>
            <a:spLocks noGrp="1" noChangeArrowheads="1"/>
          </p:cNvSpPr>
          <p:nvPr>
            <p:ph type="title"/>
          </p:nvPr>
        </p:nvSpPr>
        <p:spPr/>
        <p:txBody>
          <a:bodyPr/>
          <a:lstStyle/>
          <a:p>
            <a:r>
              <a:rPr lang="fr-BE" altLang="LID4096"/>
              <a:t>THE ISN COMMUNITY</a:t>
            </a:r>
            <a:endParaRPr lang="LID4096" altLang="LID4096"/>
          </a:p>
        </p:txBody>
      </p:sp>
      <p:sp>
        <p:nvSpPr>
          <p:cNvPr id="22539" name="Picture 3">
            <a:extLst>
              <a:ext uri="{FF2B5EF4-FFF2-40B4-BE49-F238E27FC236}">
                <a16:creationId xmlns:a16="http://schemas.microsoft.com/office/drawing/2014/main" id="{1E8DEE7C-3BE5-BA6C-EF3F-A91FFBC7AA8C}"/>
              </a:ext>
            </a:extLst>
          </p:cNvPr>
          <p:cNvSpPr>
            <a:spLocks noChangeAspect="1" noChangeArrowheads="1"/>
          </p:cNvSpPr>
          <p:nvPr/>
        </p:nvSpPr>
        <p:spPr bwMode="auto">
          <a:xfrm>
            <a:off x="11507788" y="6326188"/>
            <a:ext cx="6223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22542" name="Picture 8" descr="Map&#10;&#10;Description automatically generated">
            <a:extLst>
              <a:ext uri="{FF2B5EF4-FFF2-40B4-BE49-F238E27FC236}">
                <a16:creationId xmlns:a16="http://schemas.microsoft.com/office/drawing/2014/main" id="{63B8C20C-4A8A-4F7D-D014-BDBCCDC4B05C}"/>
              </a:ext>
            </a:extLst>
          </p:cNvPr>
          <p:cNvSpPr>
            <a:spLocks noChangeAspect="1" noChangeArrowheads="1"/>
          </p:cNvSpPr>
          <p:nvPr/>
        </p:nvSpPr>
        <p:spPr bwMode="auto">
          <a:xfrm>
            <a:off x="6329363" y="835025"/>
            <a:ext cx="495935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graphicFrame>
        <p:nvGraphicFramePr>
          <p:cNvPr id="17" name="Chart 16">
            <a:extLst>
              <a:ext uri="{FF2B5EF4-FFF2-40B4-BE49-F238E27FC236}">
                <a16:creationId xmlns:a16="http://schemas.microsoft.com/office/drawing/2014/main" id="{F76BA775-CF24-B11C-8C6D-C033B8C59404}"/>
              </a:ext>
            </a:extLst>
          </p:cNvPr>
          <p:cNvGraphicFramePr/>
          <p:nvPr>
            <p:extLst>
              <p:ext uri="{D42A27DB-BD31-4B8C-83A1-F6EECF244321}">
                <p14:modId xmlns:p14="http://schemas.microsoft.com/office/powerpoint/2010/main" val="638823509"/>
              </p:ext>
            </p:extLst>
          </p:nvPr>
        </p:nvGraphicFramePr>
        <p:xfrm>
          <a:off x="6967690" y="1036162"/>
          <a:ext cx="4442493" cy="3532320"/>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34">
            <a:extLst>
              <a:ext uri="{FF2B5EF4-FFF2-40B4-BE49-F238E27FC236}">
                <a16:creationId xmlns:a16="http://schemas.microsoft.com/office/drawing/2014/main" id="{99252D30-C5F5-3437-AA82-1BF06D993C89}"/>
              </a:ext>
            </a:extLst>
          </p:cNvPr>
          <p:cNvPicPr>
            <a:picLocks noChangeAspect="1"/>
          </p:cNvPicPr>
          <p:nvPr/>
        </p:nvPicPr>
        <p:blipFill>
          <a:blip r:embed="rId4"/>
          <a:stretch>
            <a:fillRect/>
          </a:stretch>
        </p:blipFill>
        <p:spPr>
          <a:xfrm>
            <a:off x="1622872" y="1137439"/>
            <a:ext cx="3124464" cy="1702075"/>
          </a:xfrm>
          <a:prstGeom prst="rect">
            <a:avLst/>
          </a:prstGeom>
        </p:spPr>
      </p:pic>
      <p:sp>
        <p:nvSpPr>
          <p:cNvPr id="5" name="Date Placeholder 4">
            <a:extLst>
              <a:ext uri="{FF2B5EF4-FFF2-40B4-BE49-F238E27FC236}">
                <a16:creationId xmlns:a16="http://schemas.microsoft.com/office/drawing/2014/main" id="{5E219C19-D43F-0F97-128F-4E67211309DF}"/>
              </a:ext>
            </a:extLst>
          </p:cNvPr>
          <p:cNvSpPr>
            <a:spLocks noGrp="1"/>
          </p:cNvSpPr>
          <p:nvPr>
            <p:ph type="dt" sz="half" idx="2"/>
          </p:nvPr>
        </p:nvSpPr>
        <p:spPr/>
        <p:txBody>
          <a:bodyPr/>
          <a:lstStyle/>
          <a:p>
            <a:fld id="{EA6CB9FD-4BE2-4596-959E-BFCC92CC6B9C}" type="datetime6">
              <a:rPr lang="en-GB" smtClean="0"/>
              <a:t>October 23</a:t>
            </a:fld>
            <a:endParaRPr lang="en-US"/>
          </a:p>
        </p:txBody>
      </p:sp>
      <p:sp>
        <p:nvSpPr>
          <p:cNvPr id="6" name="Footer Placeholder 5">
            <a:extLst>
              <a:ext uri="{FF2B5EF4-FFF2-40B4-BE49-F238E27FC236}">
                <a16:creationId xmlns:a16="http://schemas.microsoft.com/office/drawing/2014/main" id="{8C9506FB-6306-C9A3-4471-656CF30C78A7}"/>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3A20F435-8375-C2E7-9459-6AFAE6E7967A}"/>
              </a:ext>
            </a:extLst>
          </p:cNvPr>
          <p:cNvSpPr>
            <a:spLocks noGrp="1"/>
          </p:cNvSpPr>
          <p:nvPr>
            <p:ph type="sldNum" sz="quarter" idx="4"/>
          </p:nvPr>
        </p:nvSpPr>
        <p:spPr/>
        <p:txBody>
          <a:bodyPr/>
          <a:lstStyle/>
          <a:p>
            <a:fld id="{4A9CEFBC-9863-BD47-BA2B-008170C231CB}" type="slidenum">
              <a:rPr lang="en-US" smtClean="0"/>
              <a:pPr/>
              <a:t>5</a:t>
            </a:fld>
            <a:endParaRPr lang="en-US"/>
          </a:p>
        </p:txBody>
      </p:sp>
      <p:sp>
        <p:nvSpPr>
          <p:cNvPr id="20" name="TextBox 19">
            <a:extLst>
              <a:ext uri="{FF2B5EF4-FFF2-40B4-BE49-F238E27FC236}">
                <a16:creationId xmlns:a16="http://schemas.microsoft.com/office/drawing/2014/main" id="{AAB6E549-FF4F-3025-5BC9-2282E88A4A82}"/>
              </a:ext>
            </a:extLst>
          </p:cNvPr>
          <p:cNvSpPr txBox="1"/>
          <p:nvPr/>
        </p:nvSpPr>
        <p:spPr>
          <a:xfrm>
            <a:off x="7168880" y="6609091"/>
            <a:ext cx="609462" cy="261610"/>
          </a:xfrm>
          <a:prstGeom prst="rect">
            <a:avLst/>
          </a:prstGeom>
          <a:noFill/>
        </p:spPr>
        <p:txBody>
          <a:bodyPr wrap="none" rtlCol="0">
            <a:spAutoFit/>
          </a:bodyPr>
          <a:lstStyle/>
          <a:p>
            <a:r>
              <a:rPr lang="fr-BE" sz="1050">
                <a:solidFill>
                  <a:srgbClr val="EF7962"/>
                </a:solidFill>
              </a:rPr>
              <a:t>- About</a:t>
            </a:r>
            <a:endParaRPr lang="LID4096" sz="1050">
              <a:solidFill>
                <a:srgbClr val="EF7962"/>
              </a:solidFill>
            </a:endParaRPr>
          </a:p>
        </p:txBody>
      </p:sp>
      <p:grpSp>
        <p:nvGrpSpPr>
          <p:cNvPr id="11" name="Group 10">
            <a:extLst>
              <a:ext uri="{FF2B5EF4-FFF2-40B4-BE49-F238E27FC236}">
                <a16:creationId xmlns:a16="http://schemas.microsoft.com/office/drawing/2014/main" id="{11C8AE43-4EB0-FEF4-590F-7E0A839BAA97}"/>
              </a:ext>
            </a:extLst>
          </p:cNvPr>
          <p:cNvGrpSpPr/>
          <p:nvPr/>
        </p:nvGrpSpPr>
        <p:grpSpPr>
          <a:xfrm>
            <a:off x="422122" y="3023244"/>
            <a:ext cx="2853340" cy="932888"/>
            <a:chOff x="422122" y="2778700"/>
            <a:chExt cx="2853340" cy="932888"/>
          </a:xfrm>
        </p:grpSpPr>
        <p:pic>
          <p:nvPicPr>
            <p:cNvPr id="14" name="Picture 13" descr="Icon&#10;&#10;Description automatically generated">
              <a:extLst>
                <a:ext uri="{FF2B5EF4-FFF2-40B4-BE49-F238E27FC236}">
                  <a16:creationId xmlns:a16="http://schemas.microsoft.com/office/drawing/2014/main" id="{74EB536E-BF83-480A-1929-46E3649D6321}"/>
                </a:ext>
              </a:extLst>
            </p:cNvPr>
            <p:cNvPicPr>
              <a:picLocks noChangeAspect="1"/>
            </p:cNvPicPr>
            <p:nvPr/>
          </p:nvPicPr>
          <p:blipFill>
            <a:blip r:embed="rId5"/>
            <a:stretch>
              <a:fillRect/>
            </a:stretch>
          </p:blipFill>
          <p:spPr>
            <a:xfrm>
              <a:off x="422122" y="2833591"/>
              <a:ext cx="1271313" cy="734400"/>
            </a:xfrm>
            <a:prstGeom prst="rect">
              <a:avLst/>
            </a:prstGeom>
          </p:spPr>
        </p:pic>
        <p:sp>
          <p:nvSpPr>
            <p:cNvPr id="18" name="TextBox 17">
              <a:extLst>
                <a:ext uri="{FF2B5EF4-FFF2-40B4-BE49-F238E27FC236}">
                  <a16:creationId xmlns:a16="http://schemas.microsoft.com/office/drawing/2014/main" id="{B3BC1B9E-3AF8-C515-6EC6-7896F77931AC}"/>
                </a:ext>
              </a:extLst>
            </p:cNvPr>
            <p:cNvSpPr txBox="1"/>
            <p:nvPr/>
          </p:nvSpPr>
          <p:spPr>
            <a:xfrm>
              <a:off x="1763507" y="2778700"/>
              <a:ext cx="1511955" cy="707886"/>
            </a:xfrm>
            <a:prstGeom prst="rect">
              <a:avLst/>
            </a:prstGeom>
            <a:noFill/>
          </p:spPr>
          <p:txBody>
            <a:bodyPr wrap="square" lIns="91440" tIns="45720" rIns="91440" bIns="45720" rtlCol="0" anchor="t">
              <a:spAutoFit/>
            </a:bodyPr>
            <a:lstStyle/>
            <a:p>
              <a:r>
                <a:rPr lang="fr-BE" sz="4000" b="1">
                  <a:solidFill>
                    <a:schemeClr val="accent4"/>
                  </a:solidFill>
                  <a:latin typeface="Arial"/>
                  <a:cs typeface="Arial"/>
                </a:rPr>
                <a:t>9,000</a:t>
              </a:r>
              <a:endParaRPr lang="LID4096" sz="4000" b="1">
                <a:solidFill>
                  <a:schemeClr val="accent4"/>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DCCC3FF-8F33-C00C-F13E-999DC01D6597}"/>
                </a:ext>
              </a:extLst>
            </p:cNvPr>
            <p:cNvSpPr txBox="1"/>
            <p:nvPr/>
          </p:nvSpPr>
          <p:spPr>
            <a:xfrm>
              <a:off x="1763507" y="3311478"/>
              <a:ext cx="1186993" cy="400110"/>
            </a:xfrm>
            <a:prstGeom prst="rect">
              <a:avLst/>
            </a:prstGeom>
            <a:noFill/>
          </p:spPr>
          <p:txBody>
            <a:bodyPr wrap="none" rtlCol="0">
              <a:spAutoFit/>
            </a:bodyPr>
            <a:lstStyle/>
            <a:p>
              <a:pPr algn="ctr"/>
              <a:r>
                <a:rPr lang="en-GB" sz="2000"/>
                <a:t>Members</a:t>
              </a:r>
            </a:p>
          </p:txBody>
        </p:sp>
      </p:grpSp>
      <p:grpSp>
        <p:nvGrpSpPr>
          <p:cNvPr id="12" name="Group 11">
            <a:extLst>
              <a:ext uri="{FF2B5EF4-FFF2-40B4-BE49-F238E27FC236}">
                <a16:creationId xmlns:a16="http://schemas.microsoft.com/office/drawing/2014/main" id="{03BBCE75-1504-895F-F2ED-A8E8B8C6C4CC}"/>
              </a:ext>
            </a:extLst>
          </p:cNvPr>
          <p:cNvGrpSpPr/>
          <p:nvPr/>
        </p:nvGrpSpPr>
        <p:grpSpPr>
          <a:xfrm>
            <a:off x="3690025" y="3023244"/>
            <a:ext cx="2243966" cy="1240664"/>
            <a:chOff x="3880897" y="2778700"/>
            <a:chExt cx="2243966" cy="1240664"/>
          </a:xfrm>
        </p:grpSpPr>
        <p:sp>
          <p:nvSpPr>
            <p:cNvPr id="19" name="TextBox 18">
              <a:extLst>
                <a:ext uri="{FF2B5EF4-FFF2-40B4-BE49-F238E27FC236}">
                  <a16:creationId xmlns:a16="http://schemas.microsoft.com/office/drawing/2014/main" id="{B3FB0D58-50BF-0F0B-C73B-D8946A9D1934}"/>
                </a:ext>
              </a:extLst>
            </p:cNvPr>
            <p:cNvSpPr txBox="1"/>
            <p:nvPr/>
          </p:nvSpPr>
          <p:spPr>
            <a:xfrm>
              <a:off x="4937871" y="3311478"/>
              <a:ext cx="1148328" cy="707886"/>
            </a:xfrm>
            <a:prstGeom prst="rect">
              <a:avLst/>
            </a:prstGeom>
            <a:noFill/>
          </p:spPr>
          <p:txBody>
            <a:bodyPr wrap="none" rtlCol="0">
              <a:spAutoFit/>
            </a:bodyPr>
            <a:lstStyle/>
            <a:p>
              <a:r>
                <a:rPr lang="en-GB" sz="2000"/>
                <a:t>Affiliated</a:t>
              </a:r>
            </a:p>
            <a:p>
              <a:r>
                <a:rPr lang="en-GB" sz="2000"/>
                <a:t>societies</a:t>
              </a:r>
            </a:p>
          </p:txBody>
        </p:sp>
        <p:sp>
          <p:nvSpPr>
            <p:cNvPr id="22" name="TextBox 21">
              <a:extLst>
                <a:ext uri="{FF2B5EF4-FFF2-40B4-BE49-F238E27FC236}">
                  <a16:creationId xmlns:a16="http://schemas.microsoft.com/office/drawing/2014/main" id="{035FB4DC-0B8E-9288-6667-D37BF223E5C6}"/>
                </a:ext>
              </a:extLst>
            </p:cNvPr>
            <p:cNvSpPr txBox="1"/>
            <p:nvPr/>
          </p:nvSpPr>
          <p:spPr>
            <a:xfrm>
              <a:off x="4937871" y="2778700"/>
              <a:ext cx="1186992" cy="707886"/>
            </a:xfrm>
            <a:prstGeom prst="rect">
              <a:avLst/>
            </a:prstGeom>
            <a:noFill/>
          </p:spPr>
          <p:txBody>
            <a:bodyPr wrap="square" lIns="91440" tIns="45720" rIns="91440" bIns="45720" rtlCol="0" anchor="t">
              <a:spAutoFit/>
            </a:bodyPr>
            <a:lstStyle/>
            <a:p>
              <a:r>
                <a:rPr lang="fr-BE" sz="4000" b="1">
                  <a:solidFill>
                    <a:schemeClr val="accent4"/>
                  </a:solidFill>
                  <a:latin typeface="Arial"/>
                  <a:cs typeface="Arial"/>
                </a:rPr>
                <a:t>113</a:t>
              </a:r>
              <a:endParaRPr lang="LID4096" sz="4000" b="1">
                <a:solidFill>
                  <a:schemeClr val="accent4"/>
                </a:solidFill>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F2D67D30-C0EC-8A63-F44D-484E4EDB48E8}"/>
                </a:ext>
              </a:extLst>
            </p:cNvPr>
            <p:cNvPicPr>
              <a:picLocks noChangeAspect="1"/>
            </p:cNvPicPr>
            <p:nvPr/>
          </p:nvPicPr>
          <p:blipFill>
            <a:blip r:embed="rId6"/>
            <a:stretch>
              <a:fillRect/>
            </a:stretch>
          </p:blipFill>
          <p:spPr>
            <a:xfrm>
              <a:off x="3880897" y="2833591"/>
              <a:ext cx="986902" cy="733127"/>
            </a:xfrm>
            <a:prstGeom prst="rect">
              <a:avLst/>
            </a:prstGeom>
          </p:spPr>
        </p:pic>
      </p:grpSp>
      <p:grpSp>
        <p:nvGrpSpPr>
          <p:cNvPr id="15" name="Group 14">
            <a:extLst>
              <a:ext uri="{FF2B5EF4-FFF2-40B4-BE49-F238E27FC236}">
                <a16:creationId xmlns:a16="http://schemas.microsoft.com/office/drawing/2014/main" id="{80C9912C-7F6E-CCE8-6374-737FBCDF1C37}"/>
              </a:ext>
            </a:extLst>
          </p:cNvPr>
          <p:cNvGrpSpPr/>
          <p:nvPr/>
        </p:nvGrpSpPr>
        <p:grpSpPr>
          <a:xfrm>
            <a:off x="566164" y="4487567"/>
            <a:ext cx="2493171" cy="1255661"/>
            <a:chOff x="566164" y="4446810"/>
            <a:chExt cx="2493171" cy="1255661"/>
          </a:xfrm>
        </p:grpSpPr>
        <p:pic>
          <p:nvPicPr>
            <p:cNvPr id="3" name="Picture 2" descr="A picture containing text&#10;&#10;Description automatically generated">
              <a:extLst>
                <a:ext uri="{FF2B5EF4-FFF2-40B4-BE49-F238E27FC236}">
                  <a16:creationId xmlns:a16="http://schemas.microsoft.com/office/drawing/2014/main" id="{7589303E-8D8F-8F0E-466B-3EE8BD772B56}"/>
                </a:ext>
              </a:extLst>
            </p:cNvPr>
            <p:cNvPicPr>
              <a:picLocks noChangeAspect="1"/>
            </p:cNvPicPr>
            <p:nvPr/>
          </p:nvPicPr>
          <p:blipFill>
            <a:blip r:embed="rId7"/>
            <a:stretch>
              <a:fillRect/>
            </a:stretch>
          </p:blipFill>
          <p:spPr>
            <a:xfrm>
              <a:off x="566164" y="4463911"/>
              <a:ext cx="1127271" cy="805194"/>
            </a:xfrm>
            <a:prstGeom prst="rect">
              <a:avLst/>
            </a:prstGeom>
          </p:spPr>
        </p:pic>
        <p:sp>
          <p:nvSpPr>
            <p:cNvPr id="23" name="TextBox 22">
              <a:extLst>
                <a:ext uri="{FF2B5EF4-FFF2-40B4-BE49-F238E27FC236}">
                  <a16:creationId xmlns:a16="http://schemas.microsoft.com/office/drawing/2014/main" id="{315F63C2-AE1D-B07E-9577-2BD58B942ABE}"/>
                </a:ext>
              </a:extLst>
            </p:cNvPr>
            <p:cNvSpPr txBox="1"/>
            <p:nvPr/>
          </p:nvSpPr>
          <p:spPr>
            <a:xfrm>
              <a:off x="1763507" y="4446810"/>
              <a:ext cx="939650" cy="707886"/>
            </a:xfrm>
            <a:prstGeom prst="rect">
              <a:avLst/>
            </a:prstGeom>
            <a:noFill/>
          </p:spPr>
          <p:txBody>
            <a:bodyPr wrap="square" rtlCol="0">
              <a:spAutoFit/>
            </a:bodyPr>
            <a:lstStyle/>
            <a:p>
              <a:r>
                <a:rPr lang="fr-BE" sz="4000" b="1">
                  <a:solidFill>
                    <a:schemeClr val="accent4"/>
                  </a:solidFill>
                  <a:latin typeface="Arial" panose="020B0604020202020204" pitchFamily="34" charset="0"/>
                  <a:cs typeface="Arial" panose="020B0604020202020204" pitchFamily="34" charset="0"/>
                </a:rPr>
                <a:t>27</a:t>
              </a:r>
              <a:endParaRPr lang="LID4096" sz="4000" b="1">
                <a:solidFill>
                  <a:schemeClr val="accent4"/>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3F8B233-4289-2062-4A84-9EA7CFDB1199}"/>
                </a:ext>
              </a:extLst>
            </p:cNvPr>
            <p:cNvSpPr txBox="1"/>
            <p:nvPr/>
          </p:nvSpPr>
          <p:spPr>
            <a:xfrm>
              <a:off x="1763507" y="4994585"/>
              <a:ext cx="1295828" cy="707886"/>
            </a:xfrm>
            <a:prstGeom prst="rect">
              <a:avLst/>
            </a:prstGeom>
            <a:noFill/>
          </p:spPr>
          <p:txBody>
            <a:bodyPr wrap="square" rtlCol="0">
              <a:spAutoFit/>
            </a:bodyPr>
            <a:lstStyle/>
            <a:p>
              <a:r>
                <a:rPr lang="en-GB" sz="2000"/>
                <a:t>Collective societies</a:t>
              </a:r>
            </a:p>
          </p:txBody>
        </p:sp>
      </p:grpSp>
      <p:grpSp>
        <p:nvGrpSpPr>
          <p:cNvPr id="13" name="Group 12">
            <a:extLst>
              <a:ext uri="{FF2B5EF4-FFF2-40B4-BE49-F238E27FC236}">
                <a16:creationId xmlns:a16="http://schemas.microsoft.com/office/drawing/2014/main" id="{2457BEE3-6753-A4D9-DA49-BA51E41962A3}"/>
              </a:ext>
            </a:extLst>
          </p:cNvPr>
          <p:cNvGrpSpPr/>
          <p:nvPr/>
        </p:nvGrpSpPr>
        <p:grpSpPr>
          <a:xfrm>
            <a:off x="3796011" y="4460220"/>
            <a:ext cx="2232410" cy="1041010"/>
            <a:chOff x="3986883" y="4419463"/>
            <a:chExt cx="2232410" cy="1041010"/>
          </a:xfrm>
        </p:grpSpPr>
        <p:pic>
          <p:nvPicPr>
            <p:cNvPr id="10" name="Picture 9">
              <a:extLst>
                <a:ext uri="{FF2B5EF4-FFF2-40B4-BE49-F238E27FC236}">
                  <a16:creationId xmlns:a16="http://schemas.microsoft.com/office/drawing/2014/main" id="{7C43DDC3-E13B-3CB8-0474-776F0B2A14DE}"/>
                </a:ext>
              </a:extLst>
            </p:cNvPr>
            <p:cNvPicPr>
              <a:picLocks noChangeAspect="1"/>
            </p:cNvPicPr>
            <p:nvPr/>
          </p:nvPicPr>
          <p:blipFill rotWithShape="1">
            <a:blip r:embed="rId8"/>
            <a:srcRect r="12338"/>
            <a:stretch/>
          </p:blipFill>
          <p:spPr>
            <a:xfrm>
              <a:off x="3986883" y="4419463"/>
              <a:ext cx="880916" cy="1041010"/>
            </a:xfrm>
            <a:prstGeom prst="rect">
              <a:avLst/>
            </a:prstGeom>
          </p:spPr>
        </p:pic>
        <p:sp>
          <p:nvSpPr>
            <p:cNvPr id="25" name="TextBox 24">
              <a:extLst>
                <a:ext uri="{FF2B5EF4-FFF2-40B4-BE49-F238E27FC236}">
                  <a16:creationId xmlns:a16="http://schemas.microsoft.com/office/drawing/2014/main" id="{DF0F394F-035B-68C1-0F21-338A3787F483}"/>
                </a:ext>
              </a:extLst>
            </p:cNvPr>
            <p:cNvSpPr txBox="1"/>
            <p:nvPr/>
          </p:nvSpPr>
          <p:spPr>
            <a:xfrm>
              <a:off x="4937871" y="4446810"/>
              <a:ext cx="1281422" cy="707886"/>
            </a:xfrm>
            <a:prstGeom prst="rect">
              <a:avLst/>
            </a:prstGeom>
            <a:noFill/>
          </p:spPr>
          <p:txBody>
            <a:bodyPr wrap="square" rtlCol="0">
              <a:spAutoFit/>
            </a:bodyPr>
            <a:lstStyle/>
            <a:p>
              <a:r>
                <a:rPr lang="fr-BE" sz="4000" b="1">
                  <a:solidFill>
                    <a:schemeClr val="accent4"/>
                  </a:solidFill>
                  <a:latin typeface="Arial" panose="020B0604020202020204" pitchFamily="34" charset="0"/>
                  <a:cs typeface="Arial" panose="020B0604020202020204" pitchFamily="34" charset="0"/>
                </a:rPr>
                <a:t>165</a:t>
              </a:r>
              <a:endParaRPr lang="LID4096" sz="4000" b="1">
                <a:solidFill>
                  <a:schemeClr val="accent4"/>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870586D-15D7-1991-AC23-F50F0F38411E}"/>
                </a:ext>
              </a:extLst>
            </p:cNvPr>
            <p:cNvSpPr txBox="1"/>
            <p:nvPr/>
          </p:nvSpPr>
          <p:spPr>
            <a:xfrm>
              <a:off x="4937871" y="4994585"/>
              <a:ext cx="1187376" cy="400110"/>
            </a:xfrm>
            <a:prstGeom prst="rect">
              <a:avLst/>
            </a:prstGeom>
            <a:noFill/>
          </p:spPr>
          <p:txBody>
            <a:bodyPr wrap="none" rtlCol="0">
              <a:spAutoFit/>
            </a:bodyPr>
            <a:lstStyle/>
            <a:p>
              <a:r>
                <a:rPr lang="en-GB" sz="2000"/>
                <a:t>Countries</a:t>
              </a:r>
            </a:p>
          </p:txBody>
        </p:sp>
      </p:grpSp>
      <p:sp>
        <p:nvSpPr>
          <p:cNvPr id="2" name="TextBox 1">
            <a:extLst>
              <a:ext uri="{FF2B5EF4-FFF2-40B4-BE49-F238E27FC236}">
                <a16:creationId xmlns:a16="http://schemas.microsoft.com/office/drawing/2014/main" id="{1F7C2E76-3FD4-04AD-B003-D5C269A2F765}"/>
              </a:ext>
            </a:extLst>
          </p:cNvPr>
          <p:cNvSpPr txBox="1"/>
          <p:nvPr/>
        </p:nvSpPr>
        <p:spPr>
          <a:xfrm>
            <a:off x="6906593" y="656666"/>
            <a:ext cx="4314825" cy="461665"/>
          </a:xfrm>
          <a:prstGeom prst="rect">
            <a:avLst/>
          </a:prstGeom>
          <a:noFill/>
        </p:spPr>
        <p:txBody>
          <a:bodyPr wrap="square" rtlCol="0">
            <a:spAutoFit/>
          </a:bodyPr>
          <a:lstStyle/>
          <a:p>
            <a:pPr algn="ctr"/>
            <a:r>
              <a:rPr lang="fr-BE" sz="2400">
                <a:solidFill>
                  <a:schemeClr val="accent4"/>
                </a:solidFill>
                <a:cs typeface="Arial" panose="020B0604020202020204" pitchFamily="34" charset="0"/>
              </a:rPr>
              <a:t>ISN MEMBERS WORLDWIDE</a:t>
            </a:r>
            <a:endParaRPr lang="LID4096" sz="2400">
              <a:solidFill>
                <a:schemeClr val="accent4"/>
              </a:solidFill>
              <a:cs typeface="Arial" panose="020B0604020202020204" pitchFamily="34" charset="0"/>
            </a:endParaRPr>
          </a:p>
        </p:txBody>
      </p:sp>
      <p:pic>
        <p:nvPicPr>
          <p:cNvPr id="9" name="Picture 8" descr="A black and white logo&#10;&#10;Description automatically generated">
            <a:extLst>
              <a:ext uri="{FF2B5EF4-FFF2-40B4-BE49-F238E27FC236}">
                <a16:creationId xmlns:a16="http://schemas.microsoft.com/office/drawing/2014/main" id="{76712313-F0AF-F220-AD9D-E2197F2946CD}"/>
              </a:ext>
            </a:extLst>
          </p:cNvPr>
          <p:cNvPicPr>
            <a:picLocks noChangeAspect="1"/>
          </p:cNvPicPr>
          <p:nvPr/>
        </p:nvPicPr>
        <p:blipFill>
          <a:blip r:embed="rId9"/>
          <a:stretch>
            <a:fillRect/>
          </a:stretch>
        </p:blipFill>
        <p:spPr>
          <a:xfrm>
            <a:off x="8160914" y="2014254"/>
            <a:ext cx="2003509" cy="1543936"/>
          </a:xfrm>
          <a:prstGeom prst="rect">
            <a:avLst/>
          </a:prstGeom>
          <a:effectLst/>
        </p:spPr>
      </p:pic>
      <p:graphicFrame>
        <p:nvGraphicFramePr>
          <p:cNvPr id="16" name="Chart 15">
            <a:extLst>
              <a:ext uri="{FF2B5EF4-FFF2-40B4-BE49-F238E27FC236}">
                <a16:creationId xmlns:a16="http://schemas.microsoft.com/office/drawing/2014/main" id="{74AF6270-69EC-173D-098C-5E4B8BCA5749}"/>
              </a:ext>
            </a:extLst>
          </p:cNvPr>
          <p:cNvGraphicFramePr/>
          <p:nvPr>
            <p:extLst>
              <p:ext uri="{D42A27DB-BD31-4B8C-83A1-F6EECF244321}">
                <p14:modId xmlns:p14="http://schemas.microsoft.com/office/powerpoint/2010/main" val="2690908972"/>
              </p:ext>
            </p:extLst>
          </p:nvPr>
        </p:nvGraphicFramePr>
        <p:xfrm>
          <a:off x="6153450" y="4487567"/>
          <a:ext cx="5917936" cy="215585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15686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D6A9583E-6572-502B-9220-DE5580B1CEE6}"/>
              </a:ext>
            </a:extLst>
          </p:cNvPr>
          <p:cNvSpPr>
            <a:spLocks noGrp="1" noChangeArrowheads="1"/>
          </p:cNvSpPr>
          <p:nvPr>
            <p:ph type="title"/>
          </p:nvPr>
        </p:nvSpPr>
        <p:spPr/>
        <p:txBody>
          <a:bodyPr/>
          <a:lstStyle/>
          <a:p>
            <a:r>
              <a:rPr lang="en-US" altLang="LID4096"/>
              <a:t>QUIZ: ARE YOUR KIDNEYS HEALTHY?</a:t>
            </a:r>
          </a:p>
        </p:txBody>
      </p:sp>
      <p:sp>
        <p:nvSpPr>
          <p:cNvPr id="5" name="ZoneTexte 18">
            <a:extLst>
              <a:ext uri="{FF2B5EF4-FFF2-40B4-BE49-F238E27FC236}">
                <a16:creationId xmlns:a16="http://schemas.microsoft.com/office/drawing/2014/main" id="{1FCB963C-43BB-10E7-50D7-1D7C7CBB3523}"/>
              </a:ext>
            </a:extLst>
          </p:cNvPr>
          <p:cNvSpPr txBox="1"/>
          <p:nvPr/>
        </p:nvSpPr>
        <p:spPr>
          <a:xfrm>
            <a:off x="1077540" y="1392558"/>
            <a:ext cx="5969042"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285750" indent="-285750" eaLnBrk="1" fontAlgn="auto" hangingPunct="1">
              <a:spcBef>
                <a:spcPts val="0"/>
              </a:spcBef>
              <a:spcAft>
                <a:spcPts val="0"/>
              </a:spcAft>
              <a:buClr>
                <a:srgbClr val="EF7962"/>
              </a:buClr>
              <a:buFont typeface="Arial" panose="020B0604020202020204" pitchFamily="34" charset="0"/>
              <a:buChar char="•"/>
              <a:defRPr/>
            </a:pPr>
            <a:r>
              <a:rPr lang="en-US" b="1">
                <a:solidFill>
                  <a:schemeClr val="accent1"/>
                </a:solidFill>
              </a:rPr>
              <a:t>A one-minute quiz</a:t>
            </a:r>
            <a:r>
              <a:rPr lang="en-US" b="1">
                <a:solidFill>
                  <a:schemeClr val="tx1"/>
                </a:solidFill>
              </a:rPr>
              <a:t> </a:t>
            </a:r>
            <a:r>
              <a:rPr lang="en-US">
                <a:solidFill>
                  <a:schemeClr val="tx1"/>
                </a:solidFill>
              </a:rPr>
              <a:t>to help the general public learn more about </a:t>
            </a:r>
            <a:r>
              <a:rPr lang="en-US" b="1">
                <a:solidFill>
                  <a:schemeClr val="accent1"/>
                </a:solidFill>
              </a:rPr>
              <a:t>chronic kidney disease and its risk factors</a:t>
            </a:r>
            <a:endParaRPr lang="en-US" b="1">
              <a:solidFill>
                <a:schemeClr val="accent1"/>
              </a:solidFill>
              <a:cs typeface="Calibri"/>
            </a:endParaRPr>
          </a:p>
          <a:p>
            <a:pPr marL="285750" indent="-285750" eaLnBrk="1" fontAlgn="auto" hangingPunct="1">
              <a:spcBef>
                <a:spcPts val="0"/>
              </a:spcBef>
              <a:spcAft>
                <a:spcPts val="0"/>
              </a:spcAft>
              <a:buClr>
                <a:srgbClr val="EF7962"/>
              </a:buClr>
              <a:buFont typeface="Arial" panose="020B0604020202020204" pitchFamily="34" charset="0"/>
              <a:buChar char="•"/>
              <a:defRPr/>
            </a:pPr>
            <a:endParaRPr lang="en-US" b="1">
              <a:solidFill>
                <a:schemeClr val="tx1"/>
              </a:solidFill>
              <a:cs typeface="Calibri"/>
            </a:endParaRPr>
          </a:p>
          <a:p>
            <a:pPr marL="285750" indent="-285750">
              <a:buClr>
                <a:srgbClr val="EF7962"/>
              </a:buClr>
              <a:buFont typeface="Arial" panose="020B0604020202020204" pitchFamily="34" charset="0"/>
              <a:buChar char="•"/>
              <a:defRPr/>
            </a:pPr>
            <a:r>
              <a:rPr lang="en-US" b="1">
                <a:solidFill>
                  <a:schemeClr val="accent1"/>
                </a:solidFill>
              </a:rPr>
              <a:t>The quiz launched in March 2021. </a:t>
            </a:r>
            <a:r>
              <a:rPr lang="en-US">
                <a:solidFill>
                  <a:schemeClr val="tx1"/>
                </a:solidFill>
              </a:rPr>
              <a:t>Since then, over </a:t>
            </a:r>
            <a:r>
              <a:rPr lang="en-US" b="1">
                <a:solidFill>
                  <a:schemeClr val="accent1"/>
                </a:solidFill>
              </a:rPr>
              <a:t>133,816 people</a:t>
            </a:r>
            <a:r>
              <a:rPr lang="en-US" b="1">
                <a:solidFill>
                  <a:schemeClr val="tx1"/>
                </a:solidFill>
              </a:rPr>
              <a:t> </a:t>
            </a:r>
            <a:r>
              <a:rPr lang="en-US" b="0" i="0" u="none" strike="noStrike">
                <a:solidFill>
                  <a:srgbClr val="000000"/>
                </a:solidFill>
                <a:effectLst/>
                <a:latin typeface="Calibri"/>
                <a:cs typeface="Calibri"/>
              </a:rPr>
              <a:t>have completed the quiz (data as of </a:t>
            </a:r>
            <a:r>
              <a:rPr lang="en-US">
                <a:solidFill>
                  <a:srgbClr val="000000"/>
                </a:solidFill>
                <a:latin typeface="Calibri"/>
                <a:cs typeface="Calibri"/>
              </a:rPr>
              <a:t>31 May</a:t>
            </a:r>
            <a:r>
              <a:rPr lang="en-US" b="0" i="0" u="none" strike="noStrike">
                <a:solidFill>
                  <a:srgbClr val="000000"/>
                </a:solidFill>
                <a:effectLst/>
                <a:latin typeface="Calibri"/>
                <a:cs typeface="Calibri"/>
              </a:rPr>
              <a:t> </a:t>
            </a:r>
            <a:r>
              <a:rPr lang="en-US">
                <a:solidFill>
                  <a:srgbClr val="000000"/>
                </a:solidFill>
                <a:latin typeface="Calibri"/>
                <a:cs typeface="Calibri"/>
              </a:rPr>
              <a:t>2023</a:t>
            </a:r>
            <a:r>
              <a:rPr lang="en-US" b="0" i="0" u="none" strike="noStrike">
                <a:solidFill>
                  <a:srgbClr val="000000"/>
                </a:solidFill>
                <a:effectLst/>
                <a:latin typeface="Calibri"/>
                <a:cs typeface="Calibri"/>
              </a:rPr>
              <a:t>)</a:t>
            </a:r>
            <a:r>
              <a:rPr lang="en-US" b="0" i="0">
                <a:solidFill>
                  <a:srgbClr val="000000"/>
                </a:solidFill>
                <a:effectLst/>
                <a:latin typeface="Calibri"/>
                <a:cs typeface="Calibri"/>
              </a:rPr>
              <a:t>​</a:t>
            </a:r>
            <a:endParaRPr lang="en-US">
              <a:solidFill>
                <a:schemeClr val="tx1"/>
              </a:solidFill>
              <a:latin typeface="Calibri"/>
              <a:cs typeface="Calibri"/>
            </a:endParaRPr>
          </a:p>
          <a:p>
            <a:pPr marL="285750" indent="-285750" eaLnBrk="1" fontAlgn="auto" hangingPunct="1">
              <a:spcBef>
                <a:spcPts val="0"/>
              </a:spcBef>
              <a:spcAft>
                <a:spcPts val="0"/>
              </a:spcAft>
              <a:buClr>
                <a:srgbClr val="EF7962"/>
              </a:buClr>
              <a:buFont typeface="Arial" panose="020B0604020202020204" pitchFamily="34" charset="0"/>
              <a:buChar char="•"/>
              <a:defRPr/>
            </a:pPr>
            <a:endParaRPr lang="en-US" b="1">
              <a:solidFill>
                <a:schemeClr val="tx1"/>
              </a:solidFill>
              <a:cs typeface="Calibri"/>
            </a:endParaRPr>
          </a:p>
          <a:p>
            <a:pPr marL="285750" indent="-285750" eaLnBrk="1" fontAlgn="auto" hangingPunct="1">
              <a:spcBef>
                <a:spcPts val="0"/>
              </a:spcBef>
              <a:spcAft>
                <a:spcPts val="0"/>
              </a:spcAft>
              <a:buClr>
                <a:srgbClr val="EF7962"/>
              </a:buClr>
              <a:buFont typeface="Arial" panose="020B0604020202020204" pitchFamily="34" charset="0"/>
              <a:buChar char="•"/>
              <a:defRPr/>
            </a:pPr>
            <a:r>
              <a:rPr lang="en-US">
                <a:solidFill>
                  <a:schemeClr val="tx1"/>
                </a:solidFill>
              </a:rPr>
              <a:t>Now available in </a:t>
            </a:r>
            <a:r>
              <a:rPr lang="en-US">
                <a:solidFill>
                  <a:schemeClr val="accent1"/>
                </a:solidFill>
              </a:rPr>
              <a:t>17 languages</a:t>
            </a:r>
            <a:r>
              <a:rPr lang="en-US">
                <a:solidFill>
                  <a:schemeClr val="tx1"/>
                </a:solidFill>
              </a:rPr>
              <a:t>,</a:t>
            </a:r>
            <a:r>
              <a:rPr lang="en-US" b="1">
                <a:solidFill>
                  <a:schemeClr val="tx1"/>
                </a:solidFill>
              </a:rPr>
              <a:t> </a:t>
            </a:r>
            <a:r>
              <a:rPr lang="en-US">
                <a:solidFill>
                  <a:schemeClr val="tx1"/>
                </a:solidFill>
              </a:rPr>
              <a:t>with more on the way!​​</a:t>
            </a:r>
            <a:endParaRPr lang="en-US">
              <a:solidFill>
                <a:schemeClr val="tx1"/>
              </a:solidFill>
              <a:cs typeface="Calibri"/>
            </a:endParaRPr>
          </a:p>
        </p:txBody>
      </p:sp>
      <p:sp>
        <p:nvSpPr>
          <p:cNvPr id="103433" name="Picture 8" descr="A picture containing text, screenshot, monitor, screen&#10;&#10;Description automatically generated">
            <a:extLst>
              <a:ext uri="{FF2B5EF4-FFF2-40B4-BE49-F238E27FC236}">
                <a16:creationId xmlns:a16="http://schemas.microsoft.com/office/drawing/2014/main" id="{BAB21E94-395C-9FCE-651E-D2CA57782430}"/>
              </a:ext>
            </a:extLst>
          </p:cNvPr>
          <p:cNvSpPr>
            <a:spLocks noChangeAspect="1" noChangeArrowheads="1"/>
          </p:cNvSpPr>
          <p:nvPr/>
        </p:nvSpPr>
        <p:spPr bwMode="auto">
          <a:xfrm>
            <a:off x="6694488" y="4254500"/>
            <a:ext cx="3381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03435" name="Title 1">
            <a:extLst>
              <a:ext uri="{FF2B5EF4-FFF2-40B4-BE49-F238E27FC236}">
                <a16:creationId xmlns:a16="http://schemas.microsoft.com/office/drawing/2014/main" id="{AE80BF2A-DB71-B7A7-3D4A-2C78879ACA3E}"/>
              </a:ext>
            </a:extLst>
          </p:cNvPr>
          <p:cNvSpPr txBox="1">
            <a:spLocks noChangeArrowheads="1"/>
          </p:cNvSpPr>
          <p:nvPr/>
        </p:nvSpPr>
        <p:spPr bwMode="auto">
          <a:xfrm>
            <a:off x="243602" y="4464872"/>
            <a:ext cx="523715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LID4096" sz="2400">
                <a:solidFill>
                  <a:srgbClr val="4249AA"/>
                </a:solidFill>
                <a:latin typeface="Arial" panose="020B0604020202020204" pitchFamily="34" charset="0"/>
                <a:cs typeface="Arial" panose="020B0604020202020204" pitchFamily="34" charset="0"/>
              </a:rPr>
              <a:t>Take the quiz and</a:t>
            </a:r>
          </a:p>
          <a:p>
            <a:pPr algn="ctr" eaLnBrk="1" hangingPunct="1">
              <a:lnSpc>
                <a:spcPct val="90000"/>
              </a:lnSpc>
            </a:pPr>
            <a:r>
              <a:rPr lang="en-US" altLang="LID4096" sz="2400">
                <a:solidFill>
                  <a:srgbClr val="4249AA"/>
                </a:solidFill>
                <a:latin typeface="Arial" panose="020B0604020202020204" pitchFamily="34" charset="0"/>
                <a:cs typeface="Arial" panose="020B0604020202020204" pitchFamily="34" charset="0"/>
              </a:rPr>
              <a:t>share it alongside patient stories:</a:t>
            </a:r>
          </a:p>
        </p:txBody>
      </p:sp>
      <p:sp>
        <p:nvSpPr>
          <p:cNvPr id="18" name="Rectangle : coins arrondis 11">
            <a:extLst>
              <a:ext uri="{FF2B5EF4-FFF2-40B4-BE49-F238E27FC236}">
                <a16:creationId xmlns:a16="http://schemas.microsoft.com/office/drawing/2014/main" id="{B4098454-0F8D-62F8-01CE-9F807A4B91A2}"/>
              </a:ext>
            </a:extLst>
          </p:cNvPr>
          <p:cNvSpPr/>
          <p:nvPr/>
        </p:nvSpPr>
        <p:spPr>
          <a:xfrm>
            <a:off x="479928" y="5232873"/>
            <a:ext cx="4764088" cy="557162"/>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r>
              <a:rPr lang="en-US" sz="2400">
                <a:solidFill>
                  <a:schemeClr val="bg1"/>
                </a:solidFill>
                <a:ea typeface="+mn-lt"/>
                <a:cs typeface="+mn-lt"/>
              </a:rPr>
              <a:t>kidneyquiz.theisn.org</a:t>
            </a:r>
            <a:endParaRPr lang="en-US">
              <a:solidFill>
                <a:schemeClr val="bg1"/>
              </a:solidFill>
            </a:endParaRPr>
          </a:p>
        </p:txBody>
      </p:sp>
      <p:pic>
        <p:nvPicPr>
          <p:cNvPr id="13" name="Picture 12" descr="Graphical user interface, website&#10;&#10;Description automatically generated">
            <a:extLst>
              <a:ext uri="{FF2B5EF4-FFF2-40B4-BE49-F238E27FC236}">
                <a16:creationId xmlns:a16="http://schemas.microsoft.com/office/drawing/2014/main" id="{CA1641CA-8B5D-B169-3A16-0AD2E8F38629}"/>
              </a:ext>
            </a:extLst>
          </p:cNvPr>
          <p:cNvPicPr>
            <a:picLocks noChangeAspect="1"/>
          </p:cNvPicPr>
          <p:nvPr/>
        </p:nvPicPr>
        <p:blipFill>
          <a:blip r:embed="rId3"/>
          <a:stretch>
            <a:fillRect/>
          </a:stretch>
        </p:blipFill>
        <p:spPr>
          <a:xfrm>
            <a:off x="7152860" y="357725"/>
            <a:ext cx="3634886" cy="3853061"/>
          </a:xfrm>
          <a:prstGeom prst="rect">
            <a:avLst/>
          </a:prstGeom>
        </p:spPr>
      </p:pic>
      <p:pic>
        <p:nvPicPr>
          <p:cNvPr id="31" name="Picture 30" descr="A picture containing text, screenshot, monitor, screen&#10;&#10;Description automatically generated">
            <a:extLst>
              <a:ext uri="{FF2B5EF4-FFF2-40B4-BE49-F238E27FC236}">
                <a16:creationId xmlns:a16="http://schemas.microsoft.com/office/drawing/2014/main" id="{11E672D5-1847-6D67-4330-6A2CE6B53112}"/>
              </a:ext>
            </a:extLst>
          </p:cNvPr>
          <p:cNvPicPr>
            <a:picLocks noChangeAspect="1"/>
          </p:cNvPicPr>
          <p:nvPr/>
        </p:nvPicPr>
        <p:blipFill rotWithShape="1">
          <a:blip r:embed="rId4">
            <a:extLst>
              <a:ext uri="{28A0092B-C50C-407E-A947-70E740481C1C}">
                <a14:useLocalDpi xmlns:a14="http://schemas.microsoft.com/office/drawing/2010/main" val="0"/>
              </a:ext>
            </a:extLst>
          </a:blip>
          <a:srcRect l="29823" t="24214" r="11151" b="19722"/>
          <a:stretch/>
        </p:blipFill>
        <p:spPr>
          <a:xfrm>
            <a:off x="5385187" y="3916703"/>
            <a:ext cx="3381085" cy="1829926"/>
          </a:xfrm>
          <a:prstGeom prst="rect">
            <a:avLst/>
          </a:prstGeom>
        </p:spPr>
      </p:pic>
      <p:pic>
        <p:nvPicPr>
          <p:cNvPr id="32" name="Picture 31" descr="Graphical user interface, text, application, chat or text message&#10;&#10;Description automatically generated">
            <a:extLst>
              <a:ext uri="{FF2B5EF4-FFF2-40B4-BE49-F238E27FC236}">
                <a16:creationId xmlns:a16="http://schemas.microsoft.com/office/drawing/2014/main" id="{E7581FE9-292B-8E55-EA0C-4CEFCBA62D62}"/>
              </a:ext>
            </a:extLst>
          </p:cNvPr>
          <p:cNvPicPr>
            <a:picLocks noChangeAspect="1"/>
          </p:cNvPicPr>
          <p:nvPr/>
        </p:nvPicPr>
        <p:blipFill rotWithShape="1">
          <a:blip r:embed="rId5">
            <a:extLst>
              <a:ext uri="{28A0092B-C50C-407E-A947-70E740481C1C}">
                <a14:useLocalDpi xmlns:a14="http://schemas.microsoft.com/office/drawing/2010/main" val="0"/>
              </a:ext>
            </a:extLst>
          </a:blip>
          <a:srcRect l="31011" t="22639" r="8935" b="19028"/>
          <a:stretch/>
        </p:blipFill>
        <p:spPr>
          <a:xfrm>
            <a:off x="8500482" y="4555321"/>
            <a:ext cx="3543483" cy="1981653"/>
          </a:xfrm>
          <a:prstGeom prst="rect">
            <a:avLst/>
          </a:prstGeom>
        </p:spPr>
      </p:pic>
      <p:sp>
        <p:nvSpPr>
          <p:cNvPr id="19" name="Date Placeholder 18">
            <a:extLst>
              <a:ext uri="{FF2B5EF4-FFF2-40B4-BE49-F238E27FC236}">
                <a16:creationId xmlns:a16="http://schemas.microsoft.com/office/drawing/2014/main" id="{41419111-1159-620B-F365-C2B34CF223E6}"/>
              </a:ext>
            </a:extLst>
          </p:cNvPr>
          <p:cNvSpPr>
            <a:spLocks noGrp="1"/>
          </p:cNvSpPr>
          <p:nvPr>
            <p:ph type="dt" sz="half" idx="2"/>
          </p:nvPr>
        </p:nvSpPr>
        <p:spPr/>
        <p:txBody>
          <a:bodyPr/>
          <a:lstStyle/>
          <a:p>
            <a:fld id="{2E06F4FA-C1E3-4CA0-B134-4A1B23192632}" type="datetime6">
              <a:rPr lang="en-GB" smtClean="0"/>
              <a:t>October 23</a:t>
            </a:fld>
            <a:endParaRPr lang="en-US"/>
          </a:p>
        </p:txBody>
      </p:sp>
      <p:sp>
        <p:nvSpPr>
          <p:cNvPr id="20" name="Footer Placeholder 19">
            <a:extLst>
              <a:ext uri="{FF2B5EF4-FFF2-40B4-BE49-F238E27FC236}">
                <a16:creationId xmlns:a16="http://schemas.microsoft.com/office/drawing/2014/main" id="{229C2376-3614-E82A-3419-A25F463F4394}"/>
              </a:ext>
            </a:extLst>
          </p:cNvPr>
          <p:cNvSpPr>
            <a:spLocks noGrp="1"/>
          </p:cNvSpPr>
          <p:nvPr>
            <p:ph type="ftr" sz="quarter" idx="3"/>
          </p:nvPr>
        </p:nvSpPr>
        <p:spPr/>
        <p:txBody>
          <a:bodyPr/>
          <a:lstStyle/>
          <a:p>
            <a:r>
              <a:rPr lang="en-US"/>
              <a:t>International Society of Nephrology</a:t>
            </a:r>
          </a:p>
        </p:txBody>
      </p:sp>
      <p:sp>
        <p:nvSpPr>
          <p:cNvPr id="21" name="Slide Number Placeholder 20">
            <a:extLst>
              <a:ext uri="{FF2B5EF4-FFF2-40B4-BE49-F238E27FC236}">
                <a16:creationId xmlns:a16="http://schemas.microsoft.com/office/drawing/2014/main" id="{01476BA1-F53D-C683-BA97-0B7B4A7C0B0E}"/>
              </a:ext>
            </a:extLst>
          </p:cNvPr>
          <p:cNvSpPr>
            <a:spLocks noGrp="1"/>
          </p:cNvSpPr>
          <p:nvPr>
            <p:ph type="sldNum" sz="quarter" idx="4"/>
          </p:nvPr>
        </p:nvSpPr>
        <p:spPr/>
        <p:txBody>
          <a:bodyPr/>
          <a:lstStyle/>
          <a:p>
            <a:fld id="{4A9CEFBC-9863-BD47-BA2B-008170C231CB}" type="slidenum">
              <a:rPr lang="en-US" dirty="0" smtClean="0"/>
              <a:pPr/>
              <a:t>50</a:t>
            </a:fld>
            <a:endParaRPr lang="en-US"/>
          </a:p>
        </p:txBody>
      </p:sp>
      <p:sp>
        <p:nvSpPr>
          <p:cNvPr id="50" name="TextBox 49">
            <a:extLst>
              <a:ext uri="{FF2B5EF4-FFF2-40B4-BE49-F238E27FC236}">
                <a16:creationId xmlns:a16="http://schemas.microsoft.com/office/drawing/2014/main" id="{48141A4D-7092-4D4A-10DE-A47379D8C38A}"/>
              </a:ext>
            </a:extLst>
          </p:cNvPr>
          <p:cNvSpPr txBox="1"/>
          <p:nvPr/>
        </p:nvSpPr>
        <p:spPr>
          <a:xfrm>
            <a:off x="7168880" y="6609091"/>
            <a:ext cx="787395" cy="253916"/>
          </a:xfrm>
          <a:prstGeom prst="rect">
            <a:avLst/>
          </a:prstGeom>
          <a:noFill/>
        </p:spPr>
        <p:txBody>
          <a:bodyPr wrap="none" rtlCol="0">
            <a:spAutoFit/>
          </a:bodyPr>
          <a:lstStyle/>
          <a:p>
            <a:r>
              <a:rPr lang="fr-BE" sz="1050">
                <a:solidFill>
                  <a:srgbClr val="EF7962"/>
                </a:solidFill>
              </a:rPr>
              <a:t>- Initiatives</a:t>
            </a:r>
            <a:endParaRPr lang="LID4096" sz="1050">
              <a:solidFill>
                <a:srgbClr val="EF7962"/>
              </a:solidFill>
            </a:endParaRPr>
          </a:p>
        </p:txBody>
      </p:sp>
      <p:sp>
        <p:nvSpPr>
          <p:cNvPr id="2" name="Arc 1">
            <a:extLst>
              <a:ext uri="{FF2B5EF4-FFF2-40B4-BE49-F238E27FC236}">
                <a16:creationId xmlns:a16="http://schemas.microsoft.com/office/drawing/2014/main" id="{5672D7A8-2131-0205-0C37-5F76421925C1}"/>
              </a:ext>
            </a:extLst>
          </p:cNvPr>
          <p:cNvSpPr/>
          <p:nvPr/>
        </p:nvSpPr>
        <p:spPr>
          <a:xfrm rot="10800000">
            <a:off x="148036" y="376812"/>
            <a:ext cx="1438276" cy="1201976"/>
          </a:xfrm>
          <a:custGeom>
            <a:avLst/>
            <a:gdLst>
              <a:gd name="connsiteX0" fmla="*/ 566965 w 1438276"/>
              <a:gd name="connsiteY0" fmla="*/ 13609 h 1201976"/>
              <a:gd name="connsiteX1" fmla="*/ 1109696 w 1438276"/>
              <a:gd name="connsiteY1" fmla="*/ 96354 h 1201976"/>
              <a:gd name="connsiteX2" fmla="*/ 1438276 w 1438276"/>
              <a:gd name="connsiteY2" fmla="*/ 600988 h 1201976"/>
              <a:gd name="connsiteX3" fmla="*/ 719138 w 1438276"/>
              <a:gd name="connsiteY3" fmla="*/ 600988 h 1201976"/>
              <a:gd name="connsiteX4" fmla="*/ 566965 w 1438276"/>
              <a:gd name="connsiteY4" fmla="*/ 13609 h 1201976"/>
              <a:gd name="connsiteX0" fmla="*/ 566965 w 1438276"/>
              <a:gd name="connsiteY0" fmla="*/ 13609 h 1201976"/>
              <a:gd name="connsiteX1" fmla="*/ 1109696 w 1438276"/>
              <a:gd name="connsiteY1" fmla="*/ 96354 h 1201976"/>
              <a:gd name="connsiteX2" fmla="*/ 1438276 w 1438276"/>
              <a:gd name="connsiteY2" fmla="*/ 600988 h 1201976"/>
            </a:gdLst>
            <a:ahLst/>
            <a:cxnLst>
              <a:cxn ang="0">
                <a:pos x="connsiteX0" y="connsiteY0"/>
              </a:cxn>
              <a:cxn ang="0">
                <a:pos x="connsiteX1" y="connsiteY1"/>
              </a:cxn>
              <a:cxn ang="0">
                <a:pos x="connsiteX2" y="connsiteY2"/>
              </a:cxn>
            </a:cxnLst>
            <a:rect l="l" t="t" r="r" b="b"/>
            <a:pathLst>
              <a:path w="1438276" h="1201976" stroke="0" extrusionOk="0">
                <a:moveTo>
                  <a:pt x="566965" y="13609"/>
                </a:moveTo>
                <a:cubicBezTo>
                  <a:pt x="727170" y="-36657"/>
                  <a:pt x="931639" y="16141"/>
                  <a:pt x="1109696" y="96354"/>
                </a:cubicBezTo>
                <a:cubicBezTo>
                  <a:pt x="1334474" y="211282"/>
                  <a:pt x="1427708" y="397422"/>
                  <a:pt x="1438276" y="600988"/>
                </a:cubicBezTo>
                <a:cubicBezTo>
                  <a:pt x="1307933" y="635543"/>
                  <a:pt x="1036758" y="608209"/>
                  <a:pt x="719138" y="600988"/>
                </a:cubicBezTo>
                <a:cubicBezTo>
                  <a:pt x="729164" y="476257"/>
                  <a:pt x="651692" y="266630"/>
                  <a:pt x="566965" y="13609"/>
                </a:cubicBezTo>
                <a:close/>
              </a:path>
              <a:path w="1438276" h="1201976" fill="none" extrusionOk="0">
                <a:moveTo>
                  <a:pt x="566965" y="13609"/>
                </a:moveTo>
                <a:cubicBezTo>
                  <a:pt x="751289" y="-44566"/>
                  <a:pt x="940316" y="21838"/>
                  <a:pt x="1109696" y="96354"/>
                </a:cubicBezTo>
                <a:cubicBezTo>
                  <a:pt x="1323518" y="212103"/>
                  <a:pt x="1452938" y="400611"/>
                  <a:pt x="1438276" y="600988"/>
                </a:cubicBezTo>
              </a:path>
              <a:path w="1438276" h="1201976" fill="none" stroke="0" extrusionOk="0">
                <a:moveTo>
                  <a:pt x="566965" y="13609"/>
                </a:moveTo>
                <a:cubicBezTo>
                  <a:pt x="772817" y="-17953"/>
                  <a:pt x="962611" y="-18146"/>
                  <a:pt x="1109696" y="96354"/>
                </a:cubicBezTo>
                <a:cubicBezTo>
                  <a:pt x="1289738" y="203289"/>
                  <a:pt x="1434459" y="400680"/>
                  <a:pt x="1438276" y="600988"/>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58BD-D605-F600-5417-A0116D767CD3}"/>
              </a:ext>
            </a:extLst>
          </p:cNvPr>
          <p:cNvSpPr>
            <a:spLocks noGrp="1"/>
          </p:cNvSpPr>
          <p:nvPr>
            <p:ph type="title"/>
          </p:nvPr>
        </p:nvSpPr>
        <p:spPr/>
        <p:txBody>
          <a:bodyPr/>
          <a:lstStyle/>
          <a:p>
            <a:r>
              <a:rPr lang="en-GB">
                <a:latin typeface="Arial"/>
                <a:cs typeface="Arial"/>
              </a:rPr>
              <a:t>ISN TOOLKITS</a:t>
            </a:r>
            <a:endParaRPr lang="en-GB"/>
          </a:p>
        </p:txBody>
      </p:sp>
      <p:sp>
        <p:nvSpPr>
          <p:cNvPr id="3" name="Date Placeholder 2">
            <a:extLst>
              <a:ext uri="{FF2B5EF4-FFF2-40B4-BE49-F238E27FC236}">
                <a16:creationId xmlns:a16="http://schemas.microsoft.com/office/drawing/2014/main" id="{770D46A8-83AD-D4C8-B377-F8DC11F026CA}"/>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1AA9FBFB-0250-1F87-E45B-8BEBC215FE8D}"/>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CDF1ABBD-5FD0-A210-8C85-E5122AF41DF1}"/>
              </a:ext>
            </a:extLst>
          </p:cNvPr>
          <p:cNvSpPr>
            <a:spLocks noGrp="1"/>
          </p:cNvSpPr>
          <p:nvPr>
            <p:ph type="sldNum" sz="quarter" idx="4"/>
          </p:nvPr>
        </p:nvSpPr>
        <p:spPr/>
        <p:txBody>
          <a:bodyPr/>
          <a:lstStyle/>
          <a:p>
            <a:fld id="{4A9CEFBC-9863-BD47-BA2B-008170C231CB}" type="slidenum">
              <a:rPr lang="en-US" smtClean="0"/>
              <a:pPr/>
              <a:t>51</a:t>
            </a:fld>
            <a:endParaRPr lang="en-US"/>
          </a:p>
        </p:txBody>
      </p:sp>
      <p:sp>
        <p:nvSpPr>
          <p:cNvPr id="6" name="Content Placeholder 2">
            <a:extLst>
              <a:ext uri="{FF2B5EF4-FFF2-40B4-BE49-F238E27FC236}">
                <a16:creationId xmlns:a16="http://schemas.microsoft.com/office/drawing/2014/main" id="{CC4F0D40-850B-77E2-2705-128ED4BCBF5B}"/>
              </a:ext>
            </a:extLst>
          </p:cNvPr>
          <p:cNvSpPr txBox="1">
            <a:spLocks/>
          </p:cNvSpPr>
          <p:nvPr/>
        </p:nvSpPr>
        <p:spPr>
          <a:xfrm>
            <a:off x="2377495" y="2033193"/>
            <a:ext cx="3561291" cy="10025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mj-lt"/>
                <a:cs typeface="Arial"/>
              </a:rPr>
              <a:t>aimed at kidney health professionals, primary care physicians and nurses working in primary care settings</a:t>
            </a:r>
            <a:r>
              <a:rPr lang="en-GB" sz="1800">
                <a:solidFill>
                  <a:srgbClr val="2C317A"/>
                </a:solidFill>
                <a:latin typeface="+mj-lt"/>
                <a:cs typeface="Arial"/>
              </a:rPr>
              <a:t>.</a:t>
            </a:r>
            <a:endParaRPr lang="en-US" sz="1800">
              <a:latin typeface="+mj-lt"/>
              <a:cs typeface="Arial"/>
            </a:endParaRPr>
          </a:p>
          <a:p>
            <a:endParaRPr lang="en-US" sz="1800">
              <a:latin typeface="+mj-lt"/>
            </a:endParaRPr>
          </a:p>
          <a:p>
            <a:endParaRPr lang="en-US" sz="1800">
              <a:latin typeface="+mj-lt"/>
            </a:endParaRPr>
          </a:p>
        </p:txBody>
      </p:sp>
      <p:sp>
        <p:nvSpPr>
          <p:cNvPr id="7" name="TextBox 6">
            <a:extLst>
              <a:ext uri="{FF2B5EF4-FFF2-40B4-BE49-F238E27FC236}">
                <a16:creationId xmlns:a16="http://schemas.microsoft.com/office/drawing/2014/main" id="{4BF47121-96C2-3446-6872-550F357C0BDF}"/>
              </a:ext>
            </a:extLst>
          </p:cNvPr>
          <p:cNvSpPr txBox="1"/>
          <p:nvPr/>
        </p:nvSpPr>
        <p:spPr>
          <a:xfrm>
            <a:off x="8378008" y="1096568"/>
            <a:ext cx="3658543" cy="584775"/>
          </a:xfrm>
          <a:prstGeom prst="rect">
            <a:avLst/>
          </a:prstGeom>
          <a:noFill/>
        </p:spPr>
        <p:txBody>
          <a:bodyPr wrap="square" lIns="91440" tIns="45720" rIns="91440" bIns="45720" anchor="t">
            <a:spAutoFit/>
          </a:bodyPr>
          <a:lstStyle/>
          <a:p>
            <a:r>
              <a:rPr lang="en-US" sz="1600">
                <a:solidFill>
                  <a:schemeClr val="accent1"/>
                </a:solidFill>
                <a:latin typeface="Arial"/>
                <a:cs typeface="Arial"/>
              </a:rPr>
              <a:t>COMPLEMENT–MEDIATED KIDNEY DISEASES (CMKD) TOOLKIT</a:t>
            </a:r>
          </a:p>
        </p:txBody>
      </p:sp>
      <p:sp>
        <p:nvSpPr>
          <p:cNvPr id="8" name="TextBox 7">
            <a:extLst>
              <a:ext uri="{FF2B5EF4-FFF2-40B4-BE49-F238E27FC236}">
                <a16:creationId xmlns:a16="http://schemas.microsoft.com/office/drawing/2014/main" id="{E79DB5D1-7B36-892C-A291-A357C8DD2338}"/>
              </a:ext>
            </a:extLst>
          </p:cNvPr>
          <p:cNvSpPr txBox="1"/>
          <p:nvPr/>
        </p:nvSpPr>
        <p:spPr>
          <a:xfrm>
            <a:off x="2377495" y="4316936"/>
            <a:ext cx="3561292" cy="1477328"/>
          </a:xfrm>
          <a:prstGeom prst="rect">
            <a:avLst/>
          </a:prstGeom>
          <a:noFill/>
        </p:spPr>
        <p:txBody>
          <a:bodyPr wrap="square" lIns="91440" tIns="45720" rIns="91440" bIns="45720" anchor="t">
            <a:spAutoFit/>
          </a:bodyPr>
          <a:lstStyle/>
          <a:p>
            <a:r>
              <a:rPr lang="en-US">
                <a:latin typeface="+mj-lt"/>
              </a:rPr>
              <a:t>for healthcare professionals involved in the multidisciplinary care of patients with cardio-renal complications. A joint cardiology – nephrology initiative.</a:t>
            </a:r>
            <a:endParaRPr lang="en-US">
              <a:latin typeface="+mj-lt"/>
              <a:ea typeface="Calibri"/>
              <a:cs typeface="Calibri"/>
            </a:endParaRPr>
          </a:p>
        </p:txBody>
      </p:sp>
      <p:pic>
        <p:nvPicPr>
          <p:cNvPr id="10" name="Picture 9" descr="A picture containing text, screenshot, computer, multimedia&#10;&#10;Description automatically generated">
            <a:extLst>
              <a:ext uri="{FF2B5EF4-FFF2-40B4-BE49-F238E27FC236}">
                <a16:creationId xmlns:a16="http://schemas.microsoft.com/office/drawing/2014/main" id="{ADA327BA-B432-78CD-97C9-8AF82B51540E}"/>
              </a:ext>
            </a:extLst>
          </p:cNvPr>
          <p:cNvPicPr>
            <a:picLocks noChangeAspect="1"/>
          </p:cNvPicPr>
          <p:nvPr/>
        </p:nvPicPr>
        <p:blipFill>
          <a:blip r:embed="rId3"/>
          <a:stretch>
            <a:fillRect/>
          </a:stretch>
        </p:blipFill>
        <p:spPr>
          <a:xfrm>
            <a:off x="6141462" y="1096568"/>
            <a:ext cx="2160000" cy="1716701"/>
          </a:xfrm>
          <a:prstGeom prst="rect">
            <a:avLst/>
          </a:prstGeom>
        </p:spPr>
      </p:pic>
      <p:pic>
        <p:nvPicPr>
          <p:cNvPr id="12" name="Picture 11" descr="A picture containing text, electronics, screenshot, multimedia&#10;&#10;Description automatically generated">
            <a:extLst>
              <a:ext uri="{FF2B5EF4-FFF2-40B4-BE49-F238E27FC236}">
                <a16:creationId xmlns:a16="http://schemas.microsoft.com/office/drawing/2014/main" id="{E1DFE40F-5812-2512-5558-CE2B38B875F4}"/>
              </a:ext>
            </a:extLst>
          </p:cNvPr>
          <p:cNvPicPr>
            <a:picLocks noChangeAspect="1"/>
          </p:cNvPicPr>
          <p:nvPr/>
        </p:nvPicPr>
        <p:blipFill>
          <a:blip r:embed="rId4"/>
          <a:stretch>
            <a:fillRect/>
          </a:stretch>
        </p:blipFill>
        <p:spPr>
          <a:xfrm>
            <a:off x="217497" y="1096568"/>
            <a:ext cx="2160000" cy="1716706"/>
          </a:xfrm>
          <a:prstGeom prst="rect">
            <a:avLst/>
          </a:prstGeom>
        </p:spPr>
      </p:pic>
      <p:pic>
        <p:nvPicPr>
          <p:cNvPr id="14" name="Picture 13" descr="A picture containing text, screenshot, multimedia, online advertising&#10;&#10;Description automatically generated">
            <a:extLst>
              <a:ext uri="{FF2B5EF4-FFF2-40B4-BE49-F238E27FC236}">
                <a16:creationId xmlns:a16="http://schemas.microsoft.com/office/drawing/2014/main" id="{270643FE-86A3-C135-BE27-42BEE304318C}"/>
              </a:ext>
            </a:extLst>
          </p:cNvPr>
          <p:cNvPicPr>
            <a:picLocks noChangeAspect="1"/>
          </p:cNvPicPr>
          <p:nvPr/>
        </p:nvPicPr>
        <p:blipFill>
          <a:blip r:embed="rId5"/>
          <a:stretch>
            <a:fillRect/>
          </a:stretch>
        </p:blipFill>
        <p:spPr>
          <a:xfrm>
            <a:off x="217497" y="3393606"/>
            <a:ext cx="2160000" cy="1716701"/>
          </a:xfrm>
          <a:prstGeom prst="rect">
            <a:avLst/>
          </a:prstGeom>
        </p:spPr>
      </p:pic>
      <p:sp>
        <p:nvSpPr>
          <p:cNvPr id="15" name="Rectangle: Rounded Corners 14">
            <a:hlinkClick r:id="rId6"/>
            <a:extLst>
              <a:ext uri="{FF2B5EF4-FFF2-40B4-BE49-F238E27FC236}">
                <a16:creationId xmlns:a16="http://schemas.microsoft.com/office/drawing/2014/main" id="{D7C64715-D228-504B-90C5-D234A2E66107}"/>
              </a:ext>
            </a:extLst>
          </p:cNvPr>
          <p:cNvSpPr/>
          <p:nvPr/>
        </p:nvSpPr>
        <p:spPr>
          <a:xfrm>
            <a:off x="4434316" y="6006164"/>
            <a:ext cx="4176283" cy="525861"/>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fr-BE" sz="2800">
                <a:ea typeface="+mn-lt"/>
                <a:cs typeface="+mn-lt"/>
              </a:rPr>
              <a:t>theisn.org/toolkits</a:t>
            </a:r>
            <a:endParaRPr lang="en-US"/>
          </a:p>
        </p:txBody>
      </p:sp>
      <p:sp>
        <p:nvSpPr>
          <p:cNvPr id="11" name="TextBox 10">
            <a:extLst>
              <a:ext uri="{FF2B5EF4-FFF2-40B4-BE49-F238E27FC236}">
                <a16:creationId xmlns:a16="http://schemas.microsoft.com/office/drawing/2014/main" id="{89691FEA-A2FB-A069-2BC7-C9601C522671}"/>
              </a:ext>
            </a:extLst>
          </p:cNvPr>
          <p:cNvSpPr txBox="1"/>
          <p:nvPr/>
        </p:nvSpPr>
        <p:spPr>
          <a:xfrm>
            <a:off x="2377496" y="1096568"/>
            <a:ext cx="3561291" cy="923330"/>
          </a:xfrm>
          <a:prstGeom prst="rect">
            <a:avLst/>
          </a:prstGeom>
          <a:noFill/>
        </p:spPr>
        <p:txBody>
          <a:bodyPr wrap="square">
            <a:spAutoFit/>
          </a:bodyPr>
          <a:lstStyle/>
          <a:p>
            <a:pPr marL="0" indent="0">
              <a:lnSpc>
                <a:spcPct val="100000"/>
              </a:lnSpc>
              <a:buNone/>
            </a:pPr>
            <a:r>
              <a:rPr lang="en-US" sz="1800">
                <a:solidFill>
                  <a:schemeClr val="accent1"/>
                </a:solidFill>
                <a:latin typeface="Arial"/>
                <a:cs typeface="Arial"/>
              </a:rPr>
              <a:t>ISN-KDIGO EARLY IDENTIFICATION AND INTERVENTION TOOLKIT </a:t>
            </a:r>
            <a:endParaRPr lang="en-US" sz="1800">
              <a:solidFill>
                <a:schemeClr val="accent1"/>
              </a:solidFill>
            </a:endParaRPr>
          </a:p>
        </p:txBody>
      </p:sp>
      <p:sp>
        <p:nvSpPr>
          <p:cNvPr id="16" name="TextBox 15">
            <a:extLst>
              <a:ext uri="{FF2B5EF4-FFF2-40B4-BE49-F238E27FC236}">
                <a16:creationId xmlns:a16="http://schemas.microsoft.com/office/drawing/2014/main" id="{7DD64820-CACA-0689-CB51-BFC7F7A58296}"/>
              </a:ext>
            </a:extLst>
          </p:cNvPr>
          <p:cNvSpPr txBox="1"/>
          <p:nvPr/>
        </p:nvSpPr>
        <p:spPr>
          <a:xfrm>
            <a:off x="2377495" y="3393606"/>
            <a:ext cx="2488597" cy="923330"/>
          </a:xfrm>
          <a:prstGeom prst="rect">
            <a:avLst/>
          </a:prstGeom>
          <a:noFill/>
        </p:spPr>
        <p:txBody>
          <a:bodyPr wrap="square">
            <a:spAutoFit/>
          </a:bodyPr>
          <a:lstStyle/>
          <a:p>
            <a:r>
              <a:rPr lang="en-US" sz="1800">
                <a:solidFill>
                  <a:schemeClr val="accent1"/>
                </a:solidFill>
                <a:latin typeface="Arial"/>
                <a:cs typeface="Arial"/>
              </a:rPr>
              <a:t>OPTIMIZATION OF RAASI THERAPY TOOLKIT</a:t>
            </a:r>
            <a:endParaRPr lang="en-US">
              <a:solidFill>
                <a:schemeClr val="accent1"/>
              </a:solidFill>
              <a:latin typeface="Calibri"/>
              <a:ea typeface="Calibri"/>
              <a:cs typeface="Calibri"/>
            </a:endParaRPr>
          </a:p>
        </p:txBody>
      </p:sp>
      <p:sp>
        <p:nvSpPr>
          <p:cNvPr id="18" name="TextBox 17">
            <a:extLst>
              <a:ext uri="{FF2B5EF4-FFF2-40B4-BE49-F238E27FC236}">
                <a16:creationId xmlns:a16="http://schemas.microsoft.com/office/drawing/2014/main" id="{2E1DCBCE-60A2-AC32-2D8A-DEBC8FF50921}"/>
              </a:ext>
            </a:extLst>
          </p:cNvPr>
          <p:cNvSpPr txBox="1"/>
          <p:nvPr/>
        </p:nvSpPr>
        <p:spPr>
          <a:xfrm>
            <a:off x="8378008" y="1671238"/>
            <a:ext cx="3050532" cy="923330"/>
          </a:xfrm>
          <a:prstGeom prst="rect">
            <a:avLst/>
          </a:prstGeom>
          <a:noFill/>
        </p:spPr>
        <p:txBody>
          <a:bodyPr wrap="square">
            <a:spAutoFit/>
          </a:bodyPr>
          <a:lstStyle/>
          <a:p>
            <a:r>
              <a:rPr lang="en-GB">
                <a:latin typeface="+mj-lt"/>
              </a:rPr>
              <a:t>supports</a:t>
            </a:r>
            <a:r>
              <a:rPr lang="en-GB" b="0" i="0" u="none" strike="noStrike">
                <a:effectLst/>
                <a:latin typeface="+mj-lt"/>
              </a:rPr>
              <a:t> clinicians in building their understanding of CMKDs, and in their clinical practice.</a:t>
            </a:r>
            <a:endParaRPr lang="en-GB" b="0" i="0" u="none" strike="noStrike">
              <a:effectLst/>
              <a:latin typeface="+mj-lt"/>
              <a:ea typeface="Calibri"/>
              <a:cs typeface="Calibri"/>
            </a:endParaRPr>
          </a:p>
        </p:txBody>
      </p:sp>
      <p:pic>
        <p:nvPicPr>
          <p:cNvPr id="19" name="Picture 18">
            <a:extLst>
              <a:ext uri="{FF2B5EF4-FFF2-40B4-BE49-F238E27FC236}">
                <a16:creationId xmlns:a16="http://schemas.microsoft.com/office/drawing/2014/main" id="{407AAB03-239E-8C73-536A-55C967F7C937}"/>
              </a:ext>
            </a:extLst>
          </p:cNvPr>
          <p:cNvPicPr>
            <a:picLocks noChangeAspect="1"/>
          </p:cNvPicPr>
          <p:nvPr/>
        </p:nvPicPr>
        <p:blipFill>
          <a:blip r:embed="rId7"/>
          <a:srcRect/>
          <a:stretch/>
        </p:blipFill>
        <p:spPr>
          <a:xfrm>
            <a:off x="6141465" y="3393606"/>
            <a:ext cx="2159993" cy="1716701"/>
          </a:xfrm>
          <a:prstGeom prst="rect">
            <a:avLst/>
          </a:prstGeom>
        </p:spPr>
      </p:pic>
      <p:sp>
        <p:nvSpPr>
          <p:cNvPr id="20" name="TextBox 19">
            <a:extLst>
              <a:ext uri="{FF2B5EF4-FFF2-40B4-BE49-F238E27FC236}">
                <a16:creationId xmlns:a16="http://schemas.microsoft.com/office/drawing/2014/main" id="{04AB4633-1AA8-EDB7-04B3-5188C6403F9D}"/>
              </a:ext>
            </a:extLst>
          </p:cNvPr>
          <p:cNvSpPr txBox="1"/>
          <p:nvPr/>
        </p:nvSpPr>
        <p:spPr>
          <a:xfrm>
            <a:off x="8378008" y="3393606"/>
            <a:ext cx="3658543" cy="338554"/>
          </a:xfrm>
          <a:prstGeom prst="rect">
            <a:avLst/>
          </a:prstGeom>
          <a:noFill/>
        </p:spPr>
        <p:txBody>
          <a:bodyPr wrap="square" lIns="91440" tIns="45720" rIns="91440" bIns="45720" anchor="t">
            <a:spAutoFit/>
          </a:bodyPr>
          <a:lstStyle/>
          <a:p>
            <a:r>
              <a:rPr lang="en-US" sz="1600">
                <a:solidFill>
                  <a:schemeClr val="accent1"/>
                </a:solidFill>
                <a:latin typeface="Arial"/>
                <a:cs typeface="Arial"/>
              </a:rPr>
              <a:t>ISN RESEARCH SKILLS TOOLKIT</a:t>
            </a:r>
          </a:p>
        </p:txBody>
      </p:sp>
      <p:sp>
        <p:nvSpPr>
          <p:cNvPr id="13" name="TextBox 12">
            <a:extLst>
              <a:ext uri="{FF2B5EF4-FFF2-40B4-BE49-F238E27FC236}">
                <a16:creationId xmlns:a16="http://schemas.microsoft.com/office/drawing/2014/main" id="{F88ED40F-82AB-181D-3354-83748957BBBF}"/>
              </a:ext>
            </a:extLst>
          </p:cNvPr>
          <p:cNvSpPr txBox="1"/>
          <p:nvPr/>
        </p:nvSpPr>
        <p:spPr>
          <a:xfrm>
            <a:off x="8426044" y="3826955"/>
            <a:ext cx="356028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comprehensive compilation of research resources to support younger generations of nephrologists (and anyone else interested) to contribute to advancing kidney health worldwide.</a:t>
            </a:r>
          </a:p>
          <a:p>
            <a:endParaRPr lang="en-US"/>
          </a:p>
        </p:txBody>
      </p:sp>
    </p:spTree>
    <p:extLst>
      <p:ext uri="{BB962C8B-B14F-4D97-AF65-F5344CB8AC3E}">
        <p14:creationId xmlns:p14="http://schemas.microsoft.com/office/powerpoint/2010/main" val="275144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F48D-9A00-D868-BF56-F3CF2E2EF00B}"/>
              </a:ext>
            </a:extLst>
          </p:cNvPr>
          <p:cNvSpPr>
            <a:spLocks noGrp="1"/>
          </p:cNvSpPr>
          <p:nvPr>
            <p:ph type="title"/>
          </p:nvPr>
        </p:nvSpPr>
        <p:spPr>
          <a:xfrm>
            <a:off x="771524" y="357725"/>
            <a:ext cx="8992455" cy="650875"/>
          </a:xfrm>
        </p:spPr>
        <p:txBody>
          <a:bodyPr>
            <a:normAutofit fontScale="90000"/>
          </a:bodyPr>
          <a:lstStyle/>
          <a:p>
            <a:pPr>
              <a:lnSpc>
                <a:spcPct val="100000"/>
              </a:lnSpc>
            </a:pPr>
            <a:endParaRPr lang="fr-FR"/>
          </a:p>
          <a:p>
            <a:pPr>
              <a:lnSpc>
                <a:spcPct val="100000"/>
              </a:lnSpc>
            </a:pPr>
            <a:r>
              <a:rPr lang="en-GB">
                <a:latin typeface="Arial"/>
                <a:cs typeface="Arial"/>
              </a:rPr>
              <a:t>OUR SHARED RESPONSIBILITY – THE URGENT NECESSITY OF GLOBAL ENVIRONMENTALLY SUSTAINABLE KIDNEY CARE</a:t>
            </a:r>
            <a:endParaRPr lang="en-GB"/>
          </a:p>
        </p:txBody>
      </p:sp>
      <p:sp>
        <p:nvSpPr>
          <p:cNvPr id="3" name="Date Placeholder 2">
            <a:extLst>
              <a:ext uri="{FF2B5EF4-FFF2-40B4-BE49-F238E27FC236}">
                <a16:creationId xmlns:a16="http://schemas.microsoft.com/office/drawing/2014/main" id="{A9DE3FF5-D230-DA1A-BD9F-F512D3004619}"/>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A29CDAEF-B823-EE78-E2C1-5728502613DD}"/>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C267C891-9556-AFC9-70D1-B689A552C3D1}"/>
              </a:ext>
            </a:extLst>
          </p:cNvPr>
          <p:cNvSpPr>
            <a:spLocks noGrp="1"/>
          </p:cNvSpPr>
          <p:nvPr>
            <p:ph type="sldNum" sz="quarter" idx="4"/>
          </p:nvPr>
        </p:nvSpPr>
        <p:spPr/>
        <p:txBody>
          <a:bodyPr/>
          <a:lstStyle/>
          <a:p>
            <a:fld id="{4A9CEFBC-9863-BD47-BA2B-008170C231CB}" type="slidenum">
              <a:rPr lang="en-US" smtClean="0"/>
              <a:pPr/>
              <a:t>52</a:t>
            </a:fld>
            <a:endParaRPr lang="en-US"/>
          </a:p>
        </p:txBody>
      </p:sp>
      <p:pic>
        <p:nvPicPr>
          <p:cNvPr id="6" name="Picture 5" descr="A logo of a planet&#10;&#10;Description automatically generated">
            <a:extLst>
              <a:ext uri="{FF2B5EF4-FFF2-40B4-BE49-F238E27FC236}">
                <a16:creationId xmlns:a16="http://schemas.microsoft.com/office/drawing/2014/main" id="{485F1AE7-9FD5-6806-1981-4964F78E16F1}"/>
              </a:ext>
            </a:extLst>
          </p:cNvPr>
          <p:cNvPicPr>
            <a:picLocks noChangeAspect="1"/>
          </p:cNvPicPr>
          <p:nvPr/>
        </p:nvPicPr>
        <p:blipFill>
          <a:blip r:embed="rId2"/>
          <a:stretch>
            <a:fillRect/>
          </a:stretch>
        </p:blipFill>
        <p:spPr>
          <a:xfrm>
            <a:off x="8889423" y="1507668"/>
            <a:ext cx="2743200" cy="2976754"/>
          </a:xfrm>
          <a:prstGeom prst="rect">
            <a:avLst/>
          </a:prstGeom>
        </p:spPr>
      </p:pic>
      <p:sp>
        <p:nvSpPr>
          <p:cNvPr id="13" name="TextBox 12">
            <a:extLst>
              <a:ext uri="{FF2B5EF4-FFF2-40B4-BE49-F238E27FC236}">
                <a16:creationId xmlns:a16="http://schemas.microsoft.com/office/drawing/2014/main" id="{929E97DD-8EAB-DFBA-472A-C6CF4E9BB17B}"/>
              </a:ext>
            </a:extLst>
          </p:cNvPr>
          <p:cNvSpPr txBox="1"/>
          <p:nvPr/>
        </p:nvSpPr>
        <p:spPr>
          <a:xfrm>
            <a:off x="823101" y="1947111"/>
            <a:ext cx="806854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ea typeface="+mn-lt"/>
                <a:cs typeface="+mn-lt"/>
              </a:rPr>
              <a:t>GREEN-K </a:t>
            </a:r>
            <a:r>
              <a:rPr lang="en-US">
                <a:ea typeface="+mn-lt"/>
                <a:cs typeface="+mn-lt"/>
              </a:rPr>
              <a:t>– </a:t>
            </a:r>
            <a:r>
              <a:rPr lang="en-US" b="1">
                <a:solidFill>
                  <a:schemeClr val="accent4"/>
                </a:solidFill>
                <a:ea typeface="+mn-lt"/>
                <a:cs typeface="+mn-lt"/>
              </a:rPr>
              <a:t>Global Environmental Evolution in Nephrology and Kidney Care</a:t>
            </a:r>
            <a:r>
              <a:rPr lang="en-US">
                <a:ea typeface="+mn-lt"/>
                <a:cs typeface="+mn-lt"/>
              </a:rPr>
              <a:t> – calls on the development of </a:t>
            </a:r>
            <a:r>
              <a:rPr lang="en-US" b="1">
                <a:solidFill>
                  <a:schemeClr val="accent1"/>
                </a:solidFill>
                <a:ea typeface="+mn-lt"/>
                <a:cs typeface="+mn-lt"/>
              </a:rPr>
              <a:t>climate resilient kidney care systems </a:t>
            </a:r>
            <a:r>
              <a:rPr lang="en-US">
                <a:ea typeface="+mn-lt"/>
                <a:cs typeface="+mn-lt"/>
              </a:rPr>
              <a:t>that function through accountable, sustainable low carbon health care, and propose a pathway to achieve this goal through a global, collaborative, and inclusive multidisciplinary working group.</a:t>
            </a:r>
            <a:endParaRPr lang="fr-FR"/>
          </a:p>
          <a:p>
            <a:endParaRPr lang="en-US"/>
          </a:p>
          <a:p>
            <a:r>
              <a:rPr lang="en-US"/>
              <a:t>GREEN-K is an international, joint activity of </a:t>
            </a:r>
            <a:r>
              <a:rPr lang="en-US" b="1">
                <a:solidFill>
                  <a:schemeClr val="accent4"/>
                </a:solidFill>
              </a:rPr>
              <a:t>leading national and regional kidney societies</a:t>
            </a:r>
            <a:r>
              <a:rPr lang="en-US"/>
              <a:t> on environmentally sustainable kidney care through advocating for and educating in </a:t>
            </a:r>
            <a:r>
              <a:rPr lang="en-US" b="1">
                <a:solidFill>
                  <a:srgbClr val="007C8D"/>
                </a:solidFill>
              </a:rPr>
              <a:t>green nephrology</a:t>
            </a:r>
            <a:r>
              <a:rPr lang="en-US"/>
              <a:t> to reduce the specialty's carbon footprint. </a:t>
            </a:r>
            <a:endParaRPr lang="fr-FR">
              <a:cs typeface="Calibri"/>
            </a:endParaRPr>
          </a:p>
        </p:txBody>
      </p:sp>
      <p:sp>
        <p:nvSpPr>
          <p:cNvPr id="23" name="Rectangle: Rounded Corners 22">
            <a:hlinkClick r:id="rId3"/>
            <a:extLst>
              <a:ext uri="{FF2B5EF4-FFF2-40B4-BE49-F238E27FC236}">
                <a16:creationId xmlns:a16="http://schemas.microsoft.com/office/drawing/2014/main" id="{4490CF02-43A4-8C44-09A4-6A07AF6789DB}"/>
              </a:ext>
            </a:extLst>
          </p:cNvPr>
          <p:cNvSpPr/>
          <p:nvPr/>
        </p:nvSpPr>
        <p:spPr>
          <a:xfrm>
            <a:off x="5508951" y="5432710"/>
            <a:ext cx="2804341" cy="515704"/>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fr-BE" sz="2400">
                <a:ea typeface="+mn-lt"/>
                <a:cs typeface="+mn-lt"/>
              </a:rPr>
              <a:t>theisn.org/green-k</a:t>
            </a:r>
          </a:p>
        </p:txBody>
      </p:sp>
      <p:sp>
        <p:nvSpPr>
          <p:cNvPr id="8" name="Title 1">
            <a:extLst>
              <a:ext uri="{FF2B5EF4-FFF2-40B4-BE49-F238E27FC236}">
                <a16:creationId xmlns:a16="http://schemas.microsoft.com/office/drawing/2014/main" id="{FD5EE008-747A-80D0-A507-8F80BF07D65D}"/>
              </a:ext>
            </a:extLst>
          </p:cNvPr>
          <p:cNvSpPr txBox="1">
            <a:spLocks noChangeArrowheads="1"/>
          </p:cNvSpPr>
          <p:nvPr/>
        </p:nvSpPr>
        <p:spPr bwMode="auto">
          <a:xfrm>
            <a:off x="2649175" y="5413668"/>
            <a:ext cx="27432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sz="2400">
                <a:solidFill>
                  <a:srgbClr val="4249AA"/>
                </a:solidFill>
                <a:latin typeface="Arial"/>
                <a:cs typeface="Arial"/>
              </a:rPr>
              <a:t>Explore resources:</a:t>
            </a:r>
            <a:endParaRPr lang="en-US" altLang="LID4096" sz="2400">
              <a:solidFill>
                <a:srgbClr val="4249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69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B5AC7A5-75DE-EA77-7BFA-61415D71B9CA}"/>
              </a:ext>
            </a:extLst>
          </p:cNvPr>
          <p:cNvSpPr/>
          <p:nvPr/>
        </p:nvSpPr>
        <p:spPr>
          <a:xfrm>
            <a:off x="6911165" y="1378108"/>
            <a:ext cx="2562753" cy="523220"/>
          </a:xfrm>
          <a:prstGeom prst="rect">
            <a:avLst/>
          </a:prstGeom>
        </p:spPr>
        <p:txBody>
          <a:bodyPr wrap="none">
            <a:spAutoFit/>
          </a:bodyPr>
          <a:lstStyle/>
          <a:p>
            <a:r>
              <a:rPr lang="en-US" sz="2800" b="1">
                <a:solidFill>
                  <a:srgbClr val="FE7055"/>
                </a:solidFill>
                <a:hlinkClick r:id="rId3">
                  <a:extLst>
                    <a:ext uri="{A12FA001-AC4F-418D-AE19-62706E023703}">
                      <ahyp:hlinkClr xmlns:ahyp="http://schemas.microsoft.com/office/drawing/2018/hyperlinkcolor" val="tx"/>
                    </a:ext>
                  </a:extLst>
                </a:hlinkClick>
              </a:rPr>
              <a:t>www.theisn.org</a:t>
            </a:r>
            <a:endParaRPr lang="en-US" sz="2800" b="1">
              <a:solidFill>
                <a:srgbClr val="FE7055"/>
              </a:solidFill>
            </a:endParaRPr>
          </a:p>
        </p:txBody>
      </p:sp>
      <p:sp>
        <p:nvSpPr>
          <p:cNvPr id="28" name="Rectangle 27">
            <a:extLst>
              <a:ext uri="{FF2B5EF4-FFF2-40B4-BE49-F238E27FC236}">
                <a16:creationId xmlns:a16="http://schemas.microsoft.com/office/drawing/2014/main" id="{06C43CF2-BFF2-AB42-E09B-C066B3CCD8D8}"/>
              </a:ext>
            </a:extLst>
          </p:cNvPr>
          <p:cNvSpPr/>
          <p:nvPr/>
        </p:nvSpPr>
        <p:spPr>
          <a:xfrm>
            <a:off x="715181" y="2792638"/>
            <a:ext cx="2601097" cy="369332"/>
          </a:xfrm>
          <a:prstGeom prst="rect">
            <a:avLst/>
          </a:prstGeom>
        </p:spPr>
        <p:txBody>
          <a:bodyPr wrap="none">
            <a:spAutoFit/>
          </a:bodyPr>
          <a:lstStyle/>
          <a:p>
            <a:r>
              <a:rPr lang="en-US" b="1">
                <a:solidFill>
                  <a:srgbClr val="3C3A9A"/>
                </a:solidFill>
              </a:rPr>
              <a:t>Global Operations Center</a:t>
            </a:r>
            <a:endParaRPr lang="en-US">
              <a:solidFill>
                <a:srgbClr val="3C3A9A"/>
              </a:solidFill>
            </a:endParaRPr>
          </a:p>
        </p:txBody>
      </p:sp>
      <p:pic>
        <p:nvPicPr>
          <p:cNvPr id="29" name="Picture 28">
            <a:extLst>
              <a:ext uri="{FF2B5EF4-FFF2-40B4-BE49-F238E27FC236}">
                <a16:creationId xmlns:a16="http://schemas.microsoft.com/office/drawing/2014/main" id="{F83BC615-8A46-6C29-FB3A-FD09F5946711}"/>
              </a:ext>
            </a:extLst>
          </p:cNvPr>
          <p:cNvPicPr>
            <a:picLocks noChangeAspect="1"/>
          </p:cNvPicPr>
          <p:nvPr/>
        </p:nvPicPr>
        <p:blipFill>
          <a:blip r:embed="rId4">
            <a:duotone>
              <a:schemeClr val="bg2">
                <a:shade val="45000"/>
                <a:satMod val="135000"/>
              </a:schemeClr>
              <a:prstClr val="white"/>
            </a:duotone>
          </a:blip>
          <a:stretch>
            <a:fillRect/>
          </a:stretch>
        </p:blipFill>
        <p:spPr>
          <a:xfrm>
            <a:off x="715181" y="3301230"/>
            <a:ext cx="460697" cy="460697"/>
          </a:xfrm>
          <a:prstGeom prst="rect">
            <a:avLst/>
          </a:prstGeom>
        </p:spPr>
      </p:pic>
      <p:sp>
        <p:nvSpPr>
          <p:cNvPr id="30" name="Rectangle 29">
            <a:extLst>
              <a:ext uri="{FF2B5EF4-FFF2-40B4-BE49-F238E27FC236}">
                <a16:creationId xmlns:a16="http://schemas.microsoft.com/office/drawing/2014/main" id="{CCCE92AC-EF74-EFAF-3341-966991951479}"/>
              </a:ext>
            </a:extLst>
          </p:cNvPr>
          <p:cNvSpPr/>
          <p:nvPr/>
        </p:nvSpPr>
        <p:spPr>
          <a:xfrm>
            <a:off x="1175878" y="3301228"/>
            <a:ext cx="2101857" cy="584775"/>
          </a:xfrm>
          <a:prstGeom prst="rect">
            <a:avLst/>
          </a:prstGeom>
        </p:spPr>
        <p:txBody>
          <a:bodyPr wrap="none">
            <a:spAutoFit/>
          </a:bodyPr>
          <a:lstStyle/>
          <a:p>
            <a:r>
              <a:rPr lang="en-US" sz="1600"/>
              <a:t>Avenue des Arts 1-2</a:t>
            </a:r>
          </a:p>
          <a:p>
            <a:r>
              <a:rPr lang="en-US" sz="1600"/>
              <a:t>1210 Brussels, Belgium</a:t>
            </a:r>
          </a:p>
        </p:txBody>
      </p:sp>
      <p:pic>
        <p:nvPicPr>
          <p:cNvPr id="31" name="Picture 30">
            <a:extLst>
              <a:ext uri="{FF2B5EF4-FFF2-40B4-BE49-F238E27FC236}">
                <a16:creationId xmlns:a16="http://schemas.microsoft.com/office/drawing/2014/main" id="{FDA4AE0D-05E2-AA60-3C96-AF0D98B6135C}"/>
              </a:ext>
            </a:extLst>
          </p:cNvPr>
          <p:cNvPicPr>
            <a:picLocks noChangeAspect="1"/>
          </p:cNvPicPr>
          <p:nvPr/>
        </p:nvPicPr>
        <p:blipFill>
          <a:blip r:embed="rId5">
            <a:duotone>
              <a:schemeClr val="bg2">
                <a:shade val="45000"/>
                <a:satMod val="135000"/>
              </a:schemeClr>
              <a:prstClr val="white"/>
            </a:duotone>
          </a:blip>
          <a:stretch>
            <a:fillRect/>
          </a:stretch>
        </p:blipFill>
        <p:spPr>
          <a:xfrm>
            <a:off x="695124" y="4081511"/>
            <a:ext cx="500809" cy="500809"/>
          </a:xfrm>
          <a:prstGeom prst="rect">
            <a:avLst/>
          </a:prstGeom>
        </p:spPr>
      </p:pic>
      <p:sp>
        <p:nvSpPr>
          <p:cNvPr id="32" name="Rectangle 31">
            <a:extLst>
              <a:ext uri="{FF2B5EF4-FFF2-40B4-BE49-F238E27FC236}">
                <a16:creationId xmlns:a16="http://schemas.microsoft.com/office/drawing/2014/main" id="{E29BDE89-7A20-BC78-48CA-67D1F180ED59}"/>
              </a:ext>
            </a:extLst>
          </p:cNvPr>
          <p:cNvSpPr/>
          <p:nvPr/>
        </p:nvSpPr>
        <p:spPr>
          <a:xfrm>
            <a:off x="1175878" y="4202218"/>
            <a:ext cx="1568058" cy="369332"/>
          </a:xfrm>
          <a:prstGeom prst="rect">
            <a:avLst/>
          </a:prstGeom>
        </p:spPr>
        <p:txBody>
          <a:bodyPr wrap="none">
            <a:spAutoFit/>
          </a:bodyPr>
          <a:lstStyle/>
          <a:p>
            <a:r>
              <a:rPr lang="en-US" sz="1600">
                <a:latin typeface="Calibri" panose="020F0502020204030204" pitchFamily="34" charset="0"/>
                <a:cs typeface="Calibri" panose="020F0502020204030204" pitchFamily="34" charset="0"/>
              </a:rPr>
              <a:t>+</a:t>
            </a:r>
            <a:r>
              <a:rPr lang="en-US" b="1"/>
              <a:t> </a:t>
            </a:r>
            <a:r>
              <a:rPr lang="en-US" sz="1600"/>
              <a:t>32 2 808 04 20</a:t>
            </a:r>
          </a:p>
        </p:txBody>
      </p:sp>
      <p:sp>
        <p:nvSpPr>
          <p:cNvPr id="33" name="Rectangle 32">
            <a:extLst>
              <a:ext uri="{FF2B5EF4-FFF2-40B4-BE49-F238E27FC236}">
                <a16:creationId xmlns:a16="http://schemas.microsoft.com/office/drawing/2014/main" id="{80073FF3-5476-3402-3AEA-EB33C8619CAB}"/>
              </a:ext>
            </a:extLst>
          </p:cNvPr>
          <p:cNvSpPr/>
          <p:nvPr/>
        </p:nvSpPr>
        <p:spPr>
          <a:xfrm>
            <a:off x="1164977" y="4886419"/>
            <a:ext cx="1526059" cy="338554"/>
          </a:xfrm>
          <a:prstGeom prst="rect">
            <a:avLst/>
          </a:prstGeom>
        </p:spPr>
        <p:txBody>
          <a:bodyPr wrap="none">
            <a:spAutoFit/>
          </a:bodyPr>
          <a:lstStyle/>
          <a:p>
            <a:r>
              <a:rPr lang="en-US" sz="1600" err="1">
                <a:hlinkClick r:id="rId6"/>
              </a:rPr>
              <a:t>info@theisn.org</a:t>
            </a:r>
            <a:endParaRPr lang="en-US" sz="1600"/>
          </a:p>
        </p:txBody>
      </p:sp>
      <p:pic>
        <p:nvPicPr>
          <p:cNvPr id="34" name="Picture 33">
            <a:extLst>
              <a:ext uri="{FF2B5EF4-FFF2-40B4-BE49-F238E27FC236}">
                <a16:creationId xmlns:a16="http://schemas.microsoft.com/office/drawing/2014/main" id="{765FCAF2-4401-A007-C8E8-3E4ACBF7C017}"/>
              </a:ext>
            </a:extLst>
          </p:cNvPr>
          <p:cNvPicPr>
            <a:picLocks noChangeAspect="1"/>
          </p:cNvPicPr>
          <p:nvPr/>
        </p:nvPicPr>
        <p:blipFill>
          <a:blip r:embed="rId7">
            <a:lum bright="70000" contrast="-70000"/>
          </a:blip>
          <a:stretch>
            <a:fillRect/>
          </a:stretch>
        </p:blipFill>
        <p:spPr>
          <a:xfrm>
            <a:off x="681504" y="4808102"/>
            <a:ext cx="528048" cy="528048"/>
          </a:xfrm>
          <a:prstGeom prst="rect">
            <a:avLst/>
          </a:prstGeom>
        </p:spPr>
      </p:pic>
      <p:sp>
        <p:nvSpPr>
          <p:cNvPr id="35" name="Rectangle 34">
            <a:extLst>
              <a:ext uri="{FF2B5EF4-FFF2-40B4-BE49-F238E27FC236}">
                <a16:creationId xmlns:a16="http://schemas.microsoft.com/office/drawing/2014/main" id="{1CE9B699-4050-419C-BF18-2DD5A31DE2EE}"/>
              </a:ext>
            </a:extLst>
          </p:cNvPr>
          <p:cNvSpPr/>
          <p:nvPr/>
        </p:nvSpPr>
        <p:spPr>
          <a:xfrm>
            <a:off x="5331502" y="2792638"/>
            <a:ext cx="2861040" cy="369332"/>
          </a:xfrm>
          <a:prstGeom prst="rect">
            <a:avLst/>
          </a:prstGeom>
        </p:spPr>
        <p:txBody>
          <a:bodyPr wrap="none">
            <a:spAutoFit/>
          </a:bodyPr>
          <a:lstStyle/>
          <a:p>
            <a:r>
              <a:rPr lang="en-US" b="1">
                <a:solidFill>
                  <a:srgbClr val="3C3A9A"/>
                </a:solidFill>
              </a:rPr>
              <a:t>Americas Operations Center</a:t>
            </a:r>
            <a:endParaRPr lang="en-US">
              <a:solidFill>
                <a:srgbClr val="3C3A9A"/>
              </a:solidFill>
            </a:endParaRPr>
          </a:p>
        </p:txBody>
      </p:sp>
      <p:sp>
        <p:nvSpPr>
          <p:cNvPr id="36" name="Rectangle 35">
            <a:extLst>
              <a:ext uri="{FF2B5EF4-FFF2-40B4-BE49-F238E27FC236}">
                <a16:creationId xmlns:a16="http://schemas.microsoft.com/office/drawing/2014/main" id="{0355B209-5D61-1D3E-C0D6-B7EBF54BB1F3}"/>
              </a:ext>
            </a:extLst>
          </p:cNvPr>
          <p:cNvSpPr/>
          <p:nvPr/>
        </p:nvSpPr>
        <p:spPr>
          <a:xfrm>
            <a:off x="5765134" y="3301229"/>
            <a:ext cx="3465500" cy="584775"/>
          </a:xfrm>
          <a:prstGeom prst="rect">
            <a:avLst/>
          </a:prstGeom>
        </p:spPr>
        <p:txBody>
          <a:bodyPr wrap="none">
            <a:spAutoFit/>
          </a:bodyPr>
          <a:lstStyle/>
          <a:p>
            <a:r>
              <a:rPr lang="en-US" sz="1600"/>
              <a:t>340 North Avenue 3rd Floor</a:t>
            </a:r>
            <a:br>
              <a:rPr lang="en-US" sz="1600"/>
            </a:br>
            <a:r>
              <a:rPr lang="en-US" sz="1600"/>
              <a:t>Cranford, NJ 07016-2496, United States</a:t>
            </a:r>
          </a:p>
        </p:txBody>
      </p:sp>
      <p:sp>
        <p:nvSpPr>
          <p:cNvPr id="37" name="Rectangle 36">
            <a:extLst>
              <a:ext uri="{FF2B5EF4-FFF2-40B4-BE49-F238E27FC236}">
                <a16:creationId xmlns:a16="http://schemas.microsoft.com/office/drawing/2014/main" id="{3062AAC6-0A0D-FD86-5B42-CA8D30FFF566}"/>
              </a:ext>
            </a:extLst>
          </p:cNvPr>
          <p:cNvSpPr/>
          <p:nvPr/>
        </p:nvSpPr>
        <p:spPr>
          <a:xfrm>
            <a:off x="5862928" y="4886419"/>
            <a:ext cx="1526059" cy="338554"/>
          </a:xfrm>
          <a:prstGeom prst="rect">
            <a:avLst/>
          </a:prstGeom>
        </p:spPr>
        <p:txBody>
          <a:bodyPr wrap="none">
            <a:spAutoFit/>
          </a:bodyPr>
          <a:lstStyle/>
          <a:p>
            <a:r>
              <a:rPr lang="en-US" sz="1600">
                <a:hlinkClick r:id="rId6"/>
              </a:rPr>
              <a:t>info@theisn.org</a:t>
            </a:r>
            <a:endParaRPr lang="en-US" sz="1600"/>
          </a:p>
        </p:txBody>
      </p:sp>
      <p:pic>
        <p:nvPicPr>
          <p:cNvPr id="38" name="Picture 37">
            <a:extLst>
              <a:ext uri="{FF2B5EF4-FFF2-40B4-BE49-F238E27FC236}">
                <a16:creationId xmlns:a16="http://schemas.microsoft.com/office/drawing/2014/main" id="{C538213E-20DC-AE68-4BFB-FEBB644F853E}"/>
              </a:ext>
            </a:extLst>
          </p:cNvPr>
          <p:cNvPicPr>
            <a:picLocks noChangeAspect="1"/>
          </p:cNvPicPr>
          <p:nvPr/>
        </p:nvPicPr>
        <p:blipFill>
          <a:blip r:embed="rId4">
            <a:duotone>
              <a:schemeClr val="bg2">
                <a:shade val="45000"/>
                <a:satMod val="135000"/>
              </a:schemeClr>
              <a:prstClr val="white"/>
            </a:duotone>
          </a:blip>
          <a:stretch>
            <a:fillRect/>
          </a:stretch>
        </p:blipFill>
        <p:spPr>
          <a:xfrm>
            <a:off x="5249826" y="3301230"/>
            <a:ext cx="460697" cy="460697"/>
          </a:xfrm>
          <a:prstGeom prst="rect">
            <a:avLst/>
          </a:prstGeom>
        </p:spPr>
      </p:pic>
      <p:pic>
        <p:nvPicPr>
          <p:cNvPr id="39" name="Picture 38">
            <a:extLst>
              <a:ext uri="{FF2B5EF4-FFF2-40B4-BE49-F238E27FC236}">
                <a16:creationId xmlns:a16="http://schemas.microsoft.com/office/drawing/2014/main" id="{BD401AB0-1667-3604-1FEA-F56D00F0E3AC}"/>
              </a:ext>
            </a:extLst>
          </p:cNvPr>
          <p:cNvPicPr>
            <a:picLocks noChangeAspect="1"/>
          </p:cNvPicPr>
          <p:nvPr/>
        </p:nvPicPr>
        <p:blipFill>
          <a:blip r:embed="rId7">
            <a:lum bright="70000" contrast="-70000"/>
          </a:blip>
          <a:stretch>
            <a:fillRect/>
          </a:stretch>
        </p:blipFill>
        <p:spPr>
          <a:xfrm>
            <a:off x="5273831" y="4806528"/>
            <a:ext cx="528048" cy="528048"/>
          </a:xfrm>
          <a:prstGeom prst="rect">
            <a:avLst/>
          </a:prstGeom>
        </p:spPr>
      </p:pic>
      <p:pic>
        <p:nvPicPr>
          <p:cNvPr id="40" name="Picture 39">
            <a:hlinkClick r:id="rId8"/>
            <a:extLst>
              <a:ext uri="{FF2B5EF4-FFF2-40B4-BE49-F238E27FC236}">
                <a16:creationId xmlns:a16="http://schemas.microsoft.com/office/drawing/2014/main" id="{783D5CD9-3481-BB08-0702-558A40770A59}"/>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414253" y="6028959"/>
            <a:ext cx="360000" cy="360000"/>
          </a:xfrm>
          <a:prstGeom prst="rect">
            <a:avLst/>
          </a:prstGeom>
        </p:spPr>
      </p:pic>
      <p:pic>
        <p:nvPicPr>
          <p:cNvPr id="41" name="Picture 40">
            <a:hlinkClick r:id="rId10"/>
            <a:extLst>
              <a:ext uri="{FF2B5EF4-FFF2-40B4-BE49-F238E27FC236}">
                <a16:creationId xmlns:a16="http://schemas.microsoft.com/office/drawing/2014/main" id="{BA621DCD-F370-FEE4-BA0A-7E7C0FBBFFEC}"/>
              </a:ext>
            </a:extLst>
          </p:cNvPr>
          <p:cNvPicPr>
            <a:picLocks noChangeAspect="1"/>
          </p:cNvPicPr>
          <p:nvPr/>
        </p:nvPicPr>
        <p:blipFill>
          <a:blip r:embed="rId11"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943271" y="6017587"/>
            <a:ext cx="360000" cy="360000"/>
          </a:xfrm>
          <a:prstGeom prst="rect">
            <a:avLst/>
          </a:prstGeom>
        </p:spPr>
      </p:pic>
      <p:pic>
        <p:nvPicPr>
          <p:cNvPr id="42" name="Picture 41">
            <a:hlinkClick r:id="rId12"/>
            <a:extLst>
              <a:ext uri="{FF2B5EF4-FFF2-40B4-BE49-F238E27FC236}">
                <a16:creationId xmlns:a16="http://schemas.microsoft.com/office/drawing/2014/main" id="{98F7BE78-F4F5-FCB6-3EF4-0596C508A416}"/>
              </a:ext>
            </a:extLst>
          </p:cNvPr>
          <p:cNvPicPr>
            <a:picLocks noChangeAspect="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472289" y="6036059"/>
            <a:ext cx="360000" cy="360000"/>
          </a:xfrm>
          <a:prstGeom prst="rect">
            <a:avLst/>
          </a:prstGeom>
        </p:spPr>
      </p:pic>
      <p:pic>
        <p:nvPicPr>
          <p:cNvPr id="43" name="Picture 42">
            <a:hlinkClick r:id="rId14"/>
            <a:extLst>
              <a:ext uri="{FF2B5EF4-FFF2-40B4-BE49-F238E27FC236}">
                <a16:creationId xmlns:a16="http://schemas.microsoft.com/office/drawing/2014/main" id="{7E1DC0A6-5322-D3EC-DB6D-46E7EDBADC30}"/>
              </a:ext>
            </a:extLst>
          </p:cNvPr>
          <p:cNvPicPr>
            <a:picLocks noChangeAspect="1"/>
          </p:cNvPicPr>
          <p:nvPr/>
        </p:nvPicPr>
        <p:blipFill>
          <a:blip r:embed="rId1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968405" y="6068144"/>
            <a:ext cx="360000" cy="360000"/>
          </a:xfrm>
          <a:prstGeom prst="rect">
            <a:avLst/>
          </a:prstGeom>
        </p:spPr>
      </p:pic>
      <p:pic>
        <p:nvPicPr>
          <p:cNvPr id="44" name="Picture 43">
            <a:hlinkClick r:id="rId16"/>
            <a:extLst>
              <a:ext uri="{FF2B5EF4-FFF2-40B4-BE49-F238E27FC236}">
                <a16:creationId xmlns:a16="http://schemas.microsoft.com/office/drawing/2014/main" id="{3E721B49-EE51-4645-5D23-72D24DF4CD10}"/>
              </a:ext>
            </a:extLst>
          </p:cNvPr>
          <p:cNvPicPr>
            <a:picLocks noChangeAspect="1"/>
          </p:cNvPicPr>
          <p:nvPr/>
        </p:nvPicPr>
        <p:blipFill>
          <a:blip r:embed="rId1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001305" y="6036059"/>
            <a:ext cx="360000" cy="370617"/>
          </a:xfrm>
          <a:prstGeom prst="rect">
            <a:avLst/>
          </a:prstGeom>
        </p:spPr>
      </p:pic>
      <p:sp>
        <p:nvSpPr>
          <p:cNvPr id="45" name="Rectangle 44">
            <a:extLst>
              <a:ext uri="{FF2B5EF4-FFF2-40B4-BE49-F238E27FC236}">
                <a16:creationId xmlns:a16="http://schemas.microsoft.com/office/drawing/2014/main" id="{662AAB53-A432-2352-BA52-484650389AF7}"/>
              </a:ext>
            </a:extLst>
          </p:cNvPr>
          <p:cNvSpPr/>
          <p:nvPr/>
        </p:nvSpPr>
        <p:spPr>
          <a:xfrm>
            <a:off x="681504" y="6044249"/>
            <a:ext cx="1138389" cy="369332"/>
          </a:xfrm>
          <a:prstGeom prst="rect">
            <a:avLst/>
          </a:prstGeom>
        </p:spPr>
        <p:txBody>
          <a:bodyPr wrap="none">
            <a:spAutoFit/>
          </a:bodyPr>
          <a:lstStyle/>
          <a:p>
            <a:r>
              <a:rPr lang="en-US" b="1">
                <a:solidFill>
                  <a:srgbClr val="3C3A9A"/>
                </a:solidFill>
              </a:rPr>
              <a:t>Follow us </a:t>
            </a:r>
            <a:endParaRPr lang="en-US">
              <a:solidFill>
                <a:srgbClr val="3C3A9A"/>
              </a:solidFill>
            </a:endParaRPr>
          </a:p>
        </p:txBody>
      </p:sp>
      <p:pic>
        <p:nvPicPr>
          <p:cNvPr id="46" name="Picture 45">
            <a:extLst>
              <a:ext uri="{FF2B5EF4-FFF2-40B4-BE49-F238E27FC236}">
                <a16:creationId xmlns:a16="http://schemas.microsoft.com/office/drawing/2014/main" id="{4E35D73D-C9B2-1FC5-D8A4-A9FA53E11811}"/>
              </a:ext>
            </a:extLst>
          </p:cNvPr>
          <p:cNvPicPr>
            <a:picLocks noChangeAspect="1"/>
          </p:cNvPicPr>
          <p:nvPr/>
        </p:nvPicPr>
        <p:blipFill>
          <a:blip r:embed="rId5">
            <a:duotone>
              <a:schemeClr val="bg2">
                <a:shade val="45000"/>
                <a:satMod val="135000"/>
              </a:schemeClr>
              <a:prstClr val="white"/>
            </a:duotone>
          </a:blip>
          <a:stretch>
            <a:fillRect/>
          </a:stretch>
        </p:blipFill>
        <p:spPr>
          <a:xfrm>
            <a:off x="5273831" y="4081511"/>
            <a:ext cx="500809" cy="500809"/>
          </a:xfrm>
          <a:prstGeom prst="rect">
            <a:avLst/>
          </a:prstGeom>
        </p:spPr>
      </p:pic>
      <p:sp>
        <p:nvSpPr>
          <p:cNvPr id="47" name="Rectangle 46">
            <a:extLst>
              <a:ext uri="{FF2B5EF4-FFF2-40B4-BE49-F238E27FC236}">
                <a16:creationId xmlns:a16="http://schemas.microsoft.com/office/drawing/2014/main" id="{78260598-C4E6-EE1A-45DA-99D783D87BBA}"/>
              </a:ext>
            </a:extLst>
          </p:cNvPr>
          <p:cNvSpPr/>
          <p:nvPr/>
        </p:nvSpPr>
        <p:spPr>
          <a:xfrm>
            <a:off x="5754585" y="4202218"/>
            <a:ext cx="1619354" cy="338554"/>
          </a:xfrm>
          <a:prstGeom prst="rect">
            <a:avLst/>
          </a:prstGeom>
        </p:spPr>
        <p:txBody>
          <a:bodyPr wrap="none">
            <a:spAutoFit/>
          </a:bodyPr>
          <a:lstStyle/>
          <a:p>
            <a:r>
              <a:rPr lang="en-US" sz="1600"/>
              <a:t>+1 904 345 0866 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irror&#10;&#10;Description automatically generated">
            <a:extLst>
              <a:ext uri="{FF2B5EF4-FFF2-40B4-BE49-F238E27FC236}">
                <a16:creationId xmlns:a16="http://schemas.microsoft.com/office/drawing/2014/main" id="{6AE45716-0A56-A9C3-9894-9E0967E40357}"/>
              </a:ext>
            </a:extLst>
          </p:cNvPr>
          <p:cNvPicPr>
            <a:picLocks noChangeAspect="1"/>
          </p:cNvPicPr>
          <p:nvPr/>
        </p:nvPicPr>
        <p:blipFill>
          <a:blip r:embed="rId3"/>
          <a:stretch>
            <a:fillRect/>
          </a:stretch>
        </p:blipFill>
        <p:spPr>
          <a:xfrm>
            <a:off x="1301914" y="1420802"/>
            <a:ext cx="7415456" cy="3963521"/>
          </a:xfrm>
          <a:prstGeom prst="rect">
            <a:avLst/>
          </a:prstGeom>
        </p:spPr>
      </p:pic>
      <p:sp>
        <p:nvSpPr>
          <p:cNvPr id="24578" name="Image 2">
            <a:extLst>
              <a:ext uri="{FF2B5EF4-FFF2-40B4-BE49-F238E27FC236}">
                <a16:creationId xmlns:a16="http://schemas.microsoft.com/office/drawing/2014/main" id="{66920020-1164-EB84-2BDF-F1FD7CA0DD0C}"/>
              </a:ext>
            </a:extLst>
          </p:cNvPr>
          <p:cNvSpPr>
            <a:spLocks noChangeAspect="1" noChangeArrowheads="1"/>
          </p:cNvSpPr>
          <p:nvPr/>
        </p:nvSpPr>
        <p:spPr bwMode="auto">
          <a:xfrm flipH="1">
            <a:off x="2247900" y="227013"/>
            <a:ext cx="8093075"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5" name="CuadroTexto 4">
            <a:extLst>
              <a:ext uri="{FF2B5EF4-FFF2-40B4-BE49-F238E27FC236}">
                <a16:creationId xmlns:a16="http://schemas.microsoft.com/office/drawing/2014/main" id="{DC8FBA6A-8516-FA22-2CC8-7F9291D53805}"/>
              </a:ext>
            </a:extLst>
          </p:cNvPr>
          <p:cNvSpPr txBox="1"/>
          <p:nvPr/>
        </p:nvSpPr>
        <p:spPr>
          <a:xfrm>
            <a:off x="2723284" y="288527"/>
            <a:ext cx="6115050" cy="830997"/>
          </a:xfrm>
          <a:prstGeom prst="rect">
            <a:avLst/>
          </a:prstGeom>
          <a:noFill/>
        </p:spPr>
        <p:txBody>
          <a:bodyPr wrap="square">
            <a:spAutoFit/>
          </a:bodyPr>
          <a:lstStyle/>
          <a:p>
            <a:pPr eaLnBrk="1" fontAlgn="auto" hangingPunct="1">
              <a:spcBef>
                <a:spcPts val="0"/>
              </a:spcBef>
              <a:spcAft>
                <a:spcPts val="0"/>
              </a:spcAft>
              <a:defRPr/>
            </a:pPr>
            <a:r>
              <a:rPr lang="en-US" sz="2400">
                <a:solidFill>
                  <a:srgbClr val="EE7862"/>
                </a:solidFill>
                <a:latin typeface="Arial" panose="020B0604020202020204" pitchFamily="34" charset="0"/>
                <a:cs typeface="Arial" panose="020B0604020202020204" pitchFamily="34" charset="0"/>
              </a:rPr>
              <a:t>THE ISN BELIEVES IN EQUITABLE ACCESS TO MEMBERSHIP</a:t>
            </a:r>
            <a:r>
              <a:rPr lang="en-US" sz="2400" kern="0">
                <a:solidFill>
                  <a:srgbClr val="EE7862"/>
                </a:solidFill>
                <a:latin typeface="Arial" panose="020B0604020202020204" pitchFamily="34" charset="0"/>
                <a:cs typeface="Arial" panose="020B0604020202020204" pitchFamily="34" charset="0"/>
              </a:rPr>
              <a:t>  </a:t>
            </a:r>
          </a:p>
        </p:txBody>
      </p:sp>
      <p:sp>
        <p:nvSpPr>
          <p:cNvPr id="24580" name="Imagen 14">
            <a:extLst>
              <a:ext uri="{FF2B5EF4-FFF2-40B4-BE49-F238E27FC236}">
                <a16:creationId xmlns:a16="http://schemas.microsoft.com/office/drawing/2014/main" id="{99ED3C22-F615-2247-A915-831F2A60183F}"/>
              </a:ext>
            </a:extLst>
          </p:cNvPr>
          <p:cNvSpPr>
            <a:spLocks noChangeAspect="1" noChangeArrowheads="1"/>
          </p:cNvSpPr>
          <p:nvPr/>
        </p:nvSpPr>
        <p:spPr bwMode="auto">
          <a:xfrm>
            <a:off x="0" y="0"/>
            <a:ext cx="32956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15" name="ZoneTexte 14">
            <a:extLst>
              <a:ext uri="{FF2B5EF4-FFF2-40B4-BE49-F238E27FC236}">
                <a16:creationId xmlns:a16="http://schemas.microsoft.com/office/drawing/2014/main" id="{F8ED35AC-C8A1-65B3-6FE4-AFDB58018227}"/>
              </a:ext>
            </a:extLst>
          </p:cNvPr>
          <p:cNvSpPr txBox="1"/>
          <p:nvPr/>
        </p:nvSpPr>
        <p:spPr>
          <a:xfrm>
            <a:off x="10299688" y="2952489"/>
            <a:ext cx="1658938" cy="646331"/>
          </a:xfrm>
          <a:prstGeom prst="rect">
            <a:avLst/>
          </a:prstGeom>
          <a:noFill/>
        </p:spPr>
        <p:txBody>
          <a:bodyPr lIns="91440" tIns="45720" rIns="91440" bIns="45720" anchor="t">
            <a:spAutoFit/>
          </a:bodyPr>
          <a:lstStyle/>
          <a:p>
            <a:pPr eaLnBrk="1" fontAlgn="auto" hangingPunct="1">
              <a:spcBef>
                <a:spcPts val="0"/>
              </a:spcBef>
              <a:spcAft>
                <a:spcPts val="0"/>
              </a:spcAft>
              <a:defRPr/>
            </a:pPr>
            <a:r>
              <a:rPr lang="fr-BE" b="1" kern="0" err="1">
                <a:solidFill>
                  <a:schemeClr val="accent3">
                    <a:lumMod val="75000"/>
                  </a:schemeClr>
                </a:solidFill>
                <a:latin typeface="+mn-lt"/>
              </a:rPr>
              <a:t>Make</a:t>
            </a:r>
            <a:r>
              <a:rPr lang="fr-BE" kern="0">
                <a:solidFill>
                  <a:schemeClr val="tx1">
                    <a:lumMod val="95000"/>
                    <a:lumOff val="5000"/>
                  </a:schemeClr>
                </a:solidFill>
                <a:latin typeface="+mn-lt"/>
              </a:rPr>
              <a:t> a </a:t>
            </a:r>
            <a:r>
              <a:rPr lang="fr-BE" kern="0" err="1">
                <a:solidFill>
                  <a:schemeClr val="tx1">
                    <a:lumMod val="85000"/>
                    <a:lumOff val="15000"/>
                  </a:schemeClr>
                </a:solidFill>
              </a:rPr>
              <a:t>difference</a:t>
            </a:r>
            <a:endParaRPr lang="fr-BE" kern="0">
              <a:solidFill>
                <a:schemeClr val="tx1">
                  <a:lumMod val="85000"/>
                  <a:lumOff val="15000"/>
                </a:schemeClr>
              </a:solidFill>
              <a:latin typeface="+mn-lt"/>
              <a:ea typeface="Calibri"/>
              <a:cs typeface="Calibri"/>
            </a:endParaRPr>
          </a:p>
        </p:txBody>
      </p:sp>
      <p:sp>
        <p:nvSpPr>
          <p:cNvPr id="16" name="ZoneTexte 15">
            <a:extLst>
              <a:ext uri="{FF2B5EF4-FFF2-40B4-BE49-F238E27FC236}">
                <a16:creationId xmlns:a16="http://schemas.microsoft.com/office/drawing/2014/main" id="{C82BBC86-BD5E-5ECF-70D6-009F2F38D8DA}"/>
              </a:ext>
            </a:extLst>
          </p:cNvPr>
          <p:cNvSpPr txBox="1"/>
          <p:nvPr/>
        </p:nvSpPr>
        <p:spPr>
          <a:xfrm>
            <a:off x="9926613" y="1705760"/>
            <a:ext cx="1990725" cy="646112"/>
          </a:xfrm>
          <a:prstGeom prst="rect">
            <a:avLst/>
          </a:prstGeom>
          <a:noFill/>
        </p:spPr>
        <p:txBody>
          <a:bodyPr lIns="91440" tIns="45720" rIns="91440" bIns="45720" anchor="t">
            <a:spAutoFit/>
          </a:bodyPr>
          <a:lstStyle/>
          <a:p>
            <a:pPr>
              <a:defRPr/>
            </a:pPr>
            <a:r>
              <a:rPr lang="fr-BE" b="1" kern="0">
                <a:solidFill>
                  <a:srgbClr val="EF7962"/>
                </a:solidFill>
              </a:rPr>
              <a:t>Advance</a:t>
            </a:r>
            <a:r>
              <a:rPr lang="fr-BE" kern="0">
                <a:solidFill>
                  <a:srgbClr val="3A4596"/>
                </a:solidFill>
              </a:rPr>
              <a:t> </a:t>
            </a:r>
            <a:r>
              <a:rPr lang="fr-BE" kern="0" err="1">
                <a:solidFill>
                  <a:schemeClr val="tx1">
                    <a:lumMod val="85000"/>
                    <a:lumOff val="15000"/>
                  </a:schemeClr>
                </a:solidFill>
              </a:rPr>
              <a:t>your</a:t>
            </a:r>
            <a:r>
              <a:rPr lang="fr-BE" kern="0">
                <a:solidFill>
                  <a:schemeClr val="tx1">
                    <a:lumMod val="85000"/>
                    <a:lumOff val="15000"/>
                  </a:schemeClr>
                </a:solidFill>
                <a:latin typeface="+mn-lt"/>
              </a:rPr>
              <a:t> profession</a:t>
            </a:r>
          </a:p>
        </p:txBody>
      </p:sp>
      <p:sp>
        <p:nvSpPr>
          <p:cNvPr id="17" name="ZoneTexte 16">
            <a:extLst>
              <a:ext uri="{FF2B5EF4-FFF2-40B4-BE49-F238E27FC236}">
                <a16:creationId xmlns:a16="http://schemas.microsoft.com/office/drawing/2014/main" id="{6856B280-EE24-9AB0-A11A-AB89E1B662D0}"/>
              </a:ext>
            </a:extLst>
          </p:cNvPr>
          <p:cNvSpPr txBox="1"/>
          <p:nvPr/>
        </p:nvSpPr>
        <p:spPr>
          <a:xfrm>
            <a:off x="9909758" y="4357152"/>
            <a:ext cx="2311400" cy="369888"/>
          </a:xfrm>
          <a:prstGeom prst="rect">
            <a:avLst/>
          </a:prstGeom>
          <a:noFill/>
        </p:spPr>
        <p:txBody>
          <a:bodyPr lIns="91440" tIns="45720" rIns="91440" bIns="45720" anchor="t">
            <a:spAutoFit/>
          </a:bodyPr>
          <a:lstStyle/>
          <a:p>
            <a:pPr>
              <a:defRPr/>
            </a:pPr>
            <a:r>
              <a:rPr lang="fr-BE" b="1" kern="0" err="1">
                <a:solidFill>
                  <a:srgbClr val="3A4596"/>
                </a:solidFill>
              </a:rPr>
              <a:t>Connect</a:t>
            </a:r>
            <a:r>
              <a:rPr lang="fr-BE" kern="0">
                <a:solidFill>
                  <a:srgbClr val="3A4596"/>
                </a:solidFill>
              </a:rPr>
              <a:t> </a:t>
            </a:r>
            <a:r>
              <a:rPr lang="fr-BE" kern="0" err="1">
                <a:solidFill>
                  <a:schemeClr val="tx1">
                    <a:lumMod val="85000"/>
                    <a:lumOff val="15000"/>
                  </a:schemeClr>
                </a:solidFill>
                <a:latin typeface="+mn-lt"/>
              </a:rPr>
              <a:t>globally</a:t>
            </a:r>
            <a:endParaRPr lang="fr-BE" kern="0">
              <a:solidFill>
                <a:schemeClr val="tx1">
                  <a:lumMod val="85000"/>
                  <a:lumOff val="15000"/>
                </a:schemeClr>
              </a:solidFill>
              <a:latin typeface="+mn-lt"/>
              <a:ea typeface="Calibri"/>
              <a:cs typeface="Calibri"/>
            </a:endParaRPr>
          </a:p>
        </p:txBody>
      </p:sp>
      <p:sp>
        <p:nvSpPr>
          <p:cNvPr id="24584" name="Rectangle 3">
            <a:extLst>
              <a:ext uri="{FF2B5EF4-FFF2-40B4-BE49-F238E27FC236}">
                <a16:creationId xmlns:a16="http://schemas.microsoft.com/office/drawing/2014/main" id="{9D0510AB-27BF-F5FC-F853-7EE1C6BAC063}"/>
              </a:ext>
            </a:extLst>
          </p:cNvPr>
          <p:cNvSpPr>
            <a:spLocks noChangeArrowheads="1"/>
          </p:cNvSpPr>
          <p:nvPr/>
        </p:nvSpPr>
        <p:spPr bwMode="auto">
          <a:xfrm>
            <a:off x="100012" y="5586104"/>
            <a:ext cx="429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3600" b="1" i="1">
                <a:solidFill>
                  <a:srgbClr val="3A4596"/>
                </a:solidFill>
              </a:rPr>
              <a:t>One world. One ISN. </a:t>
            </a:r>
          </a:p>
        </p:txBody>
      </p:sp>
      <p:sp>
        <p:nvSpPr>
          <p:cNvPr id="24585" name="Rectangle 7">
            <a:extLst>
              <a:ext uri="{FF2B5EF4-FFF2-40B4-BE49-F238E27FC236}">
                <a16:creationId xmlns:a16="http://schemas.microsoft.com/office/drawing/2014/main" id="{D4192903-B517-E5AD-1258-78DBA516CA42}"/>
              </a:ext>
            </a:extLst>
          </p:cNvPr>
          <p:cNvSpPr>
            <a:spLocks noChangeArrowheads="1"/>
          </p:cNvSpPr>
          <p:nvPr/>
        </p:nvSpPr>
        <p:spPr bwMode="auto">
          <a:xfrm>
            <a:off x="1170464" y="1929205"/>
            <a:ext cx="734063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800"/>
              </a:spcAft>
              <a:buClr>
                <a:srgbClr val="70C3B9"/>
              </a:buClr>
              <a:buFont typeface="Wingdings" panose="05000000000000000000" pitchFamily="2" charset="2"/>
              <a:buChar char="§"/>
            </a:pPr>
            <a:r>
              <a:rPr lang="en-US" sz="2200">
                <a:solidFill>
                  <a:schemeClr val="tx1">
                    <a:lumMod val="85000"/>
                    <a:lumOff val="15000"/>
                  </a:schemeClr>
                </a:solidFill>
                <a:latin typeface="Calibri"/>
                <a:cs typeface="Calibri"/>
              </a:rPr>
              <a:t>Trainees: first year </a:t>
            </a:r>
            <a:r>
              <a:rPr lang="en-US" sz="2200" b="1">
                <a:solidFill>
                  <a:schemeClr val="accent1"/>
                </a:solidFill>
                <a:latin typeface="Calibri"/>
                <a:cs typeface="Calibri"/>
              </a:rPr>
              <a:t>FREE, </a:t>
            </a:r>
            <a:br>
              <a:rPr lang="en-US" sz="2200" b="1">
                <a:latin typeface="Calibri"/>
                <a:cs typeface="Calibri"/>
              </a:rPr>
            </a:br>
            <a:r>
              <a:rPr lang="en-US" sz="2200" b="1">
                <a:solidFill>
                  <a:schemeClr val="accent1"/>
                </a:solidFill>
                <a:latin typeface="Calibri"/>
                <a:cs typeface="Calibri"/>
              </a:rPr>
              <a:t>then $15/year next four years</a:t>
            </a:r>
            <a:r>
              <a:rPr lang="en-US" sz="2200" b="1">
                <a:solidFill>
                  <a:schemeClr val="tx1">
                    <a:lumMod val="85000"/>
                    <a:lumOff val="15000"/>
                  </a:schemeClr>
                </a:solidFill>
                <a:latin typeface="Calibri"/>
                <a:cs typeface="Calibri"/>
              </a:rPr>
              <a:t> </a:t>
            </a:r>
            <a:r>
              <a:rPr lang="en-US" sz="2200">
                <a:solidFill>
                  <a:schemeClr val="tx1">
                    <a:lumMod val="85000"/>
                    <a:lumOff val="15000"/>
                  </a:schemeClr>
                </a:solidFill>
                <a:latin typeface="Calibri"/>
                <a:cs typeface="Calibri"/>
              </a:rPr>
              <a:t>while in training</a:t>
            </a:r>
          </a:p>
          <a:p>
            <a:pPr>
              <a:spcAft>
                <a:spcPts val="800"/>
              </a:spcAft>
              <a:buClr>
                <a:srgbClr val="70C3B9"/>
              </a:buClr>
              <a:buFont typeface="Wingdings" panose="05000000000000000000" pitchFamily="2" charset="2"/>
              <a:buChar char="§"/>
            </a:pPr>
            <a:r>
              <a:rPr lang="en-US" sz="2200">
                <a:solidFill>
                  <a:schemeClr val="tx1">
                    <a:lumMod val="85000"/>
                    <a:lumOff val="15000"/>
                  </a:schemeClr>
                </a:solidFill>
                <a:latin typeface="Calibri"/>
                <a:cs typeface="Calibri"/>
              </a:rPr>
              <a:t>Medical doctors, and allied health professionals, from Low Income countries: Join for </a:t>
            </a:r>
            <a:r>
              <a:rPr lang="en-US" sz="2200" b="1">
                <a:solidFill>
                  <a:schemeClr val="accent1"/>
                </a:solidFill>
                <a:latin typeface="Calibri"/>
                <a:cs typeface="Calibri"/>
              </a:rPr>
              <a:t>FREE</a:t>
            </a:r>
          </a:p>
          <a:p>
            <a:pPr>
              <a:spcAft>
                <a:spcPts val="800"/>
              </a:spcAft>
              <a:buClr>
                <a:srgbClr val="70C3B9"/>
              </a:buClr>
              <a:buFont typeface="Wingdings" panose="05000000000000000000" pitchFamily="2" charset="2"/>
              <a:buChar char="§"/>
            </a:pPr>
            <a:r>
              <a:rPr lang="en-US" sz="2200">
                <a:solidFill>
                  <a:schemeClr val="tx1">
                    <a:lumMod val="85000"/>
                    <a:lumOff val="15000"/>
                  </a:schemeClr>
                </a:solidFill>
                <a:latin typeface="Calibri"/>
                <a:cs typeface="Calibri"/>
              </a:rPr>
              <a:t>Medical doctors, and allied health professionals with PhDs, from Lower-Middle and Upper-Middle Income countries: New </a:t>
            </a:r>
            <a:r>
              <a:rPr lang="en-US" sz="2200" b="1">
                <a:solidFill>
                  <a:schemeClr val="accent1"/>
                </a:solidFill>
                <a:latin typeface="Calibri"/>
                <a:cs typeface="Calibri"/>
              </a:rPr>
              <a:t>reduced fees</a:t>
            </a:r>
            <a:endParaRPr lang="en-US" sz="2200">
              <a:solidFill>
                <a:schemeClr val="accent1"/>
              </a:solidFill>
              <a:latin typeface="Calibri"/>
              <a:cs typeface="Calibri"/>
            </a:endParaRPr>
          </a:p>
          <a:p>
            <a:pPr eaLnBrk="1" hangingPunct="1">
              <a:spcAft>
                <a:spcPts val="800"/>
              </a:spcAft>
              <a:buClr>
                <a:srgbClr val="70C3B9"/>
              </a:buClr>
              <a:buFont typeface="Wingdings" panose="05000000000000000000" pitchFamily="2" charset="2"/>
              <a:buChar char="§"/>
            </a:pPr>
            <a:r>
              <a:rPr lang="en-US" sz="2200">
                <a:solidFill>
                  <a:schemeClr val="tx1">
                    <a:lumMod val="85000"/>
                    <a:lumOff val="15000"/>
                  </a:schemeClr>
                </a:solidFill>
                <a:latin typeface="Calibri"/>
                <a:cs typeface="Calibri"/>
              </a:rPr>
              <a:t>Allied Health Professionals: Join for $45</a:t>
            </a:r>
          </a:p>
        </p:txBody>
      </p:sp>
      <p:sp>
        <p:nvSpPr>
          <p:cNvPr id="24586" name="Image 20">
            <a:extLst>
              <a:ext uri="{FF2B5EF4-FFF2-40B4-BE49-F238E27FC236}">
                <a16:creationId xmlns:a16="http://schemas.microsoft.com/office/drawing/2014/main" id="{D1EDEEB0-D09D-86ED-803D-CA9802AEAAA1}"/>
              </a:ext>
            </a:extLst>
          </p:cNvPr>
          <p:cNvSpPr>
            <a:spLocks noChangeAspect="1" noChangeArrowheads="1"/>
          </p:cNvSpPr>
          <p:nvPr/>
        </p:nvSpPr>
        <p:spPr bwMode="auto">
          <a:xfrm>
            <a:off x="8972550" y="838200"/>
            <a:ext cx="1206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24587" name="Image 22">
            <a:extLst>
              <a:ext uri="{FF2B5EF4-FFF2-40B4-BE49-F238E27FC236}">
                <a16:creationId xmlns:a16="http://schemas.microsoft.com/office/drawing/2014/main" id="{07236108-116B-21ED-87CF-B96BBE471BC0}"/>
              </a:ext>
            </a:extLst>
          </p:cNvPr>
          <p:cNvSpPr>
            <a:spLocks noChangeAspect="1" noChangeArrowheads="1"/>
          </p:cNvSpPr>
          <p:nvPr/>
        </p:nvSpPr>
        <p:spPr bwMode="auto">
          <a:xfrm>
            <a:off x="8607425" y="4795838"/>
            <a:ext cx="12065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24589" name="Rectangle 27">
            <a:extLst>
              <a:ext uri="{FF2B5EF4-FFF2-40B4-BE49-F238E27FC236}">
                <a16:creationId xmlns:a16="http://schemas.microsoft.com/office/drawing/2014/main" id="{D3EDC065-5ECD-111F-6051-0FEA9DCBC39E}"/>
              </a:ext>
            </a:extLst>
          </p:cNvPr>
          <p:cNvSpPr>
            <a:spLocks noChangeArrowheads="1"/>
          </p:cNvSpPr>
          <p:nvPr/>
        </p:nvSpPr>
        <p:spPr bwMode="auto">
          <a:xfrm>
            <a:off x="4488555" y="5674380"/>
            <a:ext cx="32756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2800" b="1">
                <a:solidFill>
                  <a:srgbClr val="EE7862"/>
                </a:solidFill>
              </a:rPr>
              <a:t>Start your journey at</a:t>
            </a:r>
            <a:endParaRPr lang="en-US" altLang="LID4096" sz="4000" b="1">
              <a:solidFill>
                <a:srgbClr val="EE7862"/>
              </a:solidFill>
            </a:endParaRPr>
          </a:p>
        </p:txBody>
      </p:sp>
      <p:grpSp>
        <p:nvGrpSpPr>
          <p:cNvPr id="24590" name="Groupe 29">
            <a:extLst>
              <a:ext uri="{FF2B5EF4-FFF2-40B4-BE49-F238E27FC236}">
                <a16:creationId xmlns:a16="http://schemas.microsoft.com/office/drawing/2014/main" id="{EA67E4D8-DB7E-A146-1D69-FAFB39A67F0A}"/>
              </a:ext>
            </a:extLst>
          </p:cNvPr>
          <p:cNvGrpSpPr>
            <a:grpSpLocks/>
          </p:cNvGrpSpPr>
          <p:nvPr/>
        </p:nvGrpSpPr>
        <p:grpSpPr bwMode="auto">
          <a:xfrm>
            <a:off x="7882516" y="5677191"/>
            <a:ext cx="4109458" cy="598488"/>
            <a:chOff x="6273213" y="5545620"/>
            <a:chExt cx="4054490" cy="597944"/>
          </a:xfrm>
        </p:grpSpPr>
        <p:sp>
          <p:nvSpPr>
            <p:cNvPr id="29" name="Rectangle : coins arrondis 28">
              <a:extLst>
                <a:ext uri="{FF2B5EF4-FFF2-40B4-BE49-F238E27FC236}">
                  <a16:creationId xmlns:a16="http://schemas.microsoft.com/office/drawing/2014/main" id="{63B34D65-9CB6-1D88-D5F8-14FC7ABEECB8}"/>
                </a:ext>
              </a:extLst>
            </p:cNvPr>
            <p:cNvSpPr/>
            <p:nvPr/>
          </p:nvSpPr>
          <p:spPr>
            <a:xfrm>
              <a:off x="6273213" y="5545620"/>
              <a:ext cx="4047494" cy="597944"/>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BE"/>
            </a:p>
          </p:txBody>
        </p:sp>
        <p:sp>
          <p:nvSpPr>
            <p:cNvPr id="24592" name="Rectangle 25">
              <a:extLst>
                <a:ext uri="{FF2B5EF4-FFF2-40B4-BE49-F238E27FC236}">
                  <a16:creationId xmlns:a16="http://schemas.microsoft.com/office/drawing/2014/main" id="{FB76BF71-0178-193E-4311-10163FA30365}"/>
                </a:ext>
              </a:extLst>
            </p:cNvPr>
            <p:cNvSpPr>
              <a:spLocks noChangeArrowheads="1"/>
            </p:cNvSpPr>
            <p:nvPr/>
          </p:nvSpPr>
          <p:spPr bwMode="auto">
            <a:xfrm>
              <a:off x="6273213" y="5566328"/>
              <a:ext cx="40544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sz="2800">
                  <a:solidFill>
                    <a:schemeClr val="bg1"/>
                  </a:solidFill>
                </a:rPr>
                <a:t>theisn.org/membership </a:t>
              </a:r>
              <a:endParaRPr lang="fr-BE" altLang="LID4096" sz="2800">
                <a:solidFill>
                  <a:schemeClr val="bg1"/>
                </a:solidFill>
              </a:endParaRPr>
            </a:p>
          </p:txBody>
        </p:sp>
      </p:grpSp>
      <p:pic>
        <p:nvPicPr>
          <p:cNvPr id="20" name="Image 20">
            <a:extLst>
              <a:ext uri="{FF2B5EF4-FFF2-40B4-BE49-F238E27FC236}">
                <a16:creationId xmlns:a16="http://schemas.microsoft.com/office/drawing/2014/main" id="{6607975C-81A2-3405-FDDB-8CA03734A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154" y="1567646"/>
            <a:ext cx="832129" cy="832129"/>
          </a:xfrm>
          <a:prstGeom prst="rect">
            <a:avLst/>
          </a:prstGeom>
        </p:spPr>
      </p:pic>
      <p:pic>
        <p:nvPicPr>
          <p:cNvPr id="21" name="Image 22">
            <a:extLst>
              <a:ext uri="{FF2B5EF4-FFF2-40B4-BE49-F238E27FC236}">
                <a16:creationId xmlns:a16="http://schemas.microsoft.com/office/drawing/2014/main" id="{A6C6791B-A47E-DC2F-8D3B-B4024E2EC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650" y="4155137"/>
            <a:ext cx="817108" cy="828000"/>
          </a:xfrm>
          <a:prstGeom prst="rect">
            <a:avLst/>
          </a:prstGeom>
        </p:spPr>
      </p:pic>
      <p:pic>
        <p:nvPicPr>
          <p:cNvPr id="22" name="Image 24">
            <a:extLst>
              <a:ext uri="{FF2B5EF4-FFF2-40B4-BE49-F238E27FC236}">
                <a16:creationId xmlns:a16="http://schemas.microsoft.com/office/drawing/2014/main" id="{BE54FCC0-065E-E249-F81F-91DA69D6D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038" y="2879398"/>
            <a:ext cx="847783" cy="828000"/>
          </a:xfrm>
          <a:prstGeom prst="rect">
            <a:avLst/>
          </a:prstGeom>
        </p:spPr>
      </p:pic>
      <p:sp>
        <p:nvSpPr>
          <p:cNvPr id="6" name="Date Placeholder 5">
            <a:extLst>
              <a:ext uri="{FF2B5EF4-FFF2-40B4-BE49-F238E27FC236}">
                <a16:creationId xmlns:a16="http://schemas.microsoft.com/office/drawing/2014/main" id="{5EC960FD-FAA6-81B8-3334-0DA9636FC3C4}"/>
              </a:ext>
            </a:extLst>
          </p:cNvPr>
          <p:cNvSpPr>
            <a:spLocks noGrp="1"/>
          </p:cNvSpPr>
          <p:nvPr>
            <p:ph type="dt" sz="half" idx="2"/>
          </p:nvPr>
        </p:nvSpPr>
        <p:spPr/>
        <p:txBody>
          <a:bodyPr/>
          <a:lstStyle/>
          <a:p>
            <a:fld id="{F178E4EA-355D-41A3-A61D-4E38A2E58BC0}" type="datetime6">
              <a:rPr lang="en-GB" smtClean="0"/>
              <a:t>October 23</a:t>
            </a:fld>
            <a:endParaRPr lang="en-US"/>
          </a:p>
        </p:txBody>
      </p:sp>
      <p:sp>
        <p:nvSpPr>
          <p:cNvPr id="7" name="Footer Placeholder 6">
            <a:extLst>
              <a:ext uri="{FF2B5EF4-FFF2-40B4-BE49-F238E27FC236}">
                <a16:creationId xmlns:a16="http://schemas.microsoft.com/office/drawing/2014/main" id="{1EAFED12-F90B-6DB1-C238-2732A56F5EAD}"/>
              </a:ext>
            </a:extLst>
          </p:cNvPr>
          <p:cNvSpPr>
            <a:spLocks noGrp="1"/>
          </p:cNvSpPr>
          <p:nvPr>
            <p:ph type="ftr" sz="quarter" idx="3"/>
          </p:nvPr>
        </p:nvSpPr>
        <p:spPr/>
        <p:txBody>
          <a:bodyPr/>
          <a:lstStyle/>
          <a:p>
            <a:r>
              <a:rPr lang="en-US"/>
              <a:t>International Society of Nephrology</a:t>
            </a:r>
          </a:p>
        </p:txBody>
      </p:sp>
      <p:sp>
        <p:nvSpPr>
          <p:cNvPr id="8" name="Slide Number Placeholder 7">
            <a:extLst>
              <a:ext uri="{FF2B5EF4-FFF2-40B4-BE49-F238E27FC236}">
                <a16:creationId xmlns:a16="http://schemas.microsoft.com/office/drawing/2014/main" id="{BB5B7310-E1E7-E793-BA50-1D8DBBC1CA45}"/>
              </a:ext>
            </a:extLst>
          </p:cNvPr>
          <p:cNvSpPr>
            <a:spLocks noGrp="1"/>
          </p:cNvSpPr>
          <p:nvPr>
            <p:ph type="sldNum" sz="quarter" idx="4"/>
          </p:nvPr>
        </p:nvSpPr>
        <p:spPr/>
        <p:txBody>
          <a:bodyPr/>
          <a:lstStyle/>
          <a:p>
            <a:fld id="{4A9CEFBC-9863-BD47-BA2B-008170C231CB}" type="slidenum">
              <a:rPr lang="en-US" smtClean="0"/>
              <a:pPr/>
              <a:t>6</a:t>
            </a:fld>
            <a:endParaRPr lang="en-US"/>
          </a:p>
        </p:txBody>
      </p:sp>
      <p:sp>
        <p:nvSpPr>
          <p:cNvPr id="30" name="TextBox 29">
            <a:extLst>
              <a:ext uri="{FF2B5EF4-FFF2-40B4-BE49-F238E27FC236}">
                <a16:creationId xmlns:a16="http://schemas.microsoft.com/office/drawing/2014/main" id="{1CE213C1-112D-716A-A905-465E8AF09E40}"/>
              </a:ext>
            </a:extLst>
          </p:cNvPr>
          <p:cNvSpPr txBox="1"/>
          <p:nvPr/>
        </p:nvSpPr>
        <p:spPr>
          <a:xfrm>
            <a:off x="7168880" y="6609091"/>
            <a:ext cx="609462" cy="261610"/>
          </a:xfrm>
          <a:prstGeom prst="rect">
            <a:avLst/>
          </a:prstGeom>
          <a:noFill/>
        </p:spPr>
        <p:txBody>
          <a:bodyPr wrap="none" rtlCol="0">
            <a:spAutoFit/>
          </a:bodyPr>
          <a:lstStyle/>
          <a:p>
            <a:r>
              <a:rPr lang="fr-BE" sz="1050">
                <a:solidFill>
                  <a:srgbClr val="EF7962"/>
                </a:solidFill>
              </a:rPr>
              <a:t>- About</a:t>
            </a:r>
            <a:endParaRPr lang="LID4096" sz="1050">
              <a:solidFill>
                <a:srgbClr val="EF7962"/>
              </a:solidFill>
            </a:endParaRPr>
          </a:p>
        </p:txBody>
      </p:sp>
      <p:pic>
        <p:nvPicPr>
          <p:cNvPr id="3" name="Picture 2" descr="A picture containing moon&#10;&#10;Description automatically generated">
            <a:extLst>
              <a:ext uri="{FF2B5EF4-FFF2-40B4-BE49-F238E27FC236}">
                <a16:creationId xmlns:a16="http://schemas.microsoft.com/office/drawing/2014/main" id="{8FD24F68-AD44-007B-55B5-1470DFCE9BE2}"/>
              </a:ext>
            </a:extLst>
          </p:cNvPr>
          <p:cNvPicPr>
            <a:picLocks noChangeAspect="1"/>
          </p:cNvPicPr>
          <p:nvPr/>
        </p:nvPicPr>
        <p:blipFill rotWithShape="1">
          <a:blip r:embed="rId7"/>
          <a:srcRect l="66640" t="64204"/>
          <a:stretch/>
        </p:blipFill>
        <p:spPr>
          <a:xfrm>
            <a:off x="0" y="0"/>
            <a:ext cx="2868788" cy="1791948"/>
          </a:xfrm>
          <a:prstGeom prst="rect">
            <a:avLst/>
          </a:prstGeom>
        </p:spPr>
      </p:pic>
      <p:sp>
        <p:nvSpPr>
          <p:cNvPr id="4" name="TextBox 3">
            <a:extLst>
              <a:ext uri="{FF2B5EF4-FFF2-40B4-BE49-F238E27FC236}">
                <a16:creationId xmlns:a16="http://schemas.microsoft.com/office/drawing/2014/main" id="{E6C7AE20-8DA7-FFA3-1D81-8024392D1285}"/>
              </a:ext>
            </a:extLst>
          </p:cNvPr>
          <p:cNvSpPr txBox="1"/>
          <p:nvPr/>
        </p:nvSpPr>
        <p:spPr>
          <a:xfrm>
            <a:off x="45692" y="210959"/>
            <a:ext cx="2379118" cy="1200329"/>
          </a:xfrm>
          <a:prstGeom prst="rect">
            <a:avLst/>
          </a:prstGeom>
          <a:noFill/>
        </p:spPr>
        <p:txBody>
          <a:bodyPr wrap="square" rtlCol="0">
            <a:spAutoFit/>
          </a:bodyPr>
          <a:lstStyle/>
          <a:p>
            <a:r>
              <a:rPr lang="fr-BE" sz="3600">
                <a:solidFill>
                  <a:schemeClr val="bg1"/>
                </a:solidFill>
                <a:latin typeface="Arial" panose="020B0604020202020204" pitchFamily="34" charset="0"/>
                <a:cs typeface="Arial" panose="020B0604020202020204" pitchFamily="34" charset="0"/>
              </a:rPr>
              <a:t>JOIN THE ISN</a:t>
            </a:r>
            <a:endParaRPr lang="LID4096" sz="360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F27A-31EB-04F8-7EE2-AD2D539B6B25}"/>
              </a:ext>
            </a:extLst>
          </p:cNvPr>
          <p:cNvSpPr>
            <a:spLocks noGrp="1"/>
          </p:cNvSpPr>
          <p:nvPr>
            <p:ph type="title"/>
          </p:nvPr>
        </p:nvSpPr>
        <p:spPr>
          <a:xfrm>
            <a:off x="771524" y="357725"/>
            <a:ext cx="9296401" cy="650875"/>
          </a:xfrm>
        </p:spPr>
        <p:txBody>
          <a:bodyPr>
            <a:normAutofit fontScale="90000"/>
          </a:bodyPr>
          <a:lstStyle/>
          <a:p>
            <a:r>
              <a:rPr lang="en-GB" sz="3200">
                <a:latin typeface="Arial"/>
                <a:cs typeface="Arial"/>
              </a:rPr>
              <a:t>ISN OFFERS </a:t>
            </a:r>
            <a:r>
              <a:rPr lang="en-GB" sz="3200">
                <a:solidFill>
                  <a:schemeClr val="accent2"/>
                </a:solidFill>
                <a:latin typeface="Arial"/>
                <a:cs typeface="Arial"/>
              </a:rPr>
              <a:t>JOINT GROUP MEMBERSHIP </a:t>
            </a:r>
            <a:r>
              <a:rPr lang="en-GB" sz="3200">
                <a:latin typeface="Arial"/>
                <a:cs typeface="Arial"/>
              </a:rPr>
              <a:t>TO ALL</a:t>
            </a:r>
            <a:endParaRPr lang="LID4096"/>
          </a:p>
        </p:txBody>
      </p:sp>
      <p:sp>
        <p:nvSpPr>
          <p:cNvPr id="3" name="Date Placeholder 2">
            <a:extLst>
              <a:ext uri="{FF2B5EF4-FFF2-40B4-BE49-F238E27FC236}">
                <a16:creationId xmlns:a16="http://schemas.microsoft.com/office/drawing/2014/main" id="{AC278ACB-2553-F93A-6F23-494A6C909B55}"/>
              </a:ext>
            </a:extLst>
          </p:cNvPr>
          <p:cNvSpPr>
            <a:spLocks noGrp="1"/>
          </p:cNvSpPr>
          <p:nvPr>
            <p:ph type="dt" sz="half" idx="2"/>
          </p:nvPr>
        </p:nvSpPr>
        <p:spPr/>
        <p:txBody>
          <a:bodyPr/>
          <a:lstStyle/>
          <a:p>
            <a:fld id="{7D7C3863-118F-4EC7-8639-8A559353693D}" type="datetime6">
              <a:rPr lang="en-GB" smtClean="0"/>
              <a:t>October 23</a:t>
            </a:fld>
            <a:endParaRPr lang="en-US"/>
          </a:p>
        </p:txBody>
      </p:sp>
      <p:sp>
        <p:nvSpPr>
          <p:cNvPr id="4" name="Footer Placeholder 3">
            <a:extLst>
              <a:ext uri="{FF2B5EF4-FFF2-40B4-BE49-F238E27FC236}">
                <a16:creationId xmlns:a16="http://schemas.microsoft.com/office/drawing/2014/main" id="{81DC5ADF-C325-C12F-CE22-0B1CB567CF26}"/>
              </a:ext>
            </a:extLst>
          </p:cNvPr>
          <p:cNvSpPr>
            <a:spLocks noGrp="1"/>
          </p:cNvSpPr>
          <p:nvPr>
            <p:ph type="ftr" sz="quarter" idx="3"/>
          </p:nvPr>
        </p:nvSpPr>
        <p:spPr/>
        <p:txBody>
          <a:bodyPr/>
          <a:lstStyle/>
          <a:p>
            <a:r>
              <a:rPr lang="en-US"/>
              <a:t>International Society of Nephrology</a:t>
            </a:r>
          </a:p>
        </p:txBody>
      </p:sp>
      <p:sp>
        <p:nvSpPr>
          <p:cNvPr id="5" name="Slide Number Placeholder 4">
            <a:extLst>
              <a:ext uri="{FF2B5EF4-FFF2-40B4-BE49-F238E27FC236}">
                <a16:creationId xmlns:a16="http://schemas.microsoft.com/office/drawing/2014/main" id="{9B49A831-3C65-96E8-03C7-26236015A0B6}"/>
              </a:ext>
            </a:extLst>
          </p:cNvPr>
          <p:cNvSpPr>
            <a:spLocks noGrp="1"/>
          </p:cNvSpPr>
          <p:nvPr>
            <p:ph type="sldNum" sz="quarter" idx="4"/>
          </p:nvPr>
        </p:nvSpPr>
        <p:spPr/>
        <p:txBody>
          <a:bodyPr/>
          <a:lstStyle/>
          <a:p>
            <a:fld id="{4A9CEFBC-9863-BD47-BA2B-008170C231CB}" type="slidenum">
              <a:rPr lang="en-US" smtClean="0"/>
              <a:pPr/>
              <a:t>7</a:t>
            </a:fld>
            <a:endParaRPr lang="en-US"/>
          </a:p>
        </p:txBody>
      </p:sp>
      <p:sp>
        <p:nvSpPr>
          <p:cNvPr id="6" name="TextBox 5">
            <a:extLst>
              <a:ext uri="{FF2B5EF4-FFF2-40B4-BE49-F238E27FC236}">
                <a16:creationId xmlns:a16="http://schemas.microsoft.com/office/drawing/2014/main" id="{060DBFDA-46E0-8FEC-00B6-0693343DC306}"/>
              </a:ext>
            </a:extLst>
          </p:cNvPr>
          <p:cNvSpPr txBox="1"/>
          <p:nvPr/>
        </p:nvSpPr>
        <p:spPr>
          <a:xfrm>
            <a:off x="2802575" y="1268056"/>
            <a:ext cx="65868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All</a:t>
            </a:r>
            <a:r>
              <a:rPr lang="en-US" sz="2000"/>
              <a:t> World Bank income groups (lower-middle, upper-middle, high-income) are </a:t>
            </a:r>
            <a:r>
              <a:rPr lang="en-US" sz="2000" b="1"/>
              <a:t>now eligible </a:t>
            </a:r>
            <a:r>
              <a:rPr lang="en-US" sz="2000"/>
              <a:t>to register for</a:t>
            </a:r>
            <a:endParaRPr lang="fr-FR"/>
          </a:p>
          <a:p>
            <a:r>
              <a:rPr lang="en-US" sz="2000" b="1">
                <a:solidFill>
                  <a:schemeClr val="accent2"/>
                </a:solidFill>
                <a:hlinkClick r:id="rId3">
                  <a:extLst>
                    <a:ext uri="{A12FA001-AC4F-418D-AE19-62706E023703}">
                      <ahyp:hlinkClr xmlns:ahyp="http://schemas.microsoft.com/office/drawing/2018/hyperlinkcolor" val="tx"/>
                    </a:ext>
                  </a:extLst>
                </a:hlinkClick>
              </a:rPr>
              <a:t>ISN Joint membership</a:t>
            </a:r>
            <a:r>
              <a:rPr lang="en-US" sz="2000">
                <a:solidFill>
                  <a:schemeClr val="accent1"/>
                </a:solidFill>
              </a:rPr>
              <a:t>.</a:t>
            </a:r>
            <a:endParaRPr lang="en-US">
              <a:solidFill>
                <a:schemeClr val="accent1"/>
              </a:solidFill>
            </a:endParaRPr>
          </a:p>
        </p:txBody>
      </p:sp>
      <p:pic>
        <p:nvPicPr>
          <p:cNvPr id="7" name="Picture 6" descr="A picture containing text&#10;&#10;Description automatically generated">
            <a:extLst>
              <a:ext uri="{FF2B5EF4-FFF2-40B4-BE49-F238E27FC236}">
                <a16:creationId xmlns:a16="http://schemas.microsoft.com/office/drawing/2014/main" id="{BCE1561A-2909-069E-3FED-0EEC5F4FB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892" y="2213983"/>
            <a:ext cx="2743201" cy="1495044"/>
          </a:xfrm>
          <a:prstGeom prst="rect">
            <a:avLst/>
          </a:prstGeom>
        </p:spPr>
      </p:pic>
      <p:sp>
        <p:nvSpPr>
          <p:cNvPr id="8" name="TextBox 7">
            <a:extLst>
              <a:ext uri="{FF2B5EF4-FFF2-40B4-BE49-F238E27FC236}">
                <a16:creationId xmlns:a16="http://schemas.microsoft.com/office/drawing/2014/main" id="{9FC5B65B-39D3-B8AD-FCE5-82C87A6ECE23}"/>
              </a:ext>
            </a:extLst>
          </p:cNvPr>
          <p:cNvSpPr txBox="1"/>
          <p:nvPr/>
        </p:nvSpPr>
        <p:spPr>
          <a:xfrm>
            <a:off x="5175180" y="3702112"/>
            <a:ext cx="58676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tx1">
                    <a:lumMod val="95000"/>
                    <a:lumOff val="5000"/>
                  </a:schemeClr>
                </a:solidFill>
              </a:rPr>
              <a:t>Members from the </a:t>
            </a:r>
            <a:r>
              <a:rPr lang="en-GB" sz="2000" b="1">
                <a:solidFill>
                  <a:schemeClr val="accent2"/>
                </a:solidFill>
              </a:rPr>
              <a:t>same </a:t>
            </a:r>
            <a:r>
              <a:rPr lang="en-GB" sz="2000" b="1">
                <a:solidFill>
                  <a:schemeClr val="accent2"/>
                </a:solidFill>
                <a:cs typeface="Segoe UI"/>
                <a:hlinkClick r:id="rId5">
                  <a:extLst>
                    <a:ext uri="{A12FA001-AC4F-418D-AE19-62706E023703}">
                      <ahyp:hlinkClr xmlns:ahyp="http://schemas.microsoft.com/office/drawing/2018/hyperlinkcolor" val="tx"/>
                    </a:ext>
                  </a:extLst>
                </a:hlinkClick>
              </a:rPr>
              <a:t>income category</a:t>
            </a:r>
            <a:r>
              <a:rPr lang="en-GB" sz="2000" b="1">
                <a:solidFill>
                  <a:schemeClr val="accent2"/>
                </a:solidFill>
              </a:rPr>
              <a:t> </a:t>
            </a:r>
            <a:r>
              <a:rPr lang="en-GB" sz="2000">
                <a:solidFill>
                  <a:schemeClr val="tx1">
                    <a:lumMod val="95000"/>
                    <a:lumOff val="5000"/>
                  </a:schemeClr>
                </a:solidFill>
              </a:rPr>
              <a:t>can renew or join the ISN as a group of five members at a fixed discounted fee and</a:t>
            </a:r>
            <a:r>
              <a:rPr lang="en-GB" sz="2000">
                <a:solidFill>
                  <a:schemeClr val="accent1"/>
                </a:solidFill>
              </a:rPr>
              <a:t> </a:t>
            </a:r>
            <a:r>
              <a:rPr lang="en-GB" sz="2000" b="1">
                <a:solidFill>
                  <a:schemeClr val="accent4"/>
                </a:solidFill>
              </a:rPr>
              <a:t>save up to 15% </a:t>
            </a:r>
            <a:r>
              <a:rPr lang="en-GB" sz="2000">
                <a:solidFill>
                  <a:schemeClr val="tx1">
                    <a:lumMod val="95000"/>
                    <a:lumOff val="5000"/>
                  </a:schemeClr>
                </a:solidFill>
              </a:rPr>
              <a:t>on their annual dues. </a:t>
            </a:r>
            <a:endParaRPr lang="en-GB" sz="2000">
              <a:solidFill>
                <a:schemeClr val="tx1">
                  <a:lumMod val="95000"/>
                  <a:lumOff val="5000"/>
                </a:schemeClr>
              </a:solidFill>
              <a:cs typeface="Calibri"/>
            </a:endParaRPr>
          </a:p>
        </p:txBody>
      </p:sp>
      <p:pic>
        <p:nvPicPr>
          <p:cNvPr id="10" name="Picture 9" descr="A group of people wearing medical uniforms&#10;&#10;Description automatically generated with low confidence">
            <a:extLst>
              <a:ext uri="{FF2B5EF4-FFF2-40B4-BE49-F238E27FC236}">
                <a16:creationId xmlns:a16="http://schemas.microsoft.com/office/drawing/2014/main" id="{F295EC94-56D5-2890-999C-76936F2D8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273" y="2543175"/>
            <a:ext cx="4618759" cy="3629025"/>
          </a:xfrm>
          <a:prstGeom prst="rect">
            <a:avLst/>
          </a:prstGeom>
        </p:spPr>
      </p:pic>
      <p:grpSp>
        <p:nvGrpSpPr>
          <p:cNvPr id="13" name="Groupe 29">
            <a:extLst>
              <a:ext uri="{FF2B5EF4-FFF2-40B4-BE49-F238E27FC236}">
                <a16:creationId xmlns:a16="http://schemas.microsoft.com/office/drawing/2014/main" id="{0B875BBB-D813-0669-BA07-06C7B3F2E988}"/>
              </a:ext>
            </a:extLst>
          </p:cNvPr>
          <p:cNvGrpSpPr>
            <a:grpSpLocks/>
          </p:cNvGrpSpPr>
          <p:nvPr/>
        </p:nvGrpSpPr>
        <p:grpSpPr bwMode="auto">
          <a:xfrm>
            <a:off x="7882516" y="5677191"/>
            <a:ext cx="4109458" cy="598488"/>
            <a:chOff x="6273213" y="5545620"/>
            <a:chExt cx="4054490" cy="597944"/>
          </a:xfrm>
        </p:grpSpPr>
        <p:sp>
          <p:nvSpPr>
            <p:cNvPr id="11" name="Rectangle : coins arrondis 10">
              <a:extLst>
                <a:ext uri="{FF2B5EF4-FFF2-40B4-BE49-F238E27FC236}">
                  <a16:creationId xmlns:a16="http://schemas.microsoft.com/office/drawing/2014/main" id="{2E7CB9D2-B341-68B3-4966-F2A4CAE099F6}"/>
                </a:ext>
              </a:extLst>
            </p:cNvPr>
            <p:cNvSpPr/>
            <p:nvPr/>
          </p:nvSpPr>
          <p:spPr>
            <a:xfrm>
              <a:off x="6273213" y="5545620"/>
              <a:ext cx="4047494" cy="597944"/>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BE"/>
            </a:p>
          </p:txBody>
        </p:sp>
        <p:sp>
          <p:nvSpPr>
            <p:cNvPr id="12" name="Rectangle 25">
              <a:extLst>
                <a:ext uri="{FF2B5EF4-FFF2-40B4-BE49-F238E27FC236}">
                  <a16:creationId xmlns:a16="http://schemas.microsoft.com/office/drawing/2014/main" id="{1B775F51-705D-976F-D92B-825AD73F80E7}"/>
                </a:ext>
              </a:extLst>
            </p:cNvPr>
            <p:cNvSpPr>
              <a:spLocks noChangeArrowheads="1"/>
            </p:cNvSpPr>
            <p:nvPr/>
          </p:nvSpPr>
          <p:spPr bwMode="auto">
            <a:xfrm>
              <a:off x="6273213" y="5566328"/>
              <a:ext cx="40544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LID4096" sz="2800">
                  <a:solidFill>
                    <a:schemeClr val="bg1"/>
                  </a:solidFill>
                </a:rPr>
                <a:t>theisn.org/membership </a:t>
              </a:r>
              <a:endParaRPr lang="fr-BE" altLang="LID4096" sz="2800">
                <a:solidFill>
                  <a:schemeClr val="bg1"/>
                </a:solidFill>
              </a:endParaRPr>
            </a:p>
          </p:txBody>
        </p:sp>
      </p:grpSp>
    </p:spTree>
    <p:extLst>
      <p:ext uri="{BB962C8B-B14F-4D97-AF65-F5344CB8AC3E}">
        <p14:creationId xmlns:p14="http://schemas.microsoft.com/office/powerpoint/2010/main" val="301999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oon&#10;&#10;Description automatically generated">
            <a:extLst>
              <a:ext uri="{FF2B5EF4-FFF2-40B4-BE49-F238E27FC236}">
                <a16:creationId xmlns:a16="http://schemas.microsoft.com/office/drawing/2014/main" id="{ECFD7278-693C-A9C7-E2E8-C7AD8EC71FCC}"/>
              </a:ext>
            </a:extLst>
          </p:cNvPr>
          <p:cNvPicPr>
            <a:picLocks noChangeAspect="1"/>
          </p:cNvPicPr>
          <p:nvPr/>
        </p:nvPicPr>
        <p:blipFill>
          <a:blip r:embed="rId3"/>
          <a:stretch>
            <a:fillRect/>
          </a:stretch>
        </p:blipFill>
        <p:spPr>
          <a:xfrm rot="4026586" flipH="1">
            <a:off x="4640271" y="159009"/>
            <a:ext cx="4502264" cy="6267584"/>
          </a:xfrm>
          <a:prstGeom prst="rect">
            <a:avLst/>
          </a:prstGeom>
        </p:spPr>
      </p:pic>
      <p:sp>
        <p:nvSpPr>
          <p:cNvPr id="26626" name="Image 2">
            <a:extLst>
              <a:ext uri="{FF2B5EF4-FFF2-40B4-BE49-F238E27FC236}">
                <a16:creationId xmlns:a16="http://schemas.microsoft.com/office/drawing/2014/main" id="{77D7B633-D304-9568-5A6D-C96C4381AB4D}"/>
              </a:ext>
            </a:extLst>
          </p:cNvPr>
          <p:cNvSpPr>
            <a:spLocks noChangeAspect="1" noChangeArrowheads="1"/>
          </p:cNvSpPr>
          <p:nvPr/>
        </p:nvSpPr>
        <p:spPr bwMode="auto">
          <a:xfrm>
            <a:off x="2973388" y="6350"/>
            <a:ext cx="809307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ID4096"/>
          </a:p>
        </p:txBody>
      </p:sp>
      <p:sp>
        <p:nvSpPr>
          <p:cNvPr id="24" name="Rectangle 23">
            <a:extLst>
              <a:ext uri="{FF2B5EF4-FFF2-40B4-BE49-F238E27FC236}">
                <a16:creationId xmlns:a16="http://schemas.microsoft.com/office/drawing/2014/main" id="{6A0B9FB1-DECF-9AF1-21A4-3BF349DFFF6D}"/>
              </a:ext>
            </a:extLst>
          </p:cNvPr>
          <p:cNvSpPr/>
          <p:nvPr/>
        </p:nvSpPr>
        <p:spPr>
          <a:xfrm>
            <a:off x="4359144" y="3591748"/>
            <a:ext cx="4295686" cy="646331"/>
          </a:xfrm>
          <a:prstGeom prst="rect">
            <a:avLst/>
          </a:prstGeom>
        </p:spPr>
        <p:txBody>
          <a:bodyPr wrap="square">
            <a:spAutoFit/>
          </a:bodyPr>
          <a:lstStyle/>
          <a:p>
            <a:pPr algn="ctr"/>
            <a:r>
              <a:rPr lang="en-US" sz="3600" b="1" i="1">
                <a:solidFill>
                  <a:schemeClr val="accent2"/>
                </a:solidFill>
              </a:rPr>
              <a:t>One world. One ISN. </a:t>
            </a:r>
          </a:p>
        </p:txBody>
      </p:sp>
      <p:sp>
        <p:nvSpPr>
          <p:cNvPr id="25" name="Rectangle 24">
            <a:extLst>
              <a:ext uri="{FF2B5EF4-FFF2-40B4-BE49-F238E27FC236}">
                <a16:creationId xmlns:a16="http://schemas.microsoft.com/office/drawing/2014/main" id="{68BC38F6-CCC7-F69B-4AF5-D5F92F23C6F8}"/>
              </a:ext>
            </a:extLst>
          </p:cNvPr>
          <p:cNvSpPr/>
          <p:nvPr/>
        </p:nvSpPr>
        <p:spPr>
          <a:xfrm>
            <a:off x="4026761" y="2263400"/>
            <a:ext cx="4538096" cy="1200329"/>
          </a:xfrm>
          <a:prstGeom prst="rect">
            <a:avLst/>
          </a:prstGeom>
        </p:spPr>
        <p:txBody>
          <a:bodyPr wrap="square" lIns="91440" tIns="45720" rIns="91440" bIns="45720" anchor="t">
            <a:spAutoFit/>
          </a:bodyPr>
          <a:lstStyle/>
          <a:p>
            <a:pPr algn="ctr"/>
            <a:r>
              <a:rPr lang="en-US" sz="2400" kern="0">
                <a:solidFill>
                  <a:schemeClr val="bg1"/>
                </a:solidFill>
              </a:rPr>
              <a:t>ISN Membership supports grants and activities to advance kidney health worldwide</a:t>
            </a:r>
          </a:p>
        </p:txBody>
      </p:sp>
      <p:sp>
        <p:nvSpPr>
          <p:cNvPr id="30" name="Rectangle 29">
            <a:extLst>
              <a:ext uri="{FF2B5EF4-FFF2-40B4-BE49-F238E27FC236}">
                <a16:creationId xmlns:a16="http://schemas.microsoft.com/office/drawing/2014/main" id="{0E4A05E9-C768-C4C4-0D93-4889B3F2C86D}"/>
              </a:ext>
            </a:extLst>
          </p:cNvPr>
          <p:cNvSpPr/>
          <p:nvPr/>
        </p:nvSpPr>
        <p:spPr>
          <a:xfrm>
            <a:off x="4181646" y="5678897"/>
            <a:ext cx="2830327" cy="461665"/>
          </a:xfrm>
          <a:prstGeom prst="rect">
            <a:avLst/>
          </a:prstGeom>
        </p:spPr>
        <p:txBody>
          <a:bodyPr wrap="none">
            <a:spAutoFit/>
          </a:bodyPr>
          <a:lstStyle/>
          <a:p>
            <a:r>
              <a:rPr lang="en-US" sz="2400" b="1">
                <a:solidFill>
                  <a:srgbClr val="EE7862"/>
                </a:solidFill>
              </a:rPr>
              <a:t>Start your journey at</a:t>
            </a:r>
            <a:endParaRPr lang="en-US" sz="3600" b="1">
              <a:solidFill>
                <a:srgbClr val="EE7862"/>
              </a:solidFill>
            </a:endParaRPr>
          </a:p>
        </p:txBody>
      </p:sp>
      <p:grpSp>
        <p:nvGrpSpPr>
          <p:cNvPr id="31" name="Groupe 29">
            <a:extLst>
              <a:ext uri="{FF2B5EF4-FFF2-40B4-BE49-F238E27FC236}">
                <a16:creationId xmlns:a16="http://schemas.microsoft.com/office/drawing/2014/main" id="{0ADDA1E6-0726-2ADF-F48E-7DEB547A8F8E}"/>
              </a:ext>
            </a:extLst>
          </p:cNvPr>
          <p:cNvGrpSpPr/>
          <p:nvPr/>
        </p:nvGrpSpPr>
        <p:grpSpPr>
          <a:xfrm>
            <a:off x="7181580" y="5576701"/>
            <a:ext cx="4482916" cy="597944"/>
            <a:chOff x="6273213" y="5545620"/>
            <a:chExt cx="4482916" cy="597944"/>
          </a:xfrm>
        </p:grpSpPr>
        <p:sp>
          <p:nvSpPr>
            <p:cNvPr id="32" name="Rectangle : coins arrondis 28">
              <a:extLst>
                <a:ext uri="{FF2B5EF4-FFF2-40B4-BE49-F238E27FC236}">
                  <a16:creationId xmlns:a16="http://schemas.microsoft.com/office/drawing/2014/main" id="{8D8B8B60-889F-BA09-CD57-1F2514F077C3}"/>
                </a:ext>
              </a:extLst>
            </p:cNvPr>
            <p:cNvSpPr/>
            <p:nvPr/>
          </p:nvSpPr>
          <p:spPr>
            <a:xfrm>
              <a:off x="6273213" y="5545620"/>
              <a:ext cx="4482916" cy="597944"/>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a:extLst>
                <a:ext uri="{FF2B5EF4-FFF2-40B4-BE49-F238E27FC236}">
                  <a16:creationId xmlns:a16="http://schemas.microsoft.com/office/drawing/2014/main" id="{DFCDA971-409E-E7F7-F1D5-D98CDD887C27}"/>
                </a:ext>
              </a:extLst>
            </p:cNvPr>
            <p:cNvSpPr/>
            <p:nvPr/>
          </p:nvSpPr>
          <p:spPr>
            <a:xfrm>
              <a:off x="6487426" y="5586261"/>
              <a:ext cx="4054490" cy="523220"/>
            </a:xfrm>
            <a:prstGeom prst="rect">
              <a:avLst/>
            </a:prstGeom>
          </p:spPr>
          <p:txBody>
            <a:bodyPr wrap="square">
              <a:spAutoFit/>
            </a:bodyPr>
            <a:lstStyle/>
            <a:p>
              <a:pPr algn="ctr"/>
              <a:r>
                <a:rPr lang="en-US" sz="2800">
                  <a:solidFill>
                    <a:schemeClr val="bg1"/>
                  </a:solidFill>
                </a:rPr>
                <a:t>theisn.org/membership </a:t>
              </a:r>
              <a:endParaRPr lang="fr-BE" sz="2800">
                <a:solidFill>
                  <a:schemeClr val="bg1"/>
                </a:solidFill>
              </a:endParaRPr>
            </a:p>
          </p:txBody>
        </p:sp>
      </p:grpSp>
      <p:sp>
        <p:nvSpPr>
          <p:cNvPr id="14" name="Title 13">
            <a:extLst>
              <a:ext uri="{FF2B5EF4-FFF2-40B4-BE49-F238E27FC236}">
                <a16:creationId xmlns:a16="http://schemas.microsoft.com/office/drawing/2014/main" id="{47EAFEDA-5DCE-5BBB-FE50-19B0FE0FBF49}"/>
              </a:ext>
            </a:extLst>
          </p:cNvPr>
          <p:cNvSpPr>
            <a:spLocks noGrp="1"/>
          </p:cNvSpPr>
          <p:nvPr>
            <p:ph type="title"/>
          </p:nvPr>
        </p:nvSpPr>
        <p:spPr>
          <a:xfrm>
            <a:off x="771524" y="350735"/>
            <a:ext cx="8471087" cy="657865"/>
          </a:xfrm>
        </p:spPr>
        <p:txBody>
          <a:bodyPr>
            <a:normAutofit fontScale="90000"/>
          </a:bodyPr>
          <a:lstStyle/>
          <a:p>
            <a:pPr>
              <a:lnSpc>
                <a:spcPct val="100000"/>
              </a:lnSpc>
            </a:pPr>
            <a:r>
              <a:rPr lang="en-US" sz="3200" kern="0">
                <a:solidFill>
                  <a:schemeClr val="accent2"/>
                </a:solidFill>
                <a:latin typeface="Arial" panose="020B0604020202020204" pitchFamily="34" charset="0"/>
                <a:cs typeface="Arial" panose="020B0604020202020204" pitchFamily="34" charset="0"/>
              </a:rPr>
              <a:t>SUPPORT THE GLOBAL KIDNEY COMMUNITY AS AN </a:t>
            </a:r>
            <a:r>
              <a:rPr lang="en-US" sz="3200" kern="0">
                <a:solidFill>
                  <a:schemeClr val="accent4"/>
                </a:solidFill>
                <a:latin typeface="Arial" panose="020B0604020202020204" pitchFamily="34" charset="0"/>
                <a:cs typeface="Arial" panose="020B0604020202020204" pitchFamily="34" charset="0"/>
              </a:rPr>
              <a:t>ISN MEMBER</a:t>
            </a:r>
            <a:endParaRPr lang="LID4096"/>
          </a:p>
        </p:txBody>
      </p:sp>
      <p:sp>
        <p:nvSpPr>
          <p:cNvPr id="5" name="Date Placeholder 4">
            <a:extLst>
              <a:ext uri="{FF2B5EF4-FFF2-40B4-BE49-F238E27FC236}">
                <a16:creationId xmlns:a16="http://schemas.microsoft.com/office/drawing/2014/main" id="{16859D79-3ABA-79DD-49DE-F2ABF17E9631}"/>
              </a:ext>
            </a:extLst>
          </p:cNvPr>
          <p:cNvSpPr>
            <a:spLocks noGrp="1"/>
          </p:cNvSpPr>
          <p:nvPr>
            <p:ph type="dt" sz="half" idx="2"/>
          </p:nvPr>
        </p:nvSpPr>
        <p:spPr/>
        <p:txBody>
          <a:bodyPr/>
          <a:lstStyle/>
          <a:p>
            <a:fld id="{4ECCB8F7-787D-46A5-9EA5-848DD2202EAC}" type="datetime6">
              <a:rPr lang="en-GB" smtClean="0"/>
              <a:t>October 23</a:t>
            </a:fld>
            <a:endParaRPr lang="en-US"/>
          </a:p>
        </p:txBody>
      </p:sp>
      <p:sp>
        <p:nvSpPr>
          <p:cNvPr id="6" name="Footer Placeholder 5">
            <a:extLst>
              <a:ext uri="{FF2B5EF4-FFF2-40B4-BE49-F238E27FC236}">
                <a16:creationId xmlns:a16="http://schemas.microsoft.com/office/drawing/2014/main" id="{A0103766-924D-A2EE-A67A-9600B3F393F7}"/>
              </a:ext>
            </a:extLst>
          </p:cNvPr>
          <p:cNvSpPr>
            <a:spLocks noGrp="1"/>
          </p:cNvSpPr>
          <p:nvPr>
            <p:ph type="ftr" sz="quarter" idx="3"/>
          </p:nvPr>
        </p:nvSpPr>
        <p:spPr/>
        <p:txBody>
          <a:bodyPr/>
          <a:lstStyle/>
          <a:p>
            <a:r>
              <a:rPr lang="en-US"/>
              <a:t>International Society of Nephrology</a:t>
            </a:r>
          </a:p>
        </p:txBody>
      </p:sp>
      <p:sp>
        <p:nvSpPr>
          <p:cNvPr id="7" name="Slide Number Placeholder 6">
            <a:extLst>
              <a:ext uri="{FF2B5EF4-FFF2-40B4-BE49-F238E27FC236}">
                <a16:creationId xmlns:a16="http://schemas.microsoft.com/office/drawing/2014/main" id="{091FCAEA-11E1-2D27-5347-65EDCF45C52E}"/>
              </a:ext>
            </a:extLst>
          </p:cNvPr>
          <p:cNvSpPr>
            <a:spLocks noGrp="1"/>
          </p:cNvSpPr>
          <p:nvPr>
            <p:ph type="sldNum" sz="quarter" idx="4"/>
          </p:nvPr>
        </p:nvSpPr>
        <p:spPr/>
        <p:txBody>
          <a:bodyPr/>
          <a:lstStyle/>
          <a:p>
            <a:fld id="{4A9CEFBC-9863-BD47-BA2B-008170C231CB}" type="slidenum">
              <a:rPr lang="en-US" smtClean="0"/>
              <a:pPr/>
              <a:t>8</a:t>
            </a:fld>
            <a:endParaRPr lang="en-US"/>
          </a:p>
        </p:txBody>
      </p:sp>
      <p:sp>
        <p:nvSpPr>
          <p:cNvPr id="34" name="TextBox 33">
            <a:extLst>
              <a:ext uri="{FF2B5EF4-FFF2-40B4-BE49-F238E27FC236}">
                <a16:creationId xmlns:a16="http://schemas.microsoft.com/office/drawing/2014/main" id="{B15343A3-2AA7-A23A-5D64-0C9985C0BA1D}"/>
              </a:ext>
            </a:extLst>
          </p:cNvPr>
          <p:cNvSpPr txBox="1"/>
          <p:nvPr/>
        </p:nvSpPr>
        <p:spPr>
          <a:xfrm>
            <a:off x="7168880" y="6609091"/>
            <a:ext cx="609462" cy="261610"/>
          </a:xfrm>
          <a:prstGeom prst="rect">
            <a:avLst/>
          </a:prstGeom>
          <a:noFill/>
        </p:spPr>
        <p:txBody>
          <a:bodyPr wrap="none" rtlCol="0">
            <a:spAutoFit/>
          </a:bodyPr>
          <a:lstStyle/>
          <a:p>
            <a:r>
              <a:rPr lang="fr-BE" sz="1050">
                <a:solidFill>
                  <a:srgbClr val="EF7962"/>
                </a:solidFill>
              </a:rPr>
              <a:t>- About</a:t>
            </a:r>
            <a:endParaRPr lang="LID4096" sz="1050">
              <a:solidFill>
                <a:srgbClr val="EF7962"/>
              </a:solidFill>
            </a:endParaRPr>
          </a:p>
        </p:txBody>
      </p:sp>
      <p:grpSp>
        <p:nvGrpSpPr>
          <p:cNvPr id="15" name="Group 14">
            <a:extLst>
              <a:ext uri="{FF2B5EF4-FFF2-40B4-BE49-F238E27FC236}">
                <a16:creationId xmlns:a16="http://schemas.microsoft.com/office/drawing/2014/main" id="{A4D9CE2C-D00A-41B5-DCE6-4541A2428474}"/>
              </a:ext>
            </a:extLst>
          </p:cNvPr>
          <p:cNvGrpSpPr/>
          <p:nvPr/>
        </p:nvGrpSpPr>
        <p:grpSpPr>
          <a:xfrm>
            <a:off x="1158643" y="1611252"/>
            <a:ext cx="2919184" cy="832129"/>
            <a:chOff x="8998154" y="1567646"/>
            <a:chExt cx="2919184" cy="832129"/>
          </a:xfrm>
        </p:grpSpPr>
        <p:sp>
          <p:nvSpPr>
            <p:cNvPr id="3" name="ZoneTexte 15">
              <a:extLst>
                <a:ext uri="{FF2B5EF4-FFF2-40B4-BE49-F238E27FC236}">
                  <a16:creationId xmlns:a16="http://schemas.microsoft.com/office/drawing/2014/main" id="{3E755554-9CED-7045-5811-7CE9A47D1ED4}"/>
                </a:ext>
              </a:extLst>
            </p:cNvPr>
            <p:cNvSpPr txBox="1"/>
            <p:nvPr/>
          </p:nvSpPr>
          <p:spPr>
            <a:xfrm>
              <a:off x="9926613" y="1705760"/>
              <a:ext cx="1990725" cy="646112"/>
            </a:xfrm>
            <a:prstGeom prst="rect">
              <a:avLst/>
            </a:prstGeom>
            <a:noFill/>
          </p:spPr>
          <p:txBody>
            <a:bodyPr lIns="91440" tIns="45720" rIns="91440" bIns="45720" anchor="t">
              <a:spAutoFit/>
            </a:bodyPr>
            <a:lstStyle/>
            <a:p>
              <a:pPr>
                <a:defRPr/>
              </a:pPr>
              <a:r>
                <a:rPr lang="fr-BE" b="1" kern="0">
                  <a:solidFill>
                    <a:srgbClr val="FE7055"/>
                  </a:solidFill>
                </a:rPr>
                <a:t>Advance </a:t>
              </a:r>
              <a:br>
                <a:rPr lang="fr-BE" b="1" kern="0"/>
              </a:br>
              <a:r>
                <a:rPr lang="fr-BE" kern="0" err="1">
                  <a:solidFill>
                    <a:schemeClr val="tx1">
                      <a:lumMod val="85000"/>
                      <a:lumOff val="15000"/>
                    </a:schemeClr>
                  </a:solidFill>
                  <a:latin typeface="+mn-lt"/>
                </a:rPr>
                <a:t>your</a:t>
              </a:r>
              <a:r>
                <a:rPr lang="fr-BE" kern="0">
                  <a:solidFill>
                    <a:schemeClr val="tx1">
                      <a:lumMod val="85000"/>
                      <a:lumOff val="15000"/>
                    </a:schemeClr>
                  </a:solidFill>
                  <a:latin typeface="+mn-lt"/>
                </a:rPr>
                <a:t> profession</a:t>
              </a:r>
            </a:p>
          </p:txBody>
        </p:sp>
        <p:pic>
          <p:nvPicPr>
            <p:cNvPr id="8" name="Image 20">
              <a:extLst>
                <a:ext uri="{FF2B5EF4-FFF2-40B4-BE49-F238E27FC236}">
                  <a16:creationId xmlns:a16="http://schemas.microsoft.com/office/drawing/2014/main" id="{119A8989-6EF4-DF13-7727-5C42C84AB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154" y="1567646"/>
              <a:ext cx="832129" cy="832129"/>
            </a:xfrm>
            <a:prstGeom prst="rect">
              <a:avLst/>
            </a:prstGeom>
          </p:spPr>
        </p:pic>
      </p:grpSp>
      <p:grpSp>
        <p:nvGrpSpPr>
          <p:cNvPr id="17" name="Group 16">
            <a:extLst>
              <a:ext uri="{FF2B5EF4-FFF2-40B4-BE49-F238E27FC236}">
                <a16:creationId xmlns:a16="http://schemas.microsoft.com/office/drawing/2014/main" id="{EA91DF86-7026-A575-4522-B88D8F05E52C}"/>
              </a:ext>
            </a:extLst>
          </p:cNvPr>
          <p:cNvGrpSpPr/>
          <p:nvPr/>
        </p:nvGrpSpPr>
        <p:grpSpPr>
          <a:xfrm>
            <a:off x="963609" y="4079635"/>
            <a:ext cx="3128508" cy="828000"/>
            <a:chOff x="9092650" y="4155137"/>
            <a:chExt cx="3128508" cy="828000"/>
          </a:xfrm>
        </p:grpSpPr>
        <p:sp>
          <p:nvSpPr>
            <p:cNvPr id="4" name="ZoneTexte 16">
              <a:extLst>
                <a:ext uri="{FF2B5EF4-FFF2-40B4-BE49-F238E27FC236}">
                  <a16:creationId xmlns:a16="http://schemas.microsoft.com/office/drawing/2014/main" id="{211025A6-8D30-FBA2-D108-BD8A0D4AD85F}"/>
                </a:ext>
              </a:extLst>
            </p:cNvPr>
            <p:cNvSpPr txBox="1"/>
            <p:nvPr/>
          </p:nvSpPr>
          <p:spPr>
            <a:xfrm>
              <a:off x="9909758" y="4357152"/>
              <a:ext cx="2311400" cy="369888"/>
            </a:xfrm>
            <a:prstGeom prst="rect">
              <a:avLst/>
            </a:prstGeom>
            <a:noFill/>
          </p:spPr>
          <p:txBody>
            <a:bodyPr lIns="91440" tIns="45720" rIns="91440" bIns="45720" anchor="t">
              <a:spAutoFit/>
            </a:bodyPr>
            <a:lstStyle/>
            <a:p>
              <a:pPr>
                <a:defRPr/>
              </a:pPr>
              <a:r>
                <a:rPr lang="fr-BE" b="1" kern="0" err="1">
                  <a:solidFill>
                    <a:srgbClr val="3A4596"/>
                  </a:solidFill>
                </a:rPr>
                <a:t>Connect</a:t>
              </a:r>
              <a:r>
                <a:rPr lang="fr-BE" b="1" kern="0"/>
                <a:t> </a:t>
              </a:r>
              <a:r>
                <a:rPr lang="fr-BE" kern="0" err="1">
                  <a:solidFill>
                    <a:schemeClr val="tx1">
                      <a:lumMod val="85000"/>
                      <a:lumOff val="15000"/>
                    </a:schemeClr>
                  </a:solidFill>
                </a:rPr>
                <a:t>globally</a:t>
              </a:r>
              <a:endParaRPr lang="fr-BE" kern="0">
                <a:solidFill>
                  <a:schemeClr val="tx1">
                    <a:lumMod val="85000"/>
                    <a:lumOff val="15000"/>
                  </a:schemeClr>
                </a:solidFill>
                <a:latin typeface="+mn-lt"/>
                <a:ea typeface="Calibri"/>
                <a:cs typeface="Calibri"/>
              </a:endParaRPr>
            </a:p>
          </p:txBody>
        </p:sp>
        <p:pic>
          <p:nvPicPr>
            <p:cNvPr id="9" name="Image 22">
              <a:extLst>
                <a:ext uri="{FF2B5EF4-FFF2-40B4-BE49-F238E27FC236}">
                  <a16:creationId xmlns:a16="http://schemas.microsoft.com/office/drawing/2014/main" id="{D4BDBB92-26D1-3701-E66E-6F721D99A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650" y="4155137"/>
              <a:ext cx="817108" cy="828000"/>
            </a:xfrm>
            <a:prstGeom prst="rect">
              <a:avLst/>
            </a:prstGeom>
          </p:spPr>
        </p:pic>
      </p:grpSp>
      <p:grpSp>
        <p:nvGrpSpPr>
          <p:cNvPr id="16" name="Group 15">
            <a:extLst>
              <a:ext uri="{FF2B5EF4-FFF2-40B4-BE49-F238E27FC236}">
                <a16:creationId xmlns:a16="http://schemas.microsoft.com/office/drawing/2014/main" id="{F5D34DDA-1522-5C57-E958-9F4E838C009C}"/>
              </a:ext>
            </a:extLst>
          </p:cNvPr>
          <p:cNvGrpSpPr/>
          <p:nvPr/>
        </p:nvGrpSpPr>
        <p:grpSpPr>
          <a:xfrm>
            <a:off x="626875" y="2774103"/>
            <a:ext cx="2640588" cy="828000"/>
            <a:chOff x="9318038" y="2879398"/>
            <a:chExt cx="2640588" cy="828000"/>
          </a:xfrm>
        </p:grpSpPr>
        <p:sp>
          <p:nvSpPr>
            <p:cNvPr id="2" name="ZoneTexte 14">
              <a:extLst>
                <a:ext uri="{FF2B5EF4-FFF2-40B4-BE49-F238E27FC236}">
                  <a16:creationId xmlns:a16="http://schemas.microsoft.com/office/drawing/2014/main" id="{BE76A5CE-4D65-DB39-8E9F-96B6C554660D}"/>
                </a:ext>
              </a:extLst>
            </p:cNvPr>
            <p:cNvSpPr txBox="1"/>
            <p:nvPr/>
          </p:nvSpPr>
          <p:spPr>
            <a:xfrm>
              <a:off x="10299688" y="2952489"/>
              <a:ext cx="1658938" cy="646331"/>
            </a:xfrm>
            <a:prstGeom prst="rect">
              <a:avLst/>
            </a:prstGeom>
            <a:noFill/>
          </p:spPr>
          <p:txBody>
            <a:bodyPr lIns="91440" tIns="45720" rIns="91440" bIns="45720" anchor="t">
              <a:spAutoFit/>
            </a:bodyPr>
            <a:lstStyle/>
            <a:p>
              <a:pPr eaLnBrk="1" fontAlgn="auto" hangingPunct="1">
                <a:spcBef>
                  <a:spcPts val="0"/>
                </a:spcBef>
                <a:spcAft>
                  <a:spcPts val="0"/>
                </a:spcAft>
                <a:defRPr/>
              </a:pPr>
              <a:r>
                <a:rPr lang="fr-BE" b="1" kern="0" err="1">
                  <a:solidFill>
                    <a:schemeClr val="accent3">
                      <a:lumMod val="75000"/>
                    </a:schemeClr>
                  </a:solidFill>
                  <a:latin typeface="+mn-lt"/>
                </a:rPr>
                <a:t>Make</a:t>
              </a:r>
              <a:r>
                <a:rPr lang="fr-BE" b="1" kern="0">
                  <a:solidFill>
                    <a:schemeClr val="tx1">
                      <a:lumMod val="95000"/>
                      <a:lumOff val="5000"/>
                    </a:schemeClr>
                  </a:solidFill>
                  <a:latin typeface="+mn-lt"/>
                </a:rPr>
                <a:t> </a:t>
              </a:r>
              <a:r>
                <a:rPr lang="fr-BE" kern="0">
                  <a:solidFill>
                    <a:schemeClr val="tx1">
                      <a:lumMod val="85000"/>
                      <a:lumOff val="15000"/>
                    </a:schemeClr>
                  </a:solidFill>
                  <a:latin typeface="+mn-lt"/>
                </a:rPr>
                <a:t>a </a:t>
              </a:r>
              <a:r>
                <a:rPr lang="fr-BE" kern="0" err="1">
                  <a:solidFill>
                    <a:schemeClr val="tx1">
                      <a:lumMod val="85000"/>
                      <a:lumOff val="15000"/>
                    </a:schemeClr>
                  </a:solidFill>
                </a:rPr>
                <a:t>difference</a:t>
              </a:r>
              <a:endParaRPr lang="fr-BE" kern="0">
                <a:solidFill>
                  <a:schemeClr val="tx1">
                    <a:lumMod val="85000"/>
                    <a:lumOff val="15000"/>
                  </a:schemeClr>
                </a:solidFill>
                <a:latin typeface="+mn-lt"/>
                <a:ea typeface="Calibri"/>
                <a:cs typeface="Calibri"/>
              </a:endParaRPr>
            </a:p>
          </p:txBody>
        </p:sp>
        <p:pic>
          <p:nvPicPr>
            <p:cNvPr id="10" name="Image 24">
              <a:extLst>
                <a:ext uri="{FF2B5EF4-FFF2-40B4-BE49-F238E27FC236}">
                  <a16:creationId xmlns:a16="http://schemas.microsoft.com/office/drawing/2014/main" id="{3EBE7BEE-3F89-5E8D-9012-F4FD1C274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038" y="2879398"/>
              <a:ext cx="847783" cy="828000"/>
            </a:xfrm>
            <a:prstGeom prst="rect">
              <a:avLst/>
            </a:prstGeom>
          </p:spPr>
        </p:pic>
      </p:grpSp>
      <p:sp>
        <p:nvSpPr>
          <p:cNvPr id="29" name="Arc 28">
            <a:extLst>
              <a:ext uri="{FF2B5EF4-FFF2-40B4-BE49-F238E27FC236}">
                <a16:creationId xmlns:a16="http://schemas.microsoft.com/office/drawing/2014/main" id="{B9B5CFAC-5B57-44B0-59A0-2B22225441A9}"/>
              </a:ext>
            </a:extLst>
          </p:cNvPr>
          <p:cNvSpPr/>
          <p:nvPr/>
        </p:nvSpPr>
        <p:spPr>
          <a:xfrm rot="10800000">
            <a:off x="2834542" y="4372276"/>
            <a:ext cx="1966057" cy="1634088"/>
          </a:xfrm>
          <a:custGeom>
            <a:avLst/>
            <a:gdLst>
              <a:gd name="connsiteX0" fmla="*/ 776099 w 1966057"/>
              <a:gd name="connsiteY0" fmla="*/ 18307 h 1634088"/>
              <a:gd name="connsiteX1" fmla="*/ 1514846 w 1966057"/>
              <a:gd name="connsiteY1" fmla="*/ 129891 h 1634088"/>
              <a:gd name="connsiteX2" fmla="*/ 1966058 w 1966057"/>
              <a:gd name="connsiteY2" fmla="*/ 817044 h 1634088"/>
              <a:gd name="connsiteX3" fmla="*/ 983029 w 1966057"/>
              <a:gd name="connsiteY3" fmla="*/ 817044 h 1634088"/>
              <a:gd name="connsiteX4" fmla="*/ 776099 w 1966057"/>
              <a:gd name="connsiteY4" fmla="*/ 18307 h 1634088"/>
              <a:gd name="connsiteX0" fmla="*/ 776099 w 1966057"/>
              <a:gd name="connsiteY0" fmla="*/ 18307 h 1634088"/>
              <a:gd name="connsiteX1" fmla="*/ 1514846 w 1966057"/>
              <a:gd name="connsiteY1" fmla="*/ 129891 h 1634088"/>
              <a:gd name="connsiteX2" fmla="*/ 1966058 w 1966057"/>
              <a:gd name="connsiteY2" fmla="*/ 817044 h 1634088"/>
            </a:gdLst>
            <a:ahLst/>
            <a:cxnLst>
              <a:cxn ang="0">
                <a:pos x="connsiteX0" y="connsiteY0"/>
              </a:cxn>
              <a:cxn ang="0">
                <a:pos x="connsiteX1" y="connsiteY1"/>
              </a:cxn>
              <a:cxn ang="0">
                <a:pos x="connsiteX2" y="connsiteY2"/>
              </a:cxn>
            </a:cxnLst>
            <a:rect l="l" t="t" r="r" b="b"/>
            <a:pathLst>
              <a:path w="1966057" h="1634088" stroke="0" extrusionOk="0">
                <a:moveTo>
                  <a:pt x="776099" y="18307"/>
                </a:moveTo>
                <a:cubicBezTo>
                  <a:pt x="1018945" y="-34280"/>
                  <a:pt x="1263846" y="25009"/>
                  <a:pt x="1514846" y="129891"/>
                </a:cubicBezTo>
                <a:cubicBezTo>
                  <a:pt x="1822524" y="285817"/>
                  <a:pt x="1956426" y="539423"/>
                  <a:pt x="1966058" y="817044"/>
                </a:cubicBezTo>
                <a:cubicBezTo>
                  <a:pt x="1505219" y="766270"/>
                  <a:pt x="1118498" y="888498"/>
                  <a:pt x="983029" y="817044"/>
                </a:cubicBezTo>
                <a:cubicBezTo>
                  <a:pt x="949688" y="406477"/>
                  <a:pt x="782255" y="293807"/>
                  <a:pt x="776099" y="18307"/>
                </a:cubicBezTo>
                <a:close/>
              </a:path>
              <a:path w="1966057" h="1634088" fill="none" extrusionOk="0">
                <a:moveTo>
                  <a:pt x="776099" y="18307"/>
                </a:moveTo>
                <a:cubicBezTo>
                  <a:pt x="1027802" y="-52096"/>
                  <a:pt x="1269838" y="49360"/>
                  <a:pt x="1514846" y="129891"/>
                </a:cubicBezTo>
                <a:cubicBezTo>
                  <a:pt x="1840915" y="305352"/>
                  <a:pt x="1989442" y="544739"/>
                  <a:pt x="1966058" y="817044"/>
                </a:cubicBezTo>
              </a:path>
              <a:path w="1966057" h="1634088" fill="none" stroke="0" extrusionOk="0">
                <a:moveTo>
                  <a:pt x="776099" y="18307"/>
                </a:moveTo>
                <a:cubicBezTo>
                  <a:pt x="1040219" y="-26044"/>
                  <a:pt x="1313289" y="-22537"/>
                  <a:pt x="1514846" y="129891"/>
                </a:cubicBezTo>
                <a:cubicBezTo>
                  <a:pt x="1751675" y="273450"/>
                  <a:pt x="1946232" y="557783"/>
                  <a:pt x="1966058" y="817044"/>
                </a:cubicBezTo>
              </a:path>
            </a:pathLst>
          </a:custGeom>
          <a:ln w="12700">
            <a:solidFill>
              <a:schemeClr val="accent5">
                <a:lumMod val="75000"/>
              </a:schemeClr>
            </a:solidFill>
            <a:prstDash val="dash"/>
            <a:round/>
            <a:headEnd type="triangle" w="lg" len="lg"/>
            <a:tailEnd type="none"/>
            <a:extLst>
              <a:ext uri="{C807C97D-BFC1-408E-A445-0C87EB9F89A2}">
                <ask:lineSketchStyleProps xmlns:ask="http://schemas.microsoft.com/office/drawing/2018/sketchyshapes" sd="1219033472">
                  <a:prstGeom prst="arc">
                    <a:avLst>
                      <a:gd name="adj1" fmla="val 15328539"/>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pic>
        <p:nvPicPr>
          <p:cNvPr id="36" name="Picture 35">
            <a:extLst>
              <a:ext uri="{FF2B5EF4-FFF2-40B4-BE49-F238E27FC236}">
                <a16:creationId xmlns:a16="http://schemas.microsoft.com/office/drawing/2014/main" id="{5BBE82B6-DC67-41DF-3999-38ED6A577BB7}"/>
              </a:ext>
            </a:extLst>
          </p:cNvPr>
          <p:cNvPicPr>
            <a:picLocks noChangeAspect="1"/>
          </p:cNvPicPr>
          <p:nvPr/>
        </p:nvPicPr>
        <p:blipFill>
          <a:blip r:embed="rId7"/>
          <a:srcRect/>
          <a:stretch/>
        </p:blipFill>
        <p:spPr>
          <a:xfrm>
            <a:off x="8562559" y="2938997"/>
            <a:ext cx="3608525" cy="25800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C018172-D57D-F379-A217-17BF91AD4651}"/>
              </a:ext>
            </a:extLst>
          </p:cNvPr>
          <p:cNvPicPr>
            <a:picLocks noChangeAspect="1"/>
          </p:cNvPicPr>
          <p:nvPr/>
        </p:nvPicPr>
        <p:blipFill>
          <a:blip r:embed="rId2">
            <a:alphaModFix amt="52000"/>
          </a:blip>
          <a:srcRect t="3841" b="3841"/>
          <a:stretch/>
        </p:blipFill>
        <p:spPr>
          <a:xfrm>
            <a:off x="-2" y="1343846"/>
            <a:ext cx="12239299" cy="5242792"/>
          </a:xfrm>
          <a:prstGeom prst="rect">
            <a:avLst/>
          </a:prstGeom>
        </p:spPr>
      </p:pic>
      <p:sp>
        <p:nvSpPr>
          <p:cNvPr id="5" name="Title 4">
            <a:extLst>
              <a:ext uri="{FF2B5EF4-FFF2-40B4-BE49-F238E27FC236}">
                <a16:creationId xmlns:a16="http://schemas.microsoft.com/office/drawing/2014/main" id="{6531D274-6F7F-7F32-888E-CA7ECC211A0C}"/>
              </a:ext>
            </a:extLst>
          </p:cNvPr>
          <p:cNvSpPr>
            <a:spLocks noGrp="1"/>
          </p:cNvSpPr>
          <p:nvPr>
            <p:ph type="title"/>
          </p:nvPr>
        </p:nvSpPr>
        <p:spPr/>
        <p:txBody>
          <a:bodyPr/>
          <a:lstStyle/>
          <a:p>
            <a:r>
              <a:rPr lang="fr-BE"/>
              <a:t>FELLOW OF THE ISN (FISN)</a:t>
            </a:r>
            <a:endParaRPr lang="LID4096"/>
          </a:p>
        </p:txBody>
      </p:sp>
      <p:sp>
        <p:nvSpPr>
          <p:cNvPr id="2" name="Date Placeholder 1">
            <a:extLst>
              <a:ext uri="{FF2B5EF4-FFF2-40B4-BE49-F238E27FC236}">
                <a16:creationId xmlns:a16="http://schemas.microsoft.com/office/drawing/2014/main" id="{8D9741B0-02E0-EE74-F9BB-16E2656316C7}"/>
              </a:ext>
            </a:extLst>
          </p:cNvPr>
          <p:cNvSpPr>
            <a:spLocks noGrp="1"/>
          </p:cNvSpPr>
          <p:nvPr>
            <p:ph type="dt" sz="half" idx="2"/>
          </p:nvPr>
        </p:nvSpPr>
        <p:spPr/>
        <p:txBody>
          <a:bodyPr/>
          <a:lstStyle/>
          <a:p>
            <a:fld id="{286569E3-F016-4BAD-BCC1-5E2F0F11E4F6}" type="datetime6">
              <a:rPr lang="en-GB" smtClean="0"/>
              <a:t>October 23</a:t>
            </a:fld>
            <a:endParaRPr lang="en-US"/>
          </a:p>
        </p:txBody>
      </p:sp>
      <p:sp>
        <p:nvSpPr>
          <p:cNvPr id="3" name="Footer Placeholder 2">
            <a:extLst>
              <a:ext uri="{FF2B5EF4-FFF2-40B4-BE49-F238E27FC236}">
                <a16:creationId xmlns:a16="http://schemas.microsoft.com/office/drawing/2014/main" id="{9C7CB616-3951-F772-A01A-4479C2D2AA8D}"/>
              </a:ext>
            </a:extLst>
          </p:cNvPr>
          <p:cNvSpPr>
            <a:spLocks noGrp="1"/>
          </p:cNvSpPr>
          <p:nvPr>
            <p:ph type="ftr" sz="quarter" idx="3"/>
          </p:nvPr>
        </p:nvSpPr>
        <p:spPr/>
        <p:txBody>
          <a:bodyPr/>
          <a:lstStyle/>
          <a:p>
            <a:r>
              <a:rPr lang="en-US"/>
              <a:t>International Society of Nephrology</a:t>
            </a:r>
          </a:p>
        </p:txBody>
      </p:sp>
      <p:sp>
        <p:nvSpPr>
          <p:cNvPr id="4" name="Slide Number Placeholder 3">
            <a:extLst>
              <a:ext uri="{FF2B5EF4-FFF2-40B4-BE49-F238E27FC236}">
                <a16:creationId xmlns:a16="http://schemas.microsoft.com/office/drawing/2014/main" id="{0EB2C60C-DE45-9E59-20B7-FF87EB50807D}"/>
              </a:ext>
            </a:extLst>
          </p:cNvPr>
          <p:cNvSpPr>
            <a:spLocks noGrp="1"/>
          </p:cNvSpPr>
          <p:nvPr>
            <p:ph type="sldNum" sz="quarter" idx="4"/>
          </p:nvPr>
        </p:nvSpPr>
        <p:spPr/>
        <p:txBody>
          <a:bodyPr/>
          <a:lstStyle/>
          <a:p>
            <a:fld id="{4A9CEFBC-9863-BD47-BA2B-008170C231CB}" type="slidenum">
              <a:rPr lang="en-US" smtClean="0"/>
              <a:pPr/>
              <a:t>9</a:t>
            </a:fld>
            <a:endParaRPr lang="en-US"/>
          </a:p>
        </p:txBody>
      </p:sp>
      <p:sp>
        <p:nvSpPr>
          <p:cNvPr id="6" name="TextBox 5">
            <a:extLst>
              <a:ext uri="{FF2B5EF4-FFF2-40B4-BE49-F238E27FC236}">
                <a16:creationId xmlns:a16="http://schemas.microsoft.com/office/drawing/2014/main" id="{D4A5D99C-CC5B-8E9A-58DB-925035FBB5AC}"/>
              </a:ext>
            </a:extLst>
          </p:cNvPr>
          <p:cNvSpPr txBox="1"/>
          <p:nvPr/>
        </p:nvSpPr>
        <p:spPr>
          <a:xfrm>
            <a:off x="694193" y="1512923"/>
            <a:ext cx="5490780" cy="1477328"/>
          </a:xfrm>
          <a:prstGeom prst="rect">
            <a:avLst/>
          </a:prstGeom>
          <a:noFill/>
        </p:spPr>
        <p:txBody>
          <a:bodyPr wrap="square" lIns="91440" tIns="45720" rIns="91440" bIns="45720" rtlCol="0" anchor="t">
            <a:spAutoFit/>
          </a:bodyPr>
          <a:lstStyle/>
          <a:p>
            <a:r>
              <a:rPr lang="en-US" b="1">
                <a:solidFill>
                  <a:schemeClr val="accent1"/>
                </a:solidFill>
                <a:effectLst/>
                <a:latin typeface="+mj-lt"/>
              </a:rPr>
              <a:t>Fellow of the International Society of Nephrology</a:t>
            </a:r>
            <a:r>
              <a:rPr lang="en-US">
                <a:solidFill>
                  <a:srgbClr val="242424"/>
                </a:solidFill>
                <a:effectLst/>
                <a:latin typeface="+mj-lt"/>
              </a:rPr>
              <a:t> (FISN</a:t>
            </a:r>
            <a:r>
              <a:rPr lang="en-US">
                <a:effectLst/>
                <a:latin typeface="+mj-lt"/>
              </a:rPr>
              <a:t>):</a:t>
            </a:r>
            <a:r>
              <a:rPr lang="en-US">
                <a:latin typeface="+mj-lt"/>
              </a:rPr>
              <a:t> </a:t>
            </a:r>
            <a:r>
              <a:rPr lang="en-US">
                <a:solidFill>
                  <a:srgbClr val="242424"/>
                </a:solidFill>
                <a:latin typeface="+mj-lt"/>
              </a:rPr>
              <a:t>a status</a:t>
            </a:r>
            <a:r>
              <a:rPr lang="en-US">
                <a:solidFill>
                  <a:srgbClr val="242424"/>
                </a:solidFill>
                <a:effectLst/>
                <a:latin typeface="+mj-lt"/>
              </a:rPr>
              <a:t> </a:t>
            </a:r>
            <a:r>
              <a:rPr lang="en-US">
                <a:effectLst/>
                <a:latin typeface="+mj-lt"/>
              </a:rPr>
              <a:t>granted </a:t>
            </a:r>
            <a:r>
              <a:rPr lang="en-US">
                <a:solidFill>
                  <a:srgbClr val="242424"/>
                </a:solidFill>
                <a:effectLst/>
                <a:latin typeface="+mj-lt"/>
              </a:rPr>
              <a:t>to </a:t>
            </a:r>
            <a:r>
              <a:rPr lang="en-US" b="0" i="0" u="none" strike="noStrike">
                <a:solidFill>
                  <a:srgbClr val="4F52B2"/>
                </a:solidFill>
                <a:effectLst/>
                <a:latin typeface="+mj-lt"/>
                <a:hlinkClick r:id="rId3" tooltip="https://www.theisn.org/join-the-isn/become-a-member/"/>
              </a:rPr>
              <a:t>ISN members</a:t>
            </a:r>
            <a:r>
              <a:rPr lang="en-US">
                <a:solidFill>
                  <a:srgbClr val="242424"/>
                </a:solidFill>
                <a:effectLst/>
                <a:latin typeface="+mj-lt"/>
              </a:rPr>
              <a:t> who have demonstrated outstanding professional accomplishments </a:t>
            </a:r>
            <a:r>
              <a:rPr lang="en-US">
                <a:effectLst/>
                <a:latin typeface="+mj-lt"/>
              </a:rPr>
              <a:t>and</a:t>
            </a:r>
            <a:r>
              <a:rPr lang="en-US">
                <a:solidFill>
                  <a:srgbClr val="242424"/>
                </a:solidFill>
                <a:effectLst/>
                <a:latin typeface="+mj-lt"/>
              </a:rPr>
              <a:t> </a:t>
            </a:r>
            <a:r>
              <a:rPr lang="en-US">
                <a:solidFill>
                  <a:srgbClr val="242424"/>
                </a:solidFill>
                <a:latin typeface="+mj-lt"/>
              </a:rPr>
              <a:t>contributions </a:t>
            </a:r>
            <a:r>
              <a:rPr lang="en-US">
                <a:solidFill>
                  <a:srgbClr val="242424"/>
                </a:solidFill>
                <a:effectLst/>
                <a:latin typeface="+mj-lt"/>
              </a:rPr>
              <a:t>to the specialty of kidney care.</a:t>
            </a:r>
            <a:endParaRPr lang="LID4096">
              <a:latin typeface="+mj-lt"/>
            </a:endParaRPr>
          </a:p>
        </p:txBody>
      </p:sp>
      <p:sp>
        <p:nvSpPr>
          <p:cNvPr id="9" name="TextBox 8">
            <a:extLst>
              <a:ext uri="{FF2B5EF4-FFF2-40B4-BE49-F238E27FC236}">
                <a16:creationId xmlns:a16="http://schemas.microsoft.com/office/drawing/2014/main" id="{9173E32E-FBD9-E2D6-31F1-47C039CA1664}"/>
              </a:ext>
            </a:extLst>
          </p:cNvPr>
          <p:cNvSpPr txBox="1"/>
          <p:nvPr/>
        </p:nvSpPr>
        <p:spPr>
          <a:xfrm>
            <a:off x="2059362" y="5977771"/>
            <a:ext cx="8065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defRPr>
                <a:latin typeface="Calibri" panose="020F050202020403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algn="ctr"/>
            <a:r>
              <a:rPr lang="en-US">
                <a:latin typeface="Calibri"/>
                <a:cs typeface="Calibri"/>
              </a:rPr>
              <a:t>For more information contact </a:t>
            </a:r>
            <a:r>
              <a:rPr lang="en-US">
                <a:latin typeface="Calibri"/>
                <a:cs typeface="Calibri"/>
                <a:hlinkClick r:id="rId4"/>
              </a:rPr>
              <a:t>info@theisn.org</a:t>
            </a:r>
            <a:endParaRPr lang="en-US">
              <a:latin typeface="Calibri"/>
              <a:cs typeface="Calibri"/>
            </a:endParaRPr>
          </a:p>
        </p:txBody>
      </p:sp>
      <p:pic>
        <p:nvPicPr>
          <p:cNvPr id="19" name="Picture 18">
            <a:extLst>
              <a:ext uri="{FF2B5EF4-FFF2-40B4-BE49-F238E27FC236}">
                <a16:creationId xmlns:a16="http://schemas.microsoft.com/office/drawing/2014/main" id="{D5689C49-36DE-8EC2-1B74-5E12F186514E}"/>
              </a:ext>
            </a:extLst>
          </p:cNvPr>
          <p:cNvPicPr>
            <a:picLocks noChangeAspect="1"/>
          </p:cNvPicPr>
          <p:nvPr/>
        </p:nvPicPr>
        <p:blipFill>
          <a:blip r:embed="rId5"/>
          <a:srcRect/>
          <a:stretch/>
        </p:blipFill>
        <p:spPr>
          <a:xfrm>
            <a:off x="7767302" y="2214899"/>
            <a:ext cx="4513027" cy="3653402"/>
          </a:xfrm>
          <a:prstGeom prst="rect">
            <a:avLst/>
          </a:prstGeom>
        </p:spPr>
      </p:pic>
      <p:grpSp>
        <p:nvGrpSpPr>
          <p:cNvPr id="8" name="Group 7">
            <a:extLst>
              <a:ext uri="{FF2B5EF4-FFF2-40B4-BE49-F238E27FC236}">
                <a16:creationId xmlns:a16="http://schemas.microsoft.com/office/drawing/2014/main" id="{D9A36B73-B972-3812-3E10-2FA35FC7165F}"/>
              </a:ext>
            </a:extLst>
          </p:cNvPr>
          <p:cNvGrpSpPr/>
          <p:nvPr/>
        </p:nvGrpSpPr>
        <p:grpSpPr>
          <a:xfrm>
            <a:off x="1849770" y="3865773"/>
            <a:ext cx="4874880" cy="610476"/>
            <a:chOff x="5784100" y="4534545"/>
            <a:chExt cx="4874880" cy="610476"/>
          </a:xfrm>
        </p:grpSpPr>
        <p:sp>
          <p:nvSpPr>
            <p:cNvPr id="10" name="Rectangle: Single Corner Snipped 9">
              <a:extLst>
                <a:ext uri="{FF2B5EF4-FFF2-40B4-BE49-F238E27FC236}">
                  <a16:creationId xmlns:a16="http://schemas.microsoft.com/office/drawing/2014/main" id="{09D091F6-241F-5C2C-0EA2-87F6985BEAE3}"/>
                </a:ext>
              </a:extLst>
            </p:cNvPr>
            <p:cNvSpPr/>
            <p:nvPr/>
          </p:nvSpPr>
          <p:spPr>
            <a:xfrm>
              <a:off x="5784101" y="4534545"/>
              <a:ext cx="4874879" cy="610476"/>
            </a:xfrm>
            <a:prstGeom prst="snip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76000" lvl="1"/>
              <a:r>
                <a:rPr lang="fr-BE" sz="2400" b="1" err="1"/>
                <a:t>from</a:t>
              </a:r>
              <a:r>
                <a:rPr lang="fr-BE" sz="2400" b="1"/>
                <a:t> </a:t>
              </a:r>
              <a:r>
                <a:rPr lang="fr-BE" sz="2400" b="1" err="1"/>
                <a:t>October</a:t>
              </a:r>
              <a:r>
                <a:rPr lang="fr-BE" sz="2400" b="1"/>
                <a:t> 1 to </a:t>
              </a:r>
              <a:r>
                <a:rPr lang="fr-BE" sz="2400" b="1" err="1"/>
                <a:t>November</a:t>
              </a:r>
              <a:r>
                <a:rPr lang="fr-BE" sz="2400" b="1"/>
                <a:t> 30</a:t>
              </a:r>
              <a:endParaRPr lang="LID4096" sz="2400" b="1"/>
            </a:p>
          </p:txBody>
        </p:sp>
        <p:pic>
          <p:nvPicPr>
            <p:cNvPr id="12" name="Graphic 11" descr="Flip calendar with solid fill">
              <a:extLst>
                <a:ext uri="{FF2B5EF4-FFF2-40B4-BE49-F238E27FC236}">
                  <a16:creationId xmlns:a16="http://schemas.microsoft.com/office/drawing/2014/main" id="{0C06DFBF-EFEF-A8E0-0621-619E9736CD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4100" y="4537475"/>
              <a:ext cx="542926" cy="542926"/>
            </a:xfrm>
            <a:prstGeom prst="rect">
              <a:avLst/>
            </a:prstGeom>
          </p:spPr>
        </p:pic>
      </p:grpSp>
      <p:sp>
        <p:nvSpPr>
          <p:cNvPr id="16" name="TextBox 15">
            <a:extLst>
              <a:ext uri="{FF2B5EF4-FFF2-40B4-BE49-F238E27FC236}">
                <a16:creationId xmlns:a16="http://schemas.microsoft.com/office/drawing/2014/main" id="{BE0EE294-8BA1-D785-6826-5EA498279E12}"/>
              </a:ext>
            </a:extLst>
          </p:cNvPr>
          <p:cNvSpPr txBox="1"/>
          <p:nvPr/>
        </p:nvSpPr>
        <p:spPr>
          <a:xfrm>
            <a:off x="1763504" y="3412292"/>
            <a:ext cx="5147799" cy="400110"/>
          </a:xfrm>
          <a:prstGeom prst="rect">
            <a:avLst/>
          </a:prstGeom>
          <a:noFill/>
        </p:spPr>
        <p:txBody>
          <a:bodyPr wrap="square">
            <a:spAutoFit/>
          </a:bodyPr>
          <a:lstStyle/>
          <a:p>
            <a:r>
              <a:rPr lang="en-US" sz="2000">
                <a:solidFill>
                  <a:schemeClr val="accent2"/>
                </a:solidFill>
                <a:latin typeface="Arial" panose="020B0604020202020204" pitchFamily="34" charset="0"/>
                <a:ea typeface="+mn-lt"/>
                <a:cs typeface="Arial" panose="020B0604020202020204" pitchFamily="34" charset="0"/>
              </a:rPr>
              <a:t>APPLICATIONS ARE OPEN EVERY YEAR </a:t>
            </a:r>
            <a:endParaRPr lang="LID4096" sz="2000">
              <a:solidFill>
                <a:schemeClr val="accent2"/>
              </a:solidFill>
              <a:latin typeface="Arial" panose="020B0604020202020204" pitchFamily="34" charset="0"/>
              <a:cs typeface="Arial" panose="020B0604020202020204" pitchFamily="34" charset="0"/>
            </a:endParaRPr>
          </a:p>
        </p:txBody>
      </p:sp>
      <p:grpSp>
        <p:nvGrpSpPr>
          <p:cNvPr id="18" name="Groupe 29">
            <a:extLst>
              <a:ext uri="{FF2B5EF4-FFF2-40B4-BE49-F238E27FC236}">
                <a16:creationId xmlns:a16="http://schemas.microsoft.com/office/drawing/2014/main" id="{34526A9E-5DDA-010C-0257-F50D064DE0AC}"/>
              </a:ext>
            </a:extLst>
          </p:cNvPr>
          <p:cNvGrpSpPr>
            <a:grpSpLocks/>
          </p:cNvGrpSpPr>
          <p:nvPr/>
        </p:nvGrpSpPr>
        <p:grpSpPr bwMode="auto">
          <a:xfrm>
            <a:off x="1852065" y="4923385"/>
            <a:ext cx="2757523" cy="598488"/>
            <a:chOff x="6273213" y="5545620"/>
            <a:chExt cx="4119161" cy="597944"/>
          </a:xfrm>
        </p:grpSpPr>
        <p:sp>
          <p:nvSpPr>
            <p:cNvPr id="14" name="Rectangle : coins arrondis 13">
              <a:extLst>
                <a:ext uri="{FF2B5EF4-FFF2-40B4-BE49-F238E27FC236}">
                  <a16:creationId xmlns:a16="http://schemas.microsoft.com/office/drawing/2014/main" id="{F2C7F1B4-2AAC-D03B-5D2E-B4CDCF8320C0}"/>
                </a:ext>
              </a:extLst>
            </p:cNvPr>
            <p:cNvSpPr/>
            <p:nvPr/>
          </p:nvSpPr>
          <p:spPr>
            <a:xfrm>
              <a:off x="6273213" y="5545620"/>
              <a:ext cx="4047494" cy="597944"/>
            </a:xfrm>
            <a:prstGeom prst="roundRect">
              <a:avLst>
                <a:gd name="adj" fmla="val 50000"/>
              </a:avLst>
            </a:prstGeom>
            <a:solidFill>
              <a:srgbClr val="EE78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BE"/>
            </a:p>
          </p:txBody>
        </p:sp>
        <p:sp>
          <p:nvSpPr>
            <p:cNvPr id="17" name="Rectangle 25">
              <a:extLst>
                <a:ext uri="{FF2B5EF4-FFF2-40B4-BE49-F238E27FC236}">
                  <a16:creationId xmlns:a16="http://schemas.microsoft.com/office/drawing/2014/main" id="{C8B2FC95-5E3C-9673-30B1-C7DB322BA9E9}"/>
                </a:ext>
              </a:extLst>
            </p:cNvPr>
            <p:cNvSpPr>
              <a:spLocks noChangeArrowheads="1"/>
            </p:cNvSpPr>
            <p:nvPr/>
          </p:nvSpPr>
          <p:spPr bwMode="auto">
            <a:xfrm>
              <a:off x="6273213" y="5549957"/>
              <a:ext cx="4119161" cy="52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2800">
                  <a:solidFill>
                    <a:schemeClr val="bg1"/>
                  </a:solidFill>
                  <a:latin typeface="Calibri"/>
                  <a:cs typeface="Calibri"/>
                </a:rPr>
                <a:t>theisn.org/</a:t>
              </a:r>
              <a:r>
                <a:rPr lang="en-US" sz="2800" err="1">
                  <a:solidFill>
                    <a:schemeClr val="bg1"/>
                  </a:solidFill>
                  <a:latin typeface="Calibri"/>
                  <a:cs typeface="Calibri"/>
                </a:rPr>
                <a:t>fisn</a:t>
              </a:r>
              <a:endParaRPr lang="fr-BE" altLang="LID4096" sz="2800" err="1">
                <a:solidFill>
                  <a:schemeClr val="bg1"/>
                </a:solidFill>
              </a:endParaRPr>
            </a:p>
          </p:txBody>
        </p:sp>
      </p:grpSp>
    </p:spTree>
    <p:extLst>
      <p:ext uri="{BB962C8B-B14F-4D97-AF65-F5344CB8AC3E}">
        <p14:creationId xmlns:p14="http://schemas.microsoft.com/office/powerpoint/2010/main" val="3590788294"/>
      </p:ext>
    </p:extLst>
  </p:cSld>
  <p:clrMapOvr>
    <a:masterClrMapping/>
  </p:clrMapOvr>
</p:sld>
</file>

<file path=ppt/theme/theme1.xml><?xml version="1.0" encoding="utf-8"?>
<a:theme xmlns:a="http://schemas.openxmlformats.org/drawingml/2006/main" name="Office Theme">
  <a:themeElements>
    <a:clrScheme name="ISN 2022">
      <a:dk1>
        <a:srgbClr val="000000"/>
      </a:dk1>
      <a:lt1>
        <a:srgbClr val="FFFFFF"/>
      </a:lt1>
      <a:dk2>
        <a:srgbClr val="44546A"/>
      </a:dk2>
      <a:lt2>
        <a:srgbClr val="E7E6E6"/>
      </a:lt2>
      <a:accent1>
        <a:srgbClr val="3C4596"/>
      </a:accent1>
      <a:accent2>
        <a:srgbClr val="283378"/>
      </a:accent2>
      <a:accent3>
        <a:srgbClr val="72C3B9"/>
      </a:accent3>
      <a:accent4>
        <a:srgbClr val="EF7962"/>
      </a:accent4>
      <a:accent5>
        <a:srgbClr val="FFDA76"/>
      </a:accent5>
      <a:accent6>
        <a:srgbClr val="D5D5D5"/>
      </a:accent6>
      <a:hlink>
        <a:srgbClr val="4248A9"/>
      </a:hlink>
      <a:folHlink>
        <a:srgbClr val="FD70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5bb30524-c5cc-4ab6-b3e3-7acb34e1d48a" xsi:nil="true"/>
    <_ip_UnifiedCompliancePolicyUIAction xmlns="http://schemas.microsoft.com/sharepoint/v3" xsi:nil="true"/>
    <_ip_UnifiedCompliancePolicyProperties xmlns="http://schemas.microsoft.com/sharepoint/v3" xsi:nil="true"/>
    <lcf76f155ced4ddcb4097134ff3c332f xmlns="5bb30524-c5cc-4ab6-b3e3-7acb34e1d48a">
      <Terms xmlns="http://schemas.microsoft.com/office/infopath/2007/PartnerControls"/>
    </lcf76f155ced4ddcb4097134ff3c332f>
    <TaxCatchAll xmlns="8d39dae6-3a04-4f8f-91ef-910acbbf4883" xsi:nil="true"/>
    <SharedWithUsers xmlns="8d39dae6-3a04-4f8f-91ef-910acbbf4883">
      <UserInfo>
        <DisplayName>ISN - Team Members</DisplayName>
        <AccountId>65</AccountId>
        <AccountType/>
      </UserInfo>
    </SharedWithUsers>
    <_Format xmlns="http://schemas.microsoft.com/sharepoint/v3/fields"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2EFDB3CC569C4C8709EF2E2FCD4DD1" ma:contentTypeVersion="21" ma:contentTypeDescription="Create a new document." ma:contentTypeScope="" ma:versionID="d58ac3fdedd9ad1ab0a77315264ff983">
  <xsd:schema xmlns:xsd="http://www.w3.org/2001/XMLSchema" xmlns:xs="http://www.w3.org/2001/XMLSchema" xmlns:p="http://schemas.microsoft.com/office/2006/metadata/properties" xmlns:ns1="http://schemas.microsoft.com/sharepoint/v3" xmlns:ns2="5bb30524-c5cc-4ab6-b3e3-7acb34e1d48a" xmlns:ns3="8d39dae6-3a04-4f8f-91ef-910acbbf4883" xmlns:ns4="http://schemas.microsoft.com/sharepoint/v3/fields" targetNamespace="http://schemas.microsoft.com/office/2006/metadata/properties" ma:root="true" ma:fieldsID="f7bb827dacb319c1e726d7e652f64458" ns1:_="" ns2:_="" ns3:_="" ns4:_="">
    <xsd:import namespace="http://schemas.microsoft.com/sharepoint/v3"/>
    <xsd:import namespace="5bb30524-c5cc-4ab6-b3e3-7acb34e1d48a"/>
    <xsd:import namespace="8d39dae6-3a04-4f8f-91ef-910acbbf4883"/>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Statu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4:_Format"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30524-c5cc-4ab6-b3e3-7acb34e1d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Status" ma:index="16" nillable="true" ma:displayName="Status" ma:format="Dropdown" ma:internalName="Statu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f1b091-0422-4f9c-b31b-6eb16863af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39dae6-3a04-4f8f-91ef-910acbbf488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7f5380c-2a5e-41a0-9e8f-614032ea020b}" ma:internalName="TaxCatchAll" ma:showField="CatchAllData" ma:web="8d39dae6-3a04-4f8f-91ef-910acbbf48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Format" ma:index="27" nillable="true" ma:displayName="Format" ma:description="Media-type, file format or dimensions" ma:internalName="_Forma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924C01-0F0A-47E2-901A-F34A987E3F61}">
  <ds:schemaRefs>
    <ds:schemaRef ds:uri="http://purl.org/dc/elements/1.1/"/>
    <ds:schemaRef ds:uri="http://schemas.microsoft.com/office/2006/documentManagement/types"/>
    <ds:schemaRef ds:uri="http://schemas.microsoft.com/sharepoint/v3"/>
    <ds:schemaRef ds:uri="http://schemas.microsoft.com/sharepoint/v3/fields"/>
    <ds:schemaRef ds:uri="http://purl.org/dc/dcmitype/"/>
    <ds:schemaRef ds:uri="http://purl.org/dc/terms/"/>
    <ds:schemaRef ds:uri="http://schemas.openxmlformats.org/package/2006/metadata/core-properties"/>
    <ds:schemaRef ds:uri="http://www.w3.org/XML/1998/namespace"/>
    <ds:schemaRef ds:uri="http://schemas.microsoft.com/office/infopath/2007/PartnerControls"/>
    <ds:schemaRef ds:uri="8d39dae6-3a04-4f8f-91ef-910acbbf4883"/>
    <ds:schemaRef ds:uri="5bb30524-c5cc-4ab6-b3e3-7acb34e1d48a"/>
    <ds:schemaRef ds:uri="http://schemas.microsoft.com/office/2006/metadata/properties"/>
  </ds:schemaRefs>
</ds:datastoreItem>
</file>

<file path=customXml/itemProps2.xml><?xml version="1.0" encoding="utf-8"?>
<ds:datastoreItem xmlns:ds="http://schemas.openxmlformats.org/officeDocument/2006/customXml" ds:itemID="{6D08FACA-82BE-4085-A9A7-0A03D40338D4}">
  <ds:schemaRefs>
    <ds:schemaRef ds:uri="5bb30524-c5cc-4ab6-b3e3-7acb34e1d48a"/>
    <ds:schemaRef ds:uri="8d39dae6-3a04-4f8f-91ef-910acbbf48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DFD074-5C6F-487D-957C-68B223AF9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3814</Words>
  <Application>Microsoft Office PowerPoint</Application>
  <PresentationFormat>Widescreen</PresentationFormat>
  <Paragraphs>717</Paragraphs>
  <Slides>53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Basier Circle</vt:lpstr>
      <vt:lpstr>Basier-circle-regular-webfont</vt:lpstr>
      <vt:lpstr>Calibri</vt:lpstr>
      <vt:lpstr>Poppins</vt:lpstr>
      <vt:lpstr>Wingdings</vt:lpstr>
      <vt:lpstr>Office Theme</vt:lpstr>
      <vt:lpstr>PowerPoint Presentation</vt:lpstr>
      <vt:lpstr>ABOUT ISN</vt:lpstr>
      <vt:lpstr>VISION</vt:lpstr>
      <vt:lpstr>MISSION</vt:lpstr>
      <vt:lpstr>THE ISN COMMUNITY</vt:lpstr>
      <vt:lpstr>PowerPoint Presentation</vt:lpstr>
      <vt:lpstr>ISN OFFERS JOINT GROUP MEMBERSHIP TO ALL</vt:lpstr>
      <vt:lpstr>SUPPORT THE GLOBAL KIDNEY COMMUNITY AS AN ISN MEMBER</vt:lpstr>
      <vt:lpstr>FELLOW OF THE ISN (FISN)</vt:lpstr>
      <vt:lpstr>ISN GRANTS &amp; PROGRAMS</vt:lpstr>
      <vt:lpstr>ISN FELLOWSHIPS </vt:lpstr>
      <vt:lpstr>ISN FELLOWSHIP DONATION FUNDS</vt:lpstr>
      <vt:lpstr>INTERVENTIONAL NEPHROLOGY SCHOLARSHIPS</vt:lpstr>
      <vt:lpstr>ISN CLINICAL RESEARCH</vt:lpstr>
      <vt:lpstr>ISN SISTER CENTERS</vt:lpstr>
      <vt:lpstr>ISN MENTORSHIP</vt:lpstr>
      <vt:lpstr>ISN EDUCATIONAL AMBASSADORS</vt:lpstr>
      <vt:lpstr>ISN CONTINUING MEDICAL EDUCATION</vt:lpstr>
      <vt:lpstr>ISN EMERGING LEADERS </vt:lpstr>
      <vt:lpstr>ISN SCIENTIFIC WRITING COURSE</vt:lpstr>
      <vt:lpstr>ISN REGIONAL TRAINING CENTERS</vt:lpstr>
      <vt:lpstr>PARTNERS/ SUPPORTERS ISN GRANT PROGRAMS</vt:lpstr>
      <vt:lpstr>EDUCATION</vt:lpstr>
      <vt:lpstr>EDUCATION: WEBINARS</vt:lpstr>
      <vt:lpstr>KIDNEY CARE ETHICS RESOURCES</vt:lpstr>
      <vt:lpstr>COURSE-BASED LEARNING</vt:lpstr>
      <vt:lpstr>COURSE-BASED LEARNING</vt:lpstr>
      <vt:lpstr>PowerPoint Presentation</vt:lpstr>
      <vt:lpstr>PODCASTS: Global Kidney Care</vt:lpstr>
      <vt:lpstr>OUR KEY COLLABORATORS IN EDUCATION</vt:lpstr>
      <vt:lpstr>SOCIAL MEDIA EDUCATION</vt:lpstr>
      <vt:lpstr>WCN’24</vt:lpstr>
      <vt:lpstr>JOIN THE BRIGHTEST MINDS SHAPING THE FUTURE OF KIDNEY HEALTH </vt:lpstr>
      <vt:lpstr>THE MOST GLOBAL AND ENGAGED NEPHROLOGY EVENT OF THE YEAR </vt:lpstr>
      <vt:lpstr>FILM EVENT</vt:lpstr>
      <vt:lpstr>ADVANCING CLINICAL TRIALS (ISN-ACT)</vt:lpstr>
      <vt:lpstr>ISN iNET-CKD</vt:lpstr>
      <vt:lpstr>ISN-GLOBAL KIDNEY HEALTH ATLAS: ​ NEW 2023 EDITION NOW AVAILABLE</vt:lpstr>
      <vt:lpstr>ISN OBSERVATORY OF CKDu</vt:lpstr>
      <vt:lpstr>SHARING EXPERTISE TO SUPPORT THE SET-UP OF RENAL REGISTRIES (SHARE-RR) </vt:lpstr>
      <vt:lpstr>ISN's WORK WITH THE WHO </vt:lpstr>
      <vt:lpstr>PATIENT LIAISON ADVISORY GROUP</vt:lpstr>
      <vt:lpstr>THE ISN PROFESSOR DONAL O’DONOGHUE GLOBAL KIDNEY POLICY FORUM</vt:lpstr>
      <vt:lpstr>WORLD KIDNEY DAY (WKD)</vt:lpstr>
      <vt:lpstr>2024 campaign</vt:lpstr>
      <vt:lpstr>DECLARATION OF ISTANBUL </vt:lpstr>
      <vt:lpstr>THE 0BY25 INITIATIVE</vt:lpstr>
      <vt:lpstr>SAVING YOUNG LIVES </vt:lpstr>
      <vt:lpstr>JOURNALS</vt:lpstr>
      <vt:lpstr>QUIZ: ARE YOUR KIDNEYS HEALTHY?</vt:lpstr>
      <vt:lpstr>ISN TOOLKITS</vt:lpstr>
      <vt:lpstr> OUR SHARED RESPONSIBILITY – THE URGENT NECESSITY OF GLOBAL ENVIRONMENTALLY SUSTAINABLE KIDNEY CARE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Abdel Fattah</dc:creator>
  <cp:lastModifiedBy>Julia Mackinlay</cp:lastModifiedBy>
  <cp:revision>6</cp:revision>
  <cp:lastPrinted>2021-05-20T09:07:26Z</cp:lastPrinted>
  <dcterms:created xsi:type="dcterms:W3CDTF">2020-05-15T09:32:05Z</dcterms:created>
  <dcterms:modified xsi:type="dcterms:W3CDTF">2023-10-24T14:22:08Z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0x010100952EFDB3CC569C4C8709EF2E2FCD4DD1</vt:lpwstr>
  </property>
  <property fmtid="{D5CDD505-2E9C-101B-9397-08002B2CF9AE}" pid="3" name="MediaServiceImageTags">
    <vt:lpwstr/>
  </property>
</Properties>
</file>